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2.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4"/>
  </p:notesMasterIdLst>
  <p:sldIdLst>
    <p:sldId id="286" r:id="rId2"/>
    <p:sldId id="319" r:id="rId3"/>
    <p:sldId id="287" r:id="rId4"/>
    <p:sldId id="288" r:id="rId5"/>
    <p:sldId id="289" r:id="rId6"/>
    <p:sldId id="290" r:id="rId7"/>
    <p:sldId id="291" r:id="rId8"/>
    <p:sldId id="297" r:id="rId9"/>
    <p:sldId id="298" r:id="rId10"/>
    <p:sldId id="295" r:id="rId11"/>
    <p:sldId id="293" r:id="rId12"/>
    <p:sldId id="294" r:id="rId13"/>
    <p:sldId id="296" r:id="rId14"/>
    <p:sldId id="299" r:id="rId15"/>
    <p:sldId id="301" r:id="rId16"/>
    <p:sldId id="300" r:id="rId17"/>
    <p:sldId id="302" r:id="rId18"/>
    <p:sldId id="304" r:id="rId19"/>
    <p:sldId id="303" r:id="rId20"/>
    <p:sldId id="305" r:id="rId21"/>
    <p:sldId id="306" r:id="rId22"/>
    <p:sldId id="307" r:id="rId23"/>
    <p:sldId id="308" r:id="rId24"/>
    <p:sldId id="310" r:id="rId25"/>
    <p:sldId id="309" r:id="rId26"/>
    <p:sldId id="311" r:id="rId27"/>
    <p:sldId id="312" r:id="rId28"/>
    <p:sldId id="313" r:id="rId29"/>
    <p:sldId id="314" r:id="rId30"/>
    <p:sldId id="315" r:id="rId31"/>
    <p:sldId id="316" r:id="rId32"/>
    <p:sldId id="31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8D5875-3142-4416-B2AA-B1A75EE92F71}">
          <p14:sldIdLst>
            <p14:sldId id="286"/>
            <p14:sldId id="319"/>
            <p14:sldId id="287"/>
            <p14:sldId id="288"/>
            <p14:sldId id="289"/>
            <p14:sldId id="290"/>
            <p14:sldId id="291"/>
            <p14:sldId id="297"/>
            <p14:sldId id="298"/>
            <p14:sldId id="295"/>
            <p14:sldId id="293"/>
            <p14:sldId id="294"/>
            <p14:sldId id="296"/>
            <p14:sldId id="299"/>
            <p14:sldId id="301"/>
            <p14:sldId id="300"/>
            <p14:sldId id="302"/>
            <p14:sldId id="304"/>
            <p14:sldId id="303"/>
            <p14:sldId id="305"/>
            <p14:sldId id="306"/>
            <p14:sldId id="307"/>
            <p14:sldId id="308"/>
            <p14:sldId id="310"/>
            <p14:sldId id="309"/>
            <p14:sldId id="311"/>
            <p14:sldId id="312"/>
            <p14:sldId id="313"/>
            <p14:sldId id="314"/>
            <p14:sldId id="315"/>
            <p14:sldId id="316"/>
            <p14:sldId id="317"/>
          </p14:sldIdLst>
        </p14:section>
        <p14:section name="Extra" id="{1A7B892A-EF7E-4E31-895D-99A074586EE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0D0D"/>
    <a:srgbClr val="3050F7"/>
    <a:srgbClr val="FF0000"/>
    <a:srgbClr val="FFFFFF"/>
    <a:srgbClr val="719F52"/>
    <a:srgbClr val="2A2A7D"/>
    <a:srgbClr val="002060"/>
    <a:srgbClr val="4444CB"/>
    <a:srgbClr val="0040C0"/>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5" autoAdjust="0"/>
    <p:restoredTop sz="96327" autoAdjust="0"/>
  </p:normalViewPr>
  <p:slideViewPr>
    <p:cSldViewPr snapToGrid="0">
      <p:cViewPr varScale="1">
        <p:scale>
          <a:sx n="124" d="100"/>
          <a:sy n="124" d="100"/>
        </p:scale>
        <p:origin x="536" y="16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Varner" userId="15244314489_tp_box_2" providerId="OAuth2" clId="{E576A7FC-A4E6-548E-B152-731471064302}"/>
    <pc:docChg chg="delSld modSection">
      <pc:chgData name="Samuel Varner" userId="15244314489_tp_box_2" providerId="OAuth2" clId="{E576A7FC-A4E6-548E-B152-731471064302}" dt="2025-08-25T00:56:58.432" v="0" actId="2696"/>
      <pc:docMkLst>
        <pc:docMk/>
      </pc:docMkLst>
      <pc:sldChg chg="del">
        <pc:chgData name="Samuel Varner" userId="15244314489_tp_box_2" providerId="OAuth2" clId="{E576A7FC-A4E6-548E-B152-731471064302}" dt="2025-08-25T00:56:58.432" v="0" actId="2696"/>
        <pc:sldMkLst>
          <pc:docMk/>
          <pc:sldMk cId="1656721798" sldId="3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952AE-0D07-4C92-AC26-B887D6A25F56}" type="datetimeFigureOut">
              <a:rPr lang="en-US" smtClean="0"/>
              <a:t>8/24/25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61641-85F3-47F0-AF2D-6CC6E9111E0F}" type="slidenum">
              <a:rPr lang="en-US" smtClean="0"/>
              <a:t>‹#›</a:t>
            </a:fld>
            <a:endParaRPr lang="en-US"/>
          </a:p>
        </p:txBody>
      </p:sp>
    </p:spTree>
    <p:extLst>
      <p:ext uri="{BB962C8B-B14F-4D97-AF65-F5344CB8AC3E}">
        <p14:creationId xmlns:p14="http://schemas.microsoft.com/office/powerpoint/2010/main" val="697112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all and thank you for attending my talk! I am a student in Zhen-Gang Wang’s group at Caltech, and today I have the privilege of presenting some of my work into the exchange mechanism for diblock copolymer micelles. This work was done in collaboration with professors Marcus Muller, Alejandro Gallegos, Timothy Lodge, and Kevin Dorfman.</a:t>
            </a:r>
          </a:p>
        </p:txBody>
      </p:sp>
      <p:sp>
        <p:nvSpPr>
          <p:cNvPr id="4" name="Slide Number Placeholder 3"/>
          <p:cNvSpPr>
            <a:spLocks noGrp="1"/>
          </p:cNvSpPr>
          <p:nvPr>
            <p:ph type="sldNum" sz="quarter" idx="5"/>
          </p:nvPr>
        </p:nvSpPr>
        <p:spPr/>
        <p:txBody>
          <a:bodyPr/>
          <a:lstStyle/>
          <a:p>
            <a:fld id="{79D61641-85F3-47F0-AF2D-6CC6E9111E0F}" type="slidenum">
              <a:rPr lang="en-US" smtClean="0"/>
              <a:t>1</a:t>
            </a:fld>
            <a:endParaRPr lang="en-US"/>
          </a:p>
        </p:txBody>
      </p:sp>
    </p:spTree>
    <p:extLst>
      <p:ext uri="{BB962C8B-B14F-4D97-AF65-F5344CB8AC3E}">
        <p14:creationId xmlns:p14="http://schemas.microsoft.com/office/powerpoint/2010/main" val="3083939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all and thank you for attending my talk! I am a student in Zhen-Gang Wang’s group at Caltech, and today I have the privilege of presenting some of my work into the exchange mechanism for diblock copolymer micelles. This work was done in collaboration with professors Marcus Muller, Alejandro Gallegos, Timothy Lodge, and Kevin Dorfman.</a:t>
            </a:r>
          </a:p>
        </p:txBody>
      </p:sp>
      <p:sp>
        <p:nvSpPr>
          <p:cNvPr id="4" name="Slide Number Placeholder 3"/>
          <p:cNvSpPr>
            <a:spLocks noGrp="1"/>
          </p:cNvSpPr>
          <p:nvPr>
            <p:ph type="sldNum" sz="quarter" idx="5"/>
          </p:nvPr>
        </p:nvSpPr>
        <p:spPr/>
        <p:txBody>
          <a:bodyPr/>
          <a:lstStyle/>
          <a:p>
            <a:fld id="{79D61641-85F3-47F0-AF2D-6CC6E9111E0F}" type="slidenum">
              <a:rPr lang="en-US" smtClean="0"/>
              <a:t>24</a:t>
            </a:fld>
            <a:endParaRPr lang="en-US"/>
          </a:p>
        </p:txBody>
      </p:sp>
    </p:spTree>
    <p:extLst>
      <p:ext uri="{BB962C8B-B14F-4D97-AF65-F5344CB8AC3E}">
        <p14:creationId xmlns:p14="http://schemas.microsoft.com/office/powerpoint/2010/main" val="6300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A5692976-8FA4-4E75-B6D4-DD8909F5DB4F}" type="datetime1">
              <a:rPr lang="en-US" smtClean="0"/>
              <a:t>8/24/25</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a:xfrm>
            <a:off x="11554134" y="6351262"/>
            <a:ext cx="663048" cy="417126"/>
          </a:xfrm>
        </p:spPr>
        <p:txBody>
          <a:bodyPr/>
          <a:lstStyle>
            <a:lvl1pPr>
              <a:defRPr>
                <a:solidFill>
                  <a:schemeClr val="bg1"/>
                </a:solidFill>
              </a:defRPr>
            </a:lvl1p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29178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E439C52D-EE67-4FDE-AC0D-7AE19114A2B7}" type="datetime1">
              <a:rPr lang="en-US" smtClean="0"/>
              <a:t>8/24/25</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02483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AE645052-A584-497F-96FF-86D373B2AFC4}" type="datetime1">
              <a:rPr lang="en-US" smtClean="0"/>
              <a:t>8/24/25</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1410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0E91905C-5D87-418C-832C-2148A9151473}" type="datetime1">
              <a:rPr lang="en-US" smtClean="0"/>
              <a:t>8/24/25</a:t>
            </a:fld>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56943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68C4F30E-6D08-4631-A710-B425C7B5E5BC}" type="datetime1">
              <a:rPr lang="en-US" smtClean="0"/>
              <a:t>8/24/25</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7472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1D40870D-5889-42F1-90E7-EE6BA9960E9E}" type="datetime1">
              <a:rPr lang="en-US" smtClean="0"/>
              <a:t>8/24/25</a:t>
            </a:fld>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5871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454277A-0AEB-4AC7-89A4-ADD371797F1F}" type="datetime1">
              <a:rPr lang="en-US" smtClean="0"/>
              <a:t>8/24/25</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6559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A78C3E8E-21FE-4A85-8D3E-D5C8F9BD85A0}" type="datetime1">
              <a:rPr lang="en-US" smtClean="0"/>
              <a:t>8/24/25</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0270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2C5AE448-D4A7-481E-A8DE-0315D289B5BE}" type="datetime1">
              <a:rPr lang="en-US" smtClean="0"/>
              <a:t>8/24/25</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72179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B4FB4843-1E99-42AE-AF0A-851C7CBF0111}" type="datetime1">
              <a:rPr lang="en-US" smtClean="0"/>
              <a:t>8/24/25</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6701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9579C7D5-AAA4-4409-B055-8C198CA9FDB8}" type="datetime1">
              <a:rPr lang="en-US" smtClean="0"/>
              <a:t>8/24/25</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785486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 name="Oval 45">
            <a:extLst>
              <a:ext uri="{FF2B5EF4-FFF2-40B4-BE49-F238E27FC236}">
                <a16:creationId xmlns:a16="http://schemas.microsoft.com/office/drawing/2014/main" id="{873F9644-6F18-F11A-0E22-09CAD88781EB}"/>
              </a:ext>
            </a:extLst>
          </p:cNvPr>
          <p:cNvSpPr>
            <a:spLocks noChangeAspect="1"/>
          </p:cNvSpPr>
          <p:nvPr userDrawn="1"/>
        </p:nvSpPr>
        <p:spPr>
          <a:xfrm>
            <a:off x="11607007" y="6273547"/>
            <a:ext cx="554513" cy="554513"/>
          </a:xfrm>
          <a:prstGeom prst="ellipse">
            <a:avLst/>
          </a:prstGeom>
          <a:solidFill>
            <a:srgbClr val="E50000">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127199" y="101140"/>
            <a:ext cx="10325000" cy="75907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326476" y="1159513"/>
            <a:ext cx="10837306" cy="38581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2"/>
                </a:solidFill>
                <a:latin typeface="Aptos Display" panose="020B0004020202020204" pitchFamily="34" charset="0"/>
              </a:defRPr>
            </a:lvl1pPr>
          </a:lstStyle>
          <a:p>
            <a:fld id="{17CE787F-1BF0-4F8C-8A3C-A292592B91B1}" type="datetime1">
              <a:rPr lang="en-US" smtClean="0"/>
              <a:pPr/>
              <a:t>8/24/25</a:t>
            </a:fld>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458164" y="6347160"/>
            <a:ext cx="852520" cy="417126"/>
          </a:xfrm>
          <a:prstGeom prst="rect">
            <a:avLst/>
          </a:prstGeom>
        </p:spPr>
        <p:txBody>
          <a:bodyPr vert="horz" lIns="91440" tIns="45720" rIns="91440" bIns="45720" rtlCol="0" anchor="ctr"/>
          <a:lstStyle>
            <a:lvl1pPr algn="ctr">
              <a:defRPr sz="1800">
                <a:solidFill>
                  <a:schemeClr val="bg2"/>
                </a:solidFill>
                <a:latin typeface="Aptos Display" panose="020B0004020202020204" pitchFamily="34" charset="0"/>
              </a:defRPr>
            </a:lvl1pPr>
          </a:lstStyle>
          <a:p>
            <a:fld id="{BE15108C-154A-4A5A-9C05-91A49A422BA7}" type="slidenum">
              <a:rPr lang="en-US" smtClean="0"/>
              <a:pPr/>
              <a:t>‹#›</a:t>
            </a:fld>
            <a:endParaRPr lang="en-US" dirty="0"/>
          </a:p>
        </p:txBody>
      </p:sp>
      <p:sp>
        <p:nvSpPr>
          <p:cNvPr id="10" name="Rectangle 9">
            <a:extLst>
              <a:ext uri="{FF2B5EF4-FFF2-40B4-BE49-F238E27FC236}">
                <a16:creationId xmlns:a16="http://schemas.microsoft.com/office/drawing/2014/main" id="{431FD3F6-DF8B-CC36-01BB-077ADAFFA0A7}"/>
              </a:ext>
            </a:extLst>
          </p:cNvPr>
          <p:cNvSpPr/>
          <p:nvPr userDrawn="1"/>
        </p:nvSpPr>
        <p:spPr>
          <a:xfrm>
            <a:off x="127199" y="826278"/>
            <a:ext cx="7843321" cy="64008"/>
          </a:xfrm>
          <a:prstGeom prst="rect">
            <a:avLst/>
          </a:prstGeom>
          <a:solidFill>
            <a:srgbClr val="404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1" name="Oval 10">
            <a:extLst>
              <a:ext uri="{FF2B5EF4-FFF2-40B4-BE49-F238E27FC236}">
                <a16:creationId xmlns:a16="http://schemas.microsoft.com/office/drawing/2014/main" id="{B0AD4751-DFA9-A40A-6826-171342ACB1AA}"/>
              </a:ext>
            </a:extLst>
          </p:cNvPr>
          <p:cNvSpPr>
            <a:spLocks noChangeAspect="1"/>
          </p:cNvSpPr>
          <p:nvPr userDrawn="1"/>
        </p:nvSpPr>
        <p:spPr>
          <a:xfrm>
            <a:off x="7938516" y="826278"/>
            <a:ext cx="64008" cy="64008"/>
          </a:xfrm>
          <a:prstGeom prst="ellipse">
            <a:avLst/>
          </a:prstGeom>
          <a:solidFill>
            <a:srgbClr val="404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411492933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ftr="0" dt="0"/>
  <p:txStyles>
    <p:titleStyle>
      <a:lvl1pPr algn="l" defTabSz="914400" rtl="0" eaLnBrk="1" latinLnBrk="0" hangingPunct="1">
        <a:lnSpc>
          <a:spcPct val="100000"/>
        </a:lnSpc>
        <a:spcBef>
          <a:spcPct val="0"/>
        </a:spcBef>
        <a:buNone/>
        <a:defRPr sz="4400" kern="1200">
          <a:solidFill>
            <a:schemeClr val="tx2"/>
          </a:solidFill>
          <a:latin typeface="Aptos" panose="020B0004020202020204" pitchFamily="34" charset="0"/>
          <a:ea typeface="+mj-ea"/>
          <a:cs typeface="+mj-cs"/>
        </a:defRPr>
      </a:lvl1pPr>
    </p:titleStyle>
    <p:body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image" Target="../media/image10.png"/><Relationship Id="rId18" Type="http://schemas.openxmlformats.org/officeDocument/2006/relationships/image" Target="../media/image51.png"/><Relationship Id="rId3" Type="http://schemas.openxmlformats.org/officeDocument/2006/relationships/tags" Target="../tags/tag86.xml"/><Relationship Id="rId21" Type="http://schemas.openxmlformats.org/officeDocument/2006/relationships/image" Target="../media/image54.png"/><Relationship Id="rId7" Type="http://schemas.openxmlformats.org/officeDocument/2006/relationships/tags" Target="../tags/tag90.xml"/><Relationship Id="rId12" Type="http://schemas.openxmlformats.org/officeDocument/2006/relationships/image" Target="../media/image8.png"/><Relationship Id="rId17" Type="http://schemas.openxmlformats.org/officeDocument/2006/relationships/image" Target="../media/image50.png"/><Relationship Id="rId2" Type="http://schemas.openxmlformats.org/officeDocument/2006/relationships/tags" Target="../tags/tag85.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slideLayout" Target="../slideLayouts/slideLayout2.xml"/><Relationship Id="rId5" Type="http://schemas.openxmlformats.org/officeDocument/2006/relationships/tags" Target="../tags/tag88.xml"/><Relationship Id="rId15" Type="http://schemas.openxmlformats.org/officeDocument/2006/relationships/image" Target="../media/image12.png"/><Relationship Id="rId10" Type="http://schemas.openxmlformats.org/officeDocument/2006/relationships/tags" Target="../tags/tag93.xml"/><Relationship Id="rId19" Type="http://schemas.openxmlformats.org/officeDocument/2006/relationships/image" Target="../media/image52.png"/><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image" Target="../media/image11.png"/><Relationship Id="rId22" Type="http://schemas.openxmlformats.org/officeDocument/2006/relationships/image" Target="../media/image55.png"/></Relationships>
</file>

<file path=ppt/slides/_rels/slide11.xml.rels><?xml version="1.0" encoding="UTF-8" standalone="yes"?>
<Relationships xmlns="http://schemas.openxmlformats.org/package/2006/relationships"><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image" Target="../media/image11.png"/><Relationship Id="rId39" Type="http://schemas.openxmlformats.org/officeDocument/2006/relationships/image" Target="../media/image66.png"/><Relationship Id="rId21" Type="http://schemas.openxmlformats.org/officeDocument/2006/relationships/image" Target="../media/image6.png"/><Relationship Id="rId34" Type="http://schemas.openxmlformats.org/officeDocument/2006/relationships/image" Target="../media/image61.png"/><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image" Target="../media/image10.png"/><Relationship Id="rId33" Type="http://schemas.openxmlformats.org/officeDocument/2006/relationships/image" Target="../media/image60.png"/><Relationship Id="rId38" Type="http://schemas.openxmlformats.org/officeDocument/2006/relationships/image" Target="../media/image65.png"/><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slideLayout" Target="../slideLayouts/slideLayout2.xml"/><Relationship Id="rId29" Type="http://schemas.openxmlformats.org/officeDocument/2006/relationships/image" Target="../media/image56.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image" Target="../media/image9.png"/><Relationship Id="rId32" Type="http://schemas.openxmlformats.org/officeDocument/2006/relationships/image" Target="../media/image59.png"/><Relationship Id="rId37" Type="http://schemas.openxmlformats.org/officeDocument/2006/relationships/image" Target="../media/image64.png"/><Relationship Id="rId40" Type="http://schemas.openxmlformats.org/officeDocument/2006/relationships/image" Target="../media/image67.png"/><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image" Target="../media/image8.png"/><Relationship Id="rId28" Type="http://schemas.openxmlformats.org/officeDocument/2006/relationships/image" Target="../media/image25.png"/><Relationship Id="rId36" Type="http://schemas.openxmlformats.org/officeDocument/2006/relationships/image" Target="../media/image63.png"/><Relationship Id="rId10" Type="http://schemas.openxmlformats.org/officeDocument/2006/relationships/tags" Target="../tags/tag103.xml"/><Relationship Id="rId19" Type="http://schemas.openxmlformats.org/officeDocument/2006/relationships/tags" Target="../tags/tag112.xml"/><Relationship Id="rId31" Type="http://schemas.openxmlformats.org/officeDocument/2006/relationships/image" Target="../media/image58.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image" Target="../media/image7.png"/><Relationship Id="rId27" Type="http://schemas.openxmlformats.org/officeDocument/2006/relationships/image" Target="../media/image12.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tags" Target="../tags/tag101.xml"/><Relationship Id="rId3" Type="http://schemas.openxmlformats.org/officeDocument/2006/relationships/tags" Target="../tags/tag96.xml"/></Relationships>
</file>

<file path=ppt/slides/_rels/slide12.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slideLayout" Target="../slideLayouts/slideLayout2.xml"/><Relationship Id="rId18" Type="http://schemas.openxmlformats.org/officeDocument/2006/relationships/image" Target="../media/image10.png"/><Relationship Id="rId3" Type="http://schemas.openxmlformats.org/officeDocument/2006/relationships/tags" Target="../tags/tag115.xml"/><Relationship Id="rId21" Type="http://schemas.openxmlformats.org/officeDocument/2006/relationships/image" Target="../media/image38.png"/><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image" Target="../media/image8.png"/><Relationship Id="rId25" Type="http://schemas.openxmlformats.org/officeDocument/2006/relationships/image" Target="../media/image71.png"/><Relationship Id="rId2" Type="http://schemas.openxmlformats.org/officeDocument/2006/relationships/tags" Target="../tags/tag114.xml"/><Relationship Id="rId16" Type="http://schemas.openxmlformats.org/officeDocument/2006/relationships/image" Target="../media/image7.png"/><Relationship Id="rId20" Type="http://schemas.openxmlformats.org/officeDocument/2006/relationships/image" Target="../media/image12.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image" Target="../media/image70.png"/><Relationship Id="rId5" Type="http://schemas.openxmlformats.org/officeDocument/2006/relationships/tags" Target="../tags/tag117.xml"/><Relationship Id="rId15" Type="http://schemas.openxmlformats.org/officeDocument/2006/relationships/image" Target="../media/image46.png"/><Relationship Id="rId23" Type="http://schemas.openxmlformats.org/officeDocument/2006/relationships/image" Target="../media/image69.png"/><Relationship Id="rId10" Type="http://schemas.openxmlformats.org/officeDocument/2006/relationships/tags" Target="../tags/tag122.xml"/><Relationship Id="rId19" Type="http://schemas.openxmlformats.org/officeDocument/2006/relationships/image" Target="../media/image11.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image" Target="../media/image45.png"/><Relationship Id="rId22"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12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image" Target="../media/image6.png"/><Relationship Id="rId26" Type="http://schemas.openxmlformats.org/officeDocument/2006/relationships/image" Target="../media/image80.png"/><Relationship Id="rId3" Type="http://schemas.openxmlformats.org/officeDocument/2006/relationships/tags" Target="../tags/tag128.xml"/><Relationship Id="rId21" Type="http://schemas.openxmlformats.org/officeDocument/2006/relationships/image" Target="../media/image10.png"/><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77.png"/><Relationship Id="rId25" Type="http://schemas.openxmlformats.org/officeDocument/2006/relationships/image" Target="../media/image79.png"/><Relationship Id="rId2" Type="http://schemas.openxmlformats.org/officeDocument/2006/relationships/tags" Target="../tags/tag127.xml"/><Relationship Id="rId16" Type="http://schemas.openxmlformats.org/officeDocument/2006/relationships/image" Target="../media/image76.png"/><Relationship Id="rId20" Type="http://schemas.openxmlformats.org/officeDocument/2006/relationships/image" Target="../media/image8.png"/><Relationship Id="rId29" Type="http://schemas.openxmlformats.org/officeDocument/2006/relationships/image" Target="../media/image83.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24" Type="http://schemas.openxmlformats.org/officeDocument/2006/relationships/image" Target="../media/image78.png"/><Relationship Id="rId5" Type="http://schemas.openxmlformats.org/officeDocument/2006/relationships/tags" Target="../tags/tag130.xml"/><Relationship Id="rId15" Type="http://schemas.openxmlformats.org/officeDocument/2006/relationships/slideLayout" Target="../slideLayouts/slideLayout2.xml"/><Relationship Id="rId23" Type="http://schemas.openxmlformats.org/officeDocument/2006/relationships/image" Target="../media/image12.png"/><Relationship Id="rId28" Type="http://schemas.openxmlformats.org/officeDocument/2006/relationships/image" Target="../media/image82.png"/><Relationship Id="rId10" Type="http://schemas.openxmlformats.org/officeDocument/2006/relationships/tags" Target="../tags/tag135.xml"/><Relationship Id="rId19" Type="http://schemas.openxmlformats.org/officeDocument/2006/relationships/image" Target="../media/image7.png"/><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tags" Target="../tags/tag139.xml"/><Relationship Id="rId22" Type="http://schemas.openxmlformats.org/officeDocument/2006/relationships/image" Target="../media/image11.png"/><Relationship Id="rId27"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140.xml"/></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141.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tags" Target="../tags/tag145.xml"/><Relationship Id="rId16" Type="http://schemas.openxmlformats.org/officeDocument/2006/relationships/image" Target="../media/image95.png"/><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media/image90.png"/><Relationship Id="rId5" Type="http://schemas.openxmlformats.org/officeDocument/2006/relationships/tags" Target="../tags/tag148.xml"/><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tags" Target="../tags/tag147.xml"/><Relationship Id="rId9" Type="http://schemas.openxmlformats.org/officeDocument/2006/relationships/image" Target="../media/image88.png"/><Relationship Id="rId14" Type="http://schemas.openxmlformats.org/officeDocument/2006/relationships/image" Target="../media/image93.png"/></Relationships>
</file>

<file path=ppt/slides/_rels/slide19.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image" Target="../media/image100.png"/><Relationship Id="rId18" Type="http://schemas.openxmlformats.org/officeDocument/2006/relationships/image" Target="../media/image104.png"/><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image" Target="../media/image99.png"/><Relationship Id="rId17" Type="http://schemas.openxmlformats.org/officeDocument/2006/relationships/image" Target="../media/image103.png"/><Relationship Id="rId2" Type="http://schemas.openxmlformats.org/officeDocument/2006/relationships/tags" Target="../tags/tag152.xml"/><Relationship Id="rId16" Type="http://schemas.openxmlformats.org/officeDocument/2006/relationships/image" Target="../media/image102.png"/><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image" Target="../media/image98.png"/><Relationship Id="rId5" Type="http://schemas.openxmlformats.org/officeDocument/2006/relationships/tags" Target="../tags/tag155.xml"/><Relationship Id="rId15" Type="http://schemas.openxmlformats.org/officeDocument/2006/relationships/image" Target="../media/image101.png"/><Relationship Id="rId10" Type="http://schemas.openxmlformats.org/officeDocument/2006/relationships/slideLayout" Target="../slideLayouts/slideLayout2.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tags" Target="../tags/tag162.xml"/><Relationship Id="rId7" Type="http://schemas.openxmlformats.org/officeDocument/2006/relationships/slideLayout" Target="../slideLayouts/slideLayout2.xml"/><Relationship Id="rId12" Type="http://schemas.openxmlformats.org/officeDocument/2006/relationships/image" Target="../media/image109.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108.png"/><Relationship Id="rId5" Type="http://schemas.openxmlformats.org/officeDocument/2006/relationships/tags" Target="../tags/tag164.xml"/><Relationship Id="rId10" Type="http://schemas.openxmlformats.org/officeDocument/2006/relationships/image" Target="../media/image107.png"/><Relationship Id="rId4" Type="http://schemas.openxmlformats.org/officeDocument/2006/relationships/tags" Target="../tags/tag163.xml"/><Relationship Id="rId9" Type="http://schemas.openxmlformats.org/officeDocument/2006/relationships/image" Target="../media/image106.png"/><Relationship Id="rId14" Type="http://schemas.openxmlformats.org/officeDocument/2006/relationships/image" Target="../media/image111.png"/></Relationships>
</file>

<file path=ppt/slides/_rels/slide2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tags" Target="../tags/tag168.xml"/><Relationship Id="rId7" Type="http://schemas.openxmlformats.org/officeDocument/2006/relationships/slideLayout" Target="../slideLayouts/slideLayout2.xml"/><Relationship Id="rId12" Type="http://schemas.openxmlformats.org/officeDocument/2006/relationships/image" Target="../media/image116.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115.png"/><Relationship Id="rId5" Type="http://schemas.openxmlformats.org/officeDocument/2006/relationships/tags" Target="../tags/tag170.xml"/><Relationship Id="rId10" Type="http://schemas.openxmlformats.org/officeDocument/2006/relationships/image" Target="../media/image114.png"/><Relationship Id="rId4" Type="http://schemas.openxmlformats.org/officeDocument/2006/relationships/tags" Target="../tags/tag169.xml"/><Relationship Id="rId9" Type="http://schemas.openxmlformats.org/officeDocument/2006/relationships/image" Target="../media/image113.png"/><Relationship Id="rId14" Type="http://schemas.openxmlformats.org/officeDocument/2006/relationships/image" Target="../media/image1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tags" Target="../tags/tag186.xml"/><Relationship Id="rId18" Type="http://schemas.openxmlformats.org/officeDocument/2006/relationships/image" Target="../media/image126.png"/><Relationship Id="rId26" Type="http://schemas.openxmlformats.org/officeDocument/2006/relationships/image" Target="../media/image79.png"/><Relationship Id="rId3" Type="http://schemas.openxmlformats.org/officeDocument/2006/relationships/tags" Target="../tags/tag176.xml"/><Relationship Id="rId21" Type="http://schemas.openxmlformats.org/officeDocument/2006/relationships/image" Target="../media/image8.png"/><Relationship Id="rId7" Type="http://schemas.openxmlformats.org/officeDocument/2006/relationships/tags" Target="../tags/tag180.xml"/><Relationship Id="rId12" Type="http://schemas.openxmlformats.org/officeDocument/2006/relationships/tags" Target="../tags/tag185.xml"/><Relationship Id="rId17" Type="http://schemas.openxmlformats.org/officeDocument/2006/relationships/image" Target="../media/image125.png"/><Relationship Id="rId25" Type="http://schemas.openxmlformats.org/officeDocument/2006/relationships/image" Target="../media/image78.png"/><Relationship Id="rId2" Type="http://schemas.openxmlformats.org/officeDocument/2006/relationships/tags" Target="../tags/tag175.xml"/><Relationship Id="rId16" Type="http://schemas.openxmlformats.org/officeDocument/2006/relationships/image" Target="../media/image124.png"/><Relationship Id="rId20" Type="http://schemas.openxmlformats.org/officeDocument/2006/relationships/image" Target="../media/image7.png"/><Relationship Id="rId29" Type="http://schemas.openxmlformats.org/officeDocument/2006/relationships/image" Target="../media/image128.png"/><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84.xml"/><Relationship Id="rId24" Type="http://schemas.openxmlformats.org/officeDocument/2006/relationships/image" Target="../media/image12.png"/><Relationship Id="rId5" Type="http://schemas.openxmlformats.org/officeDocument/2006/relationships/tags" Target="../tags/tag178.xml"/><Relationship Id="rId15" Type="http://schemas.openxmlformats.org/officeDocument/2006/relationships/slideLayout" Target="../slideLayouts/slideLayout2.xml"/><Relationship Id="rId23" Type="http://schemas.openxmlformats.org/officeDocument/2006/relationships/image" Target="../media/image11.png"/><Relationship Id="rId28" Type="http://schemas.openxmlformats.org/officeDocument/2006/relationships/image" Target="../media/image127.png"/><Relationship Id="rId10" Type="http://schemas.openxmlformats.org/officeDocument/2006/relationships/tags" Target="../tags/tag183.xml"/><Relationship Id="rId19" Type="http://schemas.openxmlformats.org/officeDocument/2006/relationships/image" Target="../media/image6.png"/><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 Id="rId22" Type="http://schemas.openxmlformats.org/officeDocument/2006/relationships/image" Target="../media/image10.png"/><Relationship Id="rId27" Type="http://schemas.openxmlformats.org/officeDocument/2006/relationships/image" Target="../media/image80.png"/><Relationship Id="rId30" Type="http://schemas.openxmlformats.org/officeDocument/2006/relationships/image" Target="../media/image129.png"/></Relationships>
</file>

<file path=ppt/slides/_rels/slide2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tags" Target="../tags/tag190.xml"/><Relationship Id="rId7" Type="http://schemas.openxmlformats.org/officeDocument/2006/relationships/slideLayout" Target="../slideLayouts/slideLayout2.xml"/><Relationship Id="rId12" Type="http://schemas.openxmlformats.org/officeDocument/2006/relationships/image" Target="../media/image134.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image" Target="../media/image133.png"/><Relationship Id="rId5" Type="http://schemas.openxmlformats.org/officeDocument/2006/relationships/tags" Target="../tags/tag192.xml"/><Relationship Id="rId10" Type="http://schemas.openxmlformats.org/officeDocument/2006/relationships/image" Target="../media/image132.png"/><Relationship Id="rId4" Type="http://schemas.openxmlformats.org/officeDocument/2006/relationships/tags" Target="../tags/tag191.xml"/><Relationship Id="rId9" Type="http://schemas.openxmlformats.org/officeDocument/2006/relationships/image" Target="../media/image131.png"/><Relationship Id="rId14" Type="http://schemas.openxmlformats.org/officeDocument/2006/relationships/image" Target="../media/image1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0.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2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tags" Target="../tags/tag198.xml"/><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slideLayout" Target="../slideLayouts/slideLayout2.xml"/><Relationship Id="rId11" Type="http://schemas.openxmlformats.org/officeDocument/2006/relationships/image" Target="../media/image144.png"/><Relationship Id="rId5" Type="http://schemas.openxmlformats.org/officeDocument/2006/relationships/tags" Target="../tags/tag200.xml"/><Relationship Id="rId10" Type="http://schemas.openxmlformats.org/officeDocument/2006/relationships/image" Target="../media/image143.png"/><Relationship Id="rId4" Type="http://schemas.openxmlformats.org/officeDocument/2006/relationships/tags" Target="../tags/tag199.xml"/><Relationship Id="rId9" Type="http://schemas.openxmlformats.org/officeDocument/2006/relationships/image" Target="../media/image142.png"/></Relationships>
</file>

<file path=ppt/slides/_rels/slide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tags" Target="../tags/tag201.xml"/><Relationship Id="rId4" Type="http://schemas.openxmlformats.org/officeDocument/2006/relationships/image" Target="../media/image148.pn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7.png"/><Relationship Id="rId18" Type="http://schemas.openxmlformats.org/officeDocument/2006/relationships/image" Target="../media/image12.png"/><Relationship Id="rId3" Type="http://schemas.openxmlformats.org/officeDocument/2006/relationships/tags" Target="../tags/tag3.xml"/><Relationship Id="rId21" Type="http://schemas.openxmlformats.org/officeDocument/2006/relationships/image" Target="../media/image15.png"/><Relationship Id="rId7" Type="http://schemas.openxmlformats.org/officeDocument/2006/relationships/tags" Target="../tags/tag7.xml"/><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tags" Target="../tags/tag2.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tags" Target="../tags/tag10.xml"/><Relationship Id="rId19" Type="http://schemas.openxmlformats.org/officeDocument/2006/relationships/image" Target="../media/image13.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tags" Target="../tags/tag204.xml"/><Relationship Id="rId7" Type="http://schemas.openxmlformats.org/officeDocument/2006/relationships/image" Target="../media/image151.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207.xml"/><Relationship Id="rId7" Type="http://schemas.openxmlformats.org/officeDocument/2006/relationships/image" Target="../media/image154.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153.png"/><Relationship Id="rId5" Type="http://schemas.openxmlformats.org/officeDocument/2006/relationships/slideLayout" Target="../slideLayouts/slideLayout2.xml"/><Relationship Id="rId4" Type="http://schemas.openxmlformats.org/officeDocument/2006/relationships/tags" Target="../tags/tag208.xml"/><Relationship Id="rId9" Type="http://schemas.openxmlformats.org/officeDocument/2006/relationships/image" Target="../media/image156.png"/></Relationships>
</file>

<file path=ppt/slides/_rels/slide32.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tags" Target="../tags/tag211.xml"/><Relationship Id="rId7" Type="http://schemas.openxmlformats.org/officeDocument/2006/relationships/image" Target="../media/image154.png"/><Relationship Id="rId12" Type="http://schemas.openxmlformats.org/officeDocument/2006/relationships/image" Target="../media/image161.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slideLayout" Target="../slideLayouts/slideLayout2.xml"/><Relationship Id="rId11" Type="http://schemas.openxmlformats.org/officeDocument/2006/relationships/image" Target="../media/image160.png"/><Relationship Id="rId5" Type="http://schemas.openxmlformats.org/officeDocument/2006/relationships/tags" Target="../tags/tag213.xml"/><Relationship Id="rId10" Type="http://schemas.openxmlformats.org/officeDocument/2006/relationships/image" Target="../media/image159.png"/><Relationship Id="rId4" Type="http://schemas.openxmlformats.org/officeDocument/2006/relationships/tags" Target="../tags/tag212.xml"/><Relationship Id="rId9" Type="http://schemas.openxmlformats.org/officeDocument/2006/relationships/image" Target="../media/image158.png"/></Relationships>
</file>

<file path=ppt/slides/_rels/slide4.xml.rels><?xml version="1.0" encoding="UTF-8" standalone="yes"?>
<Relationships xmlns="http://schemas.openxmlformats.org/package/2006/relationships"><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image" Target="../media/image20.png"/><Relationship Id="rId21" Type="http://schemas.openxmlformats.org/officeDocument/2006/relationships/slideLayout" Target="../slideLayouts/slideLayout2.xml"/><Relationship Id="rId34" Type="http://schemas.openxmlformats.org/officeDocument/2006/relationships/image" Target="../media/image9.png"/><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image" Target="../media/image19.png"/><Relationship Id="rId33" Type="http://schemas.openxmlformats.org/officeDocument/2006/relationships/image" Target="../media/image8.png"/><Relationship Id="rId38" Type="http://schemas.openxmlformats.org/officeDocument/2006/relationships/image" Target="../media/image25.png"/><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29" Type="http://schemas.openxmlformats.org/officeDocument/2006/relationships/image" Target="../media/image23.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image" Target="../media/image18.png"/><Relationship Id="rId32" Type="http://schemas.openxmlformats.org/officeDocument/2006/relationships/image" Target="../media/image7.png"/><Relationship Id="rId37" Type="http://schemas.openxmlformats.org/officeDocument/2006/relationships/image" Target="../media/image12.png"/><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image" Target="../media/image17.png"/><Relationship Id="rId28" Type="http://schemas.openxmlformats.org/officeDocument/2006/relationships/image" Target="../media/image22.png"/><Relationship Id="rId36" Type="http://schemas.openxmlformats.org/officeDocument/2006/relationships/image" Target="../media/image11.png"/><Relationship Id="rId10" Type="http://schemas.openxmlformats.org/officeDocument/2006/relationships/tags" Target="../tags/tag20.xml"/><Relationship Id="rId19" Type="http://schemas.openxmlformats.org/officeDocument/2006/relationships/tags" Target="../tags/tag29.xml"/><Relationship Id="rId31" Type="http://schemas.openxmlformats.org/officeDocument/2006/relationships/image" Target="../media/image6.pn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image" Target="../media/image16.png"/><Relationship Id="rId27" Type="http://schemas.openxmlformats.org/officeDocument/2006/relationships/image" Target="../media/image21.png"/><Relationship Id="rId30" Type="http://schemas.openxmlformats.org/officeDocument/2006/relationships/image" Target="../media/image24.png"/><Relationship Id="rId35" Type="http://schemas.openxmlformats.org/officeDocument/2006/relationships/image" Target="../media/image10.png"/><Relationship Id="rId8" Type="http://schemas.openxmlformats.org/officeDocument/2006/relationships/tags" Target="../tags/tag18.xml"/><Relationship Id="rId3" Type="http://schemas.openxmlformats.org/officeDocument/2006/relationships/tags" Target="../tags/tag13.xml"/></Relationships>
</file>

<file path=ppt/slides/_rels/slide5.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16.png"/><Relationship Id="rId18" Type="http://schemas.openxmlformats.org/officeDocument/2006/relationships/image" Target="../media/image8.png"/><Relationship Id="rId3" Type="http://schemas.openxmlformats.org/officeDocument/2006/relationships/tags" Target="../tags/tag33.xml"/><Relationship Id="rId21" Type="http://schemas.openxmlformats.org/officeDocument/2006/relationships/image" Target="../media/image11.png"/><Relationship Id="rId7" Type="http://schemas.openxmlformats.org/officeDocument/2006/relationships/tags" Target="../tags/tag37.xml"/><Relationship Id="rId12" Type="http://schemas.openxmlformats.org/officeDocument/2006/relationships/slideLayout" Target="../slideLayouts/slideLayout2.xml"/><Relationship Id="rId17" Type="http://schemas.openxmlformats.org/officeDocument/2006/relationships/image" Target="../media/image7.png"/><Relationship Id="rId2" Type="http://schemas.openxmlformats.org/officeDocument/2006/relationships/tags" Target="../tags/tag32.xml"/><Relationship Id="rId16" Type="http://schemas.openxmlformats.org/officeDocument/2006/relationships/image" Target="../media/image6.png"/><Relationship Id="rId20" Type="http://schemas.openxmlformats.org/officeDocument/2006/relationships/image" Target="../media/image10.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image" Target="../media/image27.png"/><Relationship Id="rId23" Type="http://schemas.openxmlformats.org/officeDocument/2006/relationships/image" Target="../media/image25.png"/><Relationship Id="rId10" Type="http://schemas.openxmlformats.org/officeDocument/2006/relationships/tags" Target="../tags/tag40.xml"/><Relationship Id="rId19" Type="http://schemas.openxmlformats.org/officeDocument/2006/relationships/image" Target="../media/image9.png"/><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image" Target="../media/image26.png"/><Relationship Id="rId22"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image" Target="../media/image28.png"/><Relationship Id="rId18" Type="http://schemas.openxmlformats.org/officeDocument/2006/relationships/image" Target="../media/image10.png"/><Relationship Id="rId3" Type="http://schemas.openxmlformats.org/officeDocument/2006/relationships/tags" Target="../tags/tag44.xml"/><Relationship Id="rId21" Type="http://schemas.openxmlformats.org/officeDocument/2006/relationships/image" Target="../media/image25.png"/><Relationship Id="rId7" Type="http://schemas.openxmlformats.org/officeDocument/2006/relationships/tags" Target="../tags/tag48.xml"/><Relationship Id="rId12" Type="http://schemas.openxmlformats.org/officeDocument/2006/relationships/image" Target="../media/image26.png"/><Relationship Id="rId17" Type="http://schemas.openxmlformats.org/officeDocument/2006/relationships/image" Target="../media/image9.png"/><Relationship Id="rId2" Type="http://schemas.openxmlformats.org/officeDocument/2006/relationships/tags" Target="../tags/tag43.xml"/><Relationship Id="rId16" Type="http://schemas.openxmlformats.org/officeDocument/2006/relationships/image" Target="../media/image8.png"/><Relationship Id="rId20" Type="http://schemas.openxmlformats.org/officeDocument/2006/relationships/image" Target="../media/image12.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slideLayout" Target="../slideLayouts/slideLayout2.xml"/><Relationship Id="rId5" Type="http://schemas.openxmlformats.org/officeDocument/2006/relationships/tags" Target="../tags/tag46.xml"/><Relationship Id="rId15" Type="http://schemas.openxmlformats.org/officeDocument/2006/relationships/image" Target="../media/image7.png"/><Relationship Id="rId10" Type="http://schemas.openxmlformats.org/officeDocument/2006/relationships/tags" Target="../tags/tag51.xml"/><Relationship Id="rId19" Type="http://schemas.openxmlformats.org/officeDocument/2006/relationships/image" Target="../media/image11.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image" Target="../media/image6.png"/><Relationship Id="rId22"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slideLayout" Target="../slideLayouts/slideLayout2.xml"/><Relationship Id="rId18" Type="http://schemas.openxmlformats.org/officeDocument/2006/relationships/image" Target="../media/image9.png"/><Relationship Id="rId26" Type="http://schemas.openxmlformats.org/officeDocument/2006/relationships/image" Target="../media/image34.png"/><Relationship Id="rId3" Type="http://schemas.openxmlformats.org/officeDocument/2006/relationships/tags" Target="../tags/tag54.xml"/><Relationship Id="rId21" Type="http://schemas.openxmlformats.org/officeDocument/2006/relationships/image" Target="../media/image12.png"/><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image" Target="../media/image8.png"/><Relationship Id="rId25" Type="http://schemas.openxmlformats.org/officeDocument/2006/relationships/image" Target="../media/image33.png"/><Relationship Id="rId2" Type="http://schemas.openxmlformats.org/officeDocument/2006/relationships/tags" Target="../tags/tag53.xml"/><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24" Type="http://schemas.openxmlformats.org/officeDocument/2006/relationships/image" Target="../media/image32.png"/><Relationship Id="rId5" Type="http://schemas.openxmlformats.org/officeDocument/2006/relationships/tags" Target="../tags/tag56.xml"/><Relationship Id="rId15" Type="http://schemas.openxmlformats.org/officeDocument/2006/relationships/image" Target="../media/image6.png"/><Relationship Id="rId23" Type="http://schemas.openxmlformats.org/officeDocument/2006/relationships/image" Target="../media/image31.png"/><Relationship Id="rId10" Type="http://schemas.openxmlformats.org/officeDocument/2006/relationships/tags" Target="../tags/tag61.xml"/><Relationship Id="rId19"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image" Target="../media/image30.png"/><Relationship Id="rId22"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image" Target="../media/image6.png"/><Relationship Id="rId26" Type="http://schemas.openxmlformats.org/officeDocument/2006/relationships/image" Target="../media/image40.png"/><Relationship Id="rId3" Type="http://schemas.openxmlformats.org/officeDocument/2006/relationships/tags" Target="../tags/tag66.xml"/><Relationship Id="rId21" Type="http://schemas.openxmlformats.org/officeDocument/2006/relationships/image" Target="../media/image10.png"/><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image" Target="../media/image37.png"/><Relationship Id="rId25" Type="http://schemas.openxmlformats.org/officeDocument/2006/relationships/image" Target="../media/image39.png"/><Relationship Id="rId2" Type="http://schemas.openxmlformats.org/officeDocument/2006/relationships/tags" Target="../tags/tag65.xml"/><Relationship Id="rId16" Type="http://schemas.openxmlformats.org/officeDocument/2006/relationships/image" Target="../media/image36.png"/><Relationship Id="rId20" Type="http://schemas.openxmlformats.org/officeDocument/2006/relationships/image" Target="../media/image8.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24" Type="http://schemas.openxmlformats.org/officeDocument/2006/relationships/image" Target="../media/image38.png"/><Relationship Id="rId5" Type="http://schemas.openxmlformats.org/officeDocument/2006/relationships/tags" Target="../tags/tag68.xml"/><Relationship Id="rId15" Type="http://schemas.openxmlformats.org/officeDocument/2006/relationships/image" Target="../media/image35.png"/><Relationship Id="rId23" Type="http://schemas.openxmlformats.org/officeDocument/2006/relationships/image" Target="../media/image12.png"/><Relationship Id="rId10" Type="http://schemas.openxmlformats.org/officeDocument/2006/relationships/tags" Target="../tags/tag73.xml"/><Relationship Id="rId19" Type="http://schemas.openxmlformats.org/officeDocument/2006/relationships/image" Target="../media/image7.png"/><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slideLayout" Target="../slideLayouts/slideLayout2.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5.png"/><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media/image44.png"/><Relationship Id="rId2" Type="http://schemas.openxmlformats.org/officeDocument/2006/relationships/tags" Target="../tags/tag78.xml"/><Relationship Id="rId16" Type="http://schemas.openxmlformats.org/officeDocument/2006/relationships/image" Target="../media/image48.png"/><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43.png"/><Relationship Id="rId5" Type="http://schemas.openxmlformats.org/officeDocument/2006/relationships/tags" Target="../tags/tag81.xml"/><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tags" Target="../tags/tag80.xml"/><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167A2D-8A9B-3AEF-4D82-4C402426825E}"/>
              </a:ext>
            </a:extLst>
          </p:cNvPr>
          <p:cNvPicPr>
            <a:picLocks noChangeAspect="1"/>
          </p:cNvPicPr>
          <p:nvPr/>
        </p:nvPicPr>
        <p:blipFill>
          <a:blip r:embed="rId3"/>
          <a:stretch>
            <a:fillRect/>
          </a:stretch>
        </p:blipFill>
        <p:spPr>
          <a:xfrm>
            <a:off x="-121822" y="-35984"/>
            <a:ext cx="12473940" cy="6929968"/>
          </a:xfrm>
          <a:prstGeom prst="rect">
            <a:avLst/>
          </a:prstGeom>
        </p:spPr>
      </p:pic>
      <p:sp>
        <p:nvSpPr>
          <p:cNvPr id="2" name="Title 1">
            <a:extLst>
              <a:ext uri="{FF2B5EF4-FFF2-40B4-BE49-F238E27FC236}">
                <a16:creationId xmlns:a16="http://schemas.microsoft.com/office/drawing/2014/main" id="{BA509136-893E-52EC-546D-A5A1ACB1CF40}"/>
              </a:ext>
            </a:extLst>
          </p:cNvPr>
          <p:cNvSpPr>
            <a:spLocks noGrp="1"/>
          </p:cNvSpPr>
          <p:nvPr>
            <p:ph type="ctrTitle"/>
          </p:nvPr>
        </p:nvSpPr>
        <p:spPr>
          <a:xfrm>
            <a:off x="3262363" y="1731728"/>
            <a:ext cx="5538022" cy="1730793"/>
          </a:xfrm>
        </p:spPr>
        <p:txBody>
          <a:bodyPr>
            <a:normAutofit/>
          </a:bodyPr>
          <a:lstStyle/>
          <a:p>
            <a:pPr algn="ctr"/>
            <a:r>
              <a:rPr lang="en-US" sz="4000" b="1" dirty="0">
                <a:solidFill>
                  <a:schemeClr val="bg2"/>
                </a:solidFill>
              </a:rPr>
              <a:t>Polymer</a:t>
            </a:r>
            <a:br>
              <a:rPr lang="en-US" sz="4000" b="1" dirty="0">
                <a:solidFill>
                  <a:schemeClr val="bg2"/>
                </a:solidFill>
              </a:rPr>
            </a:br>
            <a:r>
              <a:rPr lang="en-US" sz="4000" b="1" dirty="0">
                <a:solidFill>
                  <a:schemeClr val="bg2"/>
                </a:solidFill>
              </a:rPr>
              <a:t>Conformation</a:t>
            </a:r>
          </a:p>
        </p:txBody>
      </p:sp>
      <p:sp>
        <p:nvSpPr>
          <p:cNvPr id="3" name="Subtitle 2">
            <a:extLst>
              <a:ext uri="{FF2B5EF4-FFF2-40B4-BE49-F238E27FC236}">
                <a16:creationId xmlns:a16="http://schemas.microsoft.com/office/drawing/2014/main" id="{D7A7FA37-D4F7-8AF7-6082-0C17C591306E}"/>
              </a:ext>
            </a:extLst>
          </p:cNvPr>
          <p:cNvSpPr>
            <a:spLocks noGrp="1"/>
          </p:cNvSpPr>
          <p:nvPr>
            <p:ph type="subTitle" idx="1"/>
          </p:nvPr>
        </p:nvSpPr>
        <p:spPr>
          <a:xfrm>
            <a:off x="3770873" y="3457063"/>
            <a:ext cx="4521002" cy="1290323"/>
          </a:xfrm>
        </p:spPr>
        <p:txBody>
          <a:bodyPr/>
          <a:lstStyle/>
          <a:p>
            <a:pPr algn="ctr">
              <a:lnSpc>
                <a:spcPct val="100000"/>
              </a:lnSpc>
              <a:spcBef>
                <a:spcPts val="600"/>
              </a:spcBef>
            </a:pPr>
            <a:r>
              <a:rPr lang="en-US" dirty="0">
                <a:solidFill>
                  <a:schemeClr val="bg2"/>
                </a:solidFill>
              </a:rPr>
              <a:t>Samuel Varner</a:t>
            </a:r>
          </a:p>
          <a:p>
            <a:pPr algn="ctr">
              <a:lnSpc>
                <a:spcPct val="100000"/>
              </a:lnSpc>
              <a:spcBef>
                <a:spcPts val="600"/>
              </a:spcBef>
            </a:pPr>
            <a:r>
              <a:rPr lang="en-US" dirty="0">
                <a:solidFill>
                  <a:schemeClr val="bg2"/>
                </a:solidFill>
              </a:rPr>
              <a:t>November 22, 2024</a:t>
            </a:r>
          </a:p>
        </p:txBody>
      </p:sp>
      <p:pic>
        <p:nvPicPr>
          <p:cNvPr id="6" name="Picture 5">
            <a:extLst>
              <a:ext uri="{FF2B5EF4-FFF2-40B4-BE49-F238E27FC236}">
                <a16:creationId xmlns:a16="http://schemas.microsoft.com/office/drawing/2014/main" id="{9B2AD07C-8756-491B-5E3D-CAAABA86B3DB}"/>
              </a:ext>
            </a:extLst>
          </p:cNvPr>
          <p:cNvPicPr>
            <a:picLocks noChangeAspect="1"/>
          </p:cNvPicPr>
          <p:nvPr/>
        </p:nvPicPr>
        <p:blipFill>
          <a:blip r:embed="rId4"/>
          <a:stretch>
            <a:fillRect/>
          </a:stretch>
        </p:blipFill>
        <p:spPr>
          <a:xfrm>
            <a:off x="10337305" y="122485"/>
            <a:ext cx="1731128" cy="417022"/>
          </a:xfrm>
          <a:prstGeom prst="rect">
            <a:avLst/>
          </a:prstGeom>
        </p:spPr>
      </p:pic>
    </p:spTree>
    <p:extLst>
      <p:ext uri="{BB962C8B-B14F-4D97-AF65-F5344CB8AC3E}">
        <p14:creationId xmlns:p14="http://schemas.microsoft.com/office/powerpoint/2010/main" val="83019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B280B-758E-BDFC-DEF6-02A4AB6FAAF1}"/>
              </a:ext>
            </a:extLst>
          </p:cNvPr>
          <p:cNvSpPr>
            <a:spLocks noGrp="1"/>
          </p:cNvSpPr>
          <p:nvPr>
            <p:ph type="title"/>
          </p:nvPr>
        </p:nvSpPr>
        <p:spPr/>
        <p:txBody>
          <a:bodyPr>
            <a:normAutofit fontScale="90000"/>
          </a:bodyPr>
          <a:lstStyle/>
          <a:p>
            <a:r>
              <a:rPr lang="en-US" dirty="0"/>
              <a:t>Radius of Gyration</a:t>
            </a:r>
          </a:p>
        </p:txBody>
      </p:sp>
      <p:sp>
        <p:nvSpPr>
          <p:cNvPr id="3" name="Content Placeholder 2">
            <a:extLst>
              <a:ext uri="{FF2B5EF4-FFF2-40B4-BE49-F238E27FC236}">
                <a16:creationId xmlns:a16="http://schemas.microsoft.com/office/drawing/2014/main" id="{4B87EA39-4137-7C43-ED32-560763834121}"/>
              </a:ext>
            </a:extLst>
          </p:cNvPr>
          <p:cNvSpPr>
            <a:spLocks noGrp="1"/>
          </p:cNvSpPr>
          <p:nvPr>
            <p:ph idx="1"/>
          </p:nvPr>
        </p:nvSpPr>
        <p:spPr>
          <a:xfrm>
            <a:off x="326476" y="1159514"/>
            <a:ext cx="6259006" cy="592014"/>
          </a:xfrm>
        </p:spPr>
        <p:txBody>
          <a:bodyPr/>
          <a:lstStyle/>
          <a:p>
            <a:r>
              <a:rPr lang="en-US" dirty="0"/>
              <a:t>More general than end-to-end distance</a:t>
            </a:r>
          </a:p>
        </p:txBody>
      </p:sp>
      <p:sp>
        <p:nvSpPr>
          <p:cNvPr id="4" name="Slide Number Placeholder 3">
            <a:extLst>
              <a:ext uri="{FF2B5EF4-FFF2-40B4-BE49-F238E27FC236}">
                <a16:creationId xmlns:a16="http://schemas.microsoft.com/office/drawing/2014/main" id="{8E2CBDD6-1154-0DC4-C96B-B866A40AEAF4}"/>
              </a:ext>
            </a:extLst>
          </p:cNvPr>
          <p:cNvSpPr>
            <a:spLocks noGrp="1"/>
          </p:cNvSpPr>
          <p:nvPr>
            <p:ph type="sldNum" sz="quarter" idx="12"/>
          </p:nvPr>
        </p:nvSpPr>
        <p:spPr/>
        <p:txBody>
          <a:bodyPr/>
          <a:lstStyle/>
          <a:p>
            <a:fld id="{BE15108C-154A-4A5A-9C05-91A49A422BA7}" type="slidenum">
              <a:rPr lang="en-US" smtClean="0"/>
              <a:t>10</a:t>
            </a:fld>
            <a:endParaRPr lang="en-US"/>
          </a:p>
        </p:txBody>
      </p:sp>
      <p:grpSp>
        <p:nvGrpSpPr>
          <p:cNvPr id="65" name="Group 64">
            <a:extLst>
              <a:ext uri="{FF2B5EF4-FFF2-40B4-BE49-F238E27FC236}">
                <a16:creationId xmlns:a16="http://schemas.microsoft.com/office/drawing/2014/main" id="{CA43AB78-B956-9451-7193-CA3DD57DC6B7}"/>
              </a:ext>
            </a:extLst>
          </p:cNvPr>
          <p:cNvGrpSpPr/>
          <p:nvPr/>
        </p:nvGrpSpPr>
        <p:grpSpPr>
          <a:xfrm>
            <a:off x="1189880" y="1884211"/>
            <a:ext cx="3226740" cy="3124684"/>
            <a:chOff x="1189880" y="1884211"/>
            <a:chExt cx="3226740" cy="3124684"/>
          </a:xfrm>
        </p:grpSpPr>
        <p:sp>
          <p:nvSpPr>
            <p:cNvPr id="42" name="Oval 41">
              <a:extLst>
                <a:ext uri="{FF2B5EF4-FFF2-40B4-BE49-F238E27FC236}">
                  <a16:creationId xmlns:a16="http://schemas.microsoft.com/office/drawing/2014/main" id="{7AC20E8A-08E0-4125-E7F2-F915BA53DE29}"/>
                </a:ext>
              </a:extLst>
            </p:cNvPr>
            <p:cNvSpPr>
              <a:spLocks noChangeAspect="1"/>
            </p:cNvSpPr>
            <p:nvPr/>
          </p:nvSpPr>
          <p:spPr>
            <a:xfrm>
              <a:off x="1719421" y="2325489"/>
              <a:ext cx="2136744" cy="2139696"/>
            </a:xfrm>
            <a:prstGeom prst="ellipse">
              <a:avLst/>
            </a:prstGeom>
            <a:solidFill>
              <a:schemeClr val="bg1"/>
            </a:solid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CF298FF-A3E5-C8FB-B09C-A3550577FC41}"/>
                </a:ext>
              </a:extLst>
            </p:cNvPr>
            <p:cNvCxnSpPr>
              <a:cxnSpLocks/>
            </p:cNvCxnSpPr>
            <p:nvPr/>
          </p:nvCxnSpPr>
          <p:spPr>
            <a:xfrm flipH="1">
              <a:off x="2769406" y="2131010"/>
              <a:ext cx="516701" cy="5273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F10E320-EBE9-C9CF-09D3-2AE003D1AF1A}"/>
                </a:ext>
              </a:extLst>
            </p:cNvPr>
            <p:cNvCxnSpPr>
              <a:cxnSpLocks/>
            </p:cNvCxnSpPr>
            <p:nvPr/>
          </p:nvCxnSpPr>
          <p:spPr>
            <a:xfrm flipH="1">
              <a:off x="1404672" y="4424695"/>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CD331371-0A8A-45DF-A7A4-196C9717FD50}"/>
                </a:ext>
              </a:extLst>
            </p:cNvPr>
            <p:cNvSpPr/>
            <p:nvPr/>
          </p:nvSpPr>
          <p:spPr>
            <a:xfrm>
              <a:off x="1189880" y="455169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47E9F34-160E-2871-BC2A-AC4799177171}"/>
                </a:ext>
              </a:extLst>
            </p:cNvPr>
            <p:cNvCxnSpPr>
              <a:cxnSpLocks/>
            </p:cNvCxnSpPr>
            <p:nvPr/>
          </p:nvCxnSpPr>
          <p:spPr>
            <a:xfrm>
              <a:off x="2111368" y="2280002"/>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1395451-3F9E-6D4A-09F9-99B38AB93765}"/>
                </a:ext>
              </a:extLst>
            </p:cNvPr>
            <p:cNvCxnSpPr>
              <a:cxnSpLocks/>
              <a:stCxn id="20" idx="4"/>
            </p:cNvCxnSpPr>
            <p:nvPr/>
          </p:nvCxnSpPr>
          <p:spPr>
            <a:xfrm flipH="1">
              <a:off x="2769406" y="2853701"/>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EB6F88-C98F-D254-DC93-B2586DEB78ED}"/>
                </a:ext>
              </a:extLst>
            </p:cNvPr>
            <p:cNvCxnSpPr>
              <a:cxnSpLocks/>
            </p:cNvCxnSpPr>
            <p:nvPr/>
          </p:nvCxnSpPr>
          <p:spPr>
            <a:xfrm flipH="1">
              <a:off x="2066475" y="3396549"/>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EC34999-63A9-5E58-C514-A8CB1EDC9C2A}"/>
                </a:ext>
              </a:extLst>
            </p:cNvPr>
            <p:cNvCxnSpPr>
              <a:cxnSpLocks/>
            </p:cNvCxnSpPr>
            <p:nvPr/>
          </p:nvCxnSpPr>
          <p:spPr>
            <a:xfrm>
              <a:off x="2073379" y="3763339"/>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D73F87-DB36-F289-8A5C-696F12DB68CF}"/>
                </a:ext>
              </a:extLst>
            </p:cNvPr>
            <p:cNvCxnSpPr>
              <a:cxnSpLocks/>
            </p:cNvCxnSpPr>
            <p:nvPr/>
          </p:nvCxnSpPr>
          <p:spPr>
            <a:xfrm>
              <a:off x="2853163" y="3391279"/>
              <a:ext cx="865889" cy="4529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F55771-4A0F-82F5-B6ED-5D7FE58CA376}"/>
                </a:ext>
              </a:extLst>
            </p:cNvPr>
            <p:cNvCxnSpPr>
              <a:cxnSpLocks/>
            </p:cNvCxnSpPr>
            <p:nvPr/>
          </p:nvCxnSpPr>
          <p:spPr>
            <a:xfrm>
              <a:off x="3531591" y="3462627"/>
              <a:ext cx="594970" cy="384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6D5EC4-9BC2-E8BD-234A-727298136707}"/>
                </a:ext>
              </a:extLst>
            </p:cNvPr>
            <p:cNvCxnSpPr>
              <a:cxnSpLocks/>
            </p:cNvCxnSpPr>
            <p:nvPr/>
          </p:nvCxnSpPr>
          <p:spPr>
            <a:xfrm flipV="1">
              <a:off x="3777850" y="3872917"/>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604620D-2B65-621D-A68E-6ED5AAB4315B}"/>
                </a:ext>
              </a:extLst>
            </p:cNvPr>
            <p:cNvCxnSpPr>
              <a:cxnSpLocks/>
            </p:cNvCxnSpPr>
            <p:nvPr/>
          </p:nvCxnSpPr>
          <p:spPr>
            <a:xfrm flipV="1">
              <a:off x="1479543" y="2252960"/>
              <a:ext cx="646814" cy="4779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89FAE15-CEFD-D69E-3218-81B2CD1082F3}"/>
                </a:ext>
              </a:extLst>
            </p:cNvPr>
            <p:cNvSpPr/>
            <p:nvPr/>
          </p:nvSpPr>
          <p:spPr>
            <a:xfrm rot="20681024">
              <a:off x="1250943" y="248156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C46EA1C-D450-7130-A0DC-A5C6E3ABA850}"/>
                </a:ext>
              </a:extLst>
            </p:cNvPr>
            <p:cNvSpPr/>
            <p:nvPr/>
          </p:nvSpPr>
          <p:spPr>
            <a:xfrm>
              <a:off x="1897757" y="202436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7B4208-B102-CDA4-EFC7-AAC34430DBCC}"/>
                </a:ext>
              </a:extLst>
            </p:cNvPr>
            <p:cNvSpPr/>
            <p:nvPr/>
          </p:nvSpPr>
          <p:spPr>
            <a:xfrm>
              <a:off x="2544571" y="239650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8AABBC-9CB1-C3E2-0935-66692FB580EA}"/>
                </a:ext>
              </a:extLst>
            </p:cNvPr>
            <p:cNvSpPr/>
            <p:nvPr/>
          </p:nvSpPr>
          <p:spPr>
            <a:xfrm>
              <a:off x="2544571" y="316558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E3A89A-6C3B-2A3E-FD57-A58816DB45E0}"/>
                </a:ext>
              </a:extLst>
            </p:cNvPr>
            <p:cNvSpPr/>
            <p:nvPr/>
          </p:nvSpPr>
          <p:spPr>
            <a:xfrm>
              <a:off x="1851683" y="352354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33A4A07-CD2E-5452-FA1E-9CBEF7FDEF7D}"/>
                </a:ext>
              </a:extLst>
            </p:cNvPr>
            <p:cNvSpPr/>
            <p:nvPr/>
          </p:nvSpPr>
          <p:spPr>
            <a:xfrm>
              <a:off x="1848231" y="419625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67596E4-6543-6BD3-92EC-F922C7156F03}"/>
                </a:ext>
              </a:extLst>
            </p:cNvPr>
            <p:cNvSpPr/>
            <p:nvPr/>
          </p:nvSpPr>
          <p:spPr>
            <a:xfrm rot="947469">
              <a:off x="3371463" y="321522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BE6C249-AE36-3277-D9ED-D858B716FA45}"/>
                </a:ext>
              </a:extLst>
            </p:cNvPr>
            <p:cNvSpPr/>
            <p:nvPr/>
          </p:nvSpPr>
          <p:spPr>
            <a:xfrm>
              <a:off x="3959420" y="3644317"/>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A67AFF6-5A40-D356-C46E-2133B86253DC}"/>
                </a:ext>
              </a:extLst>
            </p:cNvPr>
            <p:cNvSpPr/>
            <p:nvPr/>
          </p:nvSpPr>
          <p:spPr>
            <a:xfrm rot="20517513">
              <a:off x="3517742" y="423335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3AE2E735-603D-6F3E-BF64-91A0CD1E7BB5}"/>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2013983" y="3714876"/>
              <a:ext cx="132600" cy="117479"/>
            </a:xfrm>
            <a:prstGeom prst="rect">
              <a:avLst/>
            </a:prstGeom>
          </p:spPr>
        </p:pic>
        <p:pic>
          <p:nvPicPr>
            <p:cNvPr id="7" name="Picture 6"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F4FEDEAB-3B2B-1B24-65E0-6738E4ABBF8F}"/>
                </a:ext>
              </a:extLst>
            </p:cNvPr>
            <p:cNvPicPr>
              <a:picLocks noChangeAspect="1"/>
            </p:cNvPicPr>
            <p:nvPr>
              <p:custDataLst>
                <p:tags r:id="rId7"/>
              </p:custDataLst>
            </p:nvPr>
          </p:nvPicPr>
          <p:blipFill>
            <a:blip r:embed="rId13">
              <a:extLst>
                <a:ext uri="{28A0092B-C50C-407E-A947-70E740481C1C}">
                  <a14:useLocalDpi xmlns:a14="http://schemas.microsoft.com/office/drawing/2010/main" val="0"/>
                </a:ext>
              </a:extLst>
            </a:blip>
            <a:stretch>
              <a:fillRect/>
            </a:stretch>
          </p:blipFill>
          <p:spPr>
            <a:xfrm>
              <a:off x="1398074" y="2668454"/>
              <a:ext cx="162938" cy="124960"/>
            </a:xfrm>
            <a:prstGeom prst="rect">
              <a:avLst/>
            </a:prstGeom>
          </p:spPr>
        </p:pic>
        <p:pic>
          <p:nvPicPr>
            <p:cNvPr id="8" name="Picture 7"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7527B6E3-4D5E-04CC-3D3C-9E74D9C417BD}"/>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2051013" y="2208603"/>
              <a:ext cx="156813" cy="122510"/>
            </a:xfrm>
            <a:prstGeom prst="rect">
              <a:avLst/>
            </a:prstGeom>
          </p:spPr>
        </p:pic>
        <p:pic>
          <p:nvPicPr>
            <p:cNvPr id="9" name="Picture 8"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DCD4DBBB-B945-ECF2-3851-BF503E4AEEBC}"/>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3649724" y="4424695"/>
              <a:ext cx="226644" cy="122510"/>
            </a:xfrm>
            <a:prstGeom prst="rect">
              <a:avLst/>
            </a:prstGeom>
          </p:spPr>
        </p:pic>
        <p:sp>
          <p:nvSpPr>
            <p:cNvPr id="38" name="Oval 37">
              <a:extLst>
                <a:ext uri="{FF2B5EF4-FFF2-40B4-BE49-F238E27FC236}">
                  <a16:creationId xmlns:a16="http://schemas.microsoft.com/office/drawing/2014/main" id="{B6DDD233-BB6C-DFFF-4799-5C348F3D7767}"/>
                </a:ext>
              </a:extLst>
            </p:cNvPr>
            <p:cNvSpPr/>
            <p:nvPr/>
          </p:nvSpPr>
          <p:spPr>
            <a:xfrm rot="4232021">
              <a:off x="3129410" y="188421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F38416ED-C36B-B3C7-2325-29B6C3C0640F}"/>
                </a:ext>
              </a:extLst>
            </p:cNvPr>
            <p:cNvCxnSpPr>
              <a:cxnSpLocks/>
            </p:cNvCxnSpPr>
            <p:nvPr/>
          </p:nvCxnSpPr>
          <p:spPr>
            <a:xfrm flipV="1">
              <a:off x="2769406" y="2548883"/>
              <a:ext cx="631283" cy="865041"/>
            </a:xfrm>
            <a:prstGeom prst="straightConnector1">
              <a:avLst/>
            </a:prstGeom>
            <a:ln w="28575">
              <a:solidFill>
                <a:srgbClr val="F50D0D"/>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documentclass{article}&#10;\usepackage{amsmath}&#10;\pagestyle{empty}&#10;\def\*#1{\mathbf{#1}}&#10;\begin{document}&#10;&#10;\begin{equation}&#10;R_g\nonumber&#10;\end{equation}&#10;&#10;\end{document}" title="IguanaTex Bitmap Display">
              <a:extLst>
                <a:ext uri="{FF2B5EF4-FFF2-40B4-BE49-F238E27FC236}">
                  <a16:creationId xmlns:a16="http://schemas.microsoft.com/office/drawing/2014/main" id="{31787DCB-9D62-2FB3-82FC-E80FEB415A37}"/>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3154485" y="2882819"/>
              <a:ext cx="278857" cy="246857"/>
            </a:xfrm>
            <a:prstGeom prst="rect">
              <a:avLst/>
            </a:prstGeom>
          </p:spPr>
        </p:pic>
      </p:grpSp>
      <p:pic>
        <p:nvPicPr>
          <p:cNvPr id="49" name="Picture 48" descr="\documentclass{article}&#10;\usepackage{amsmath}&#10;\pagestyle{empty}&#10;\def\*#1{\mathbf{#1}}&#10;\begin{document}&#10;&#10;\begin{equation}&#10;\langle R_g^2 \rangle = \frac{1}{N}\sum_{i=1}^N \langle ( \*r_i - \*r_\text{cm})^2\rangle \nonumber&#10;\end{equation}&#10;&#10;\end{document}" title="IguanaTex Bitmap Display">
            <a:extLst>
              <a:ext uri="{FF2B5EF4-FFF2-40B4-BE49-F238E27FC236}">
                <a16:creationId xmlns:a16="http://schemas.microsoft.com/office/drawing/2014/main" id="{E8B53968-BD01-CBE1-0EB6-12A1EC6168A6}"/>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8586674" y="2090881"/>
            <a:ext cx="2699537" cy="686949"/>
          </a:xfrm>
          <a:prstGeom prst="rect">
            <a:avLst/>
          </a:prstGeom>
        </p:spPr>
      </p:pic>
      <p:sp>
        <p:nvSpPr>
          <p:cNvPr id="50" name="Content Placeholder 2 1 2 2">
            <a:extLst>
              <a:ext uri="{FF2B5EF4-FFF2-40B4-BE49-F238E27FC236}">
                <a16:creationId xmlns:a16="http://schemas.microsoft.com/office/drawing/2014/main" id="{BAF997E0-50B9-AA92-1317-0D905ABBAF8E}"/>
              </a:ext>
            </a:extLst>
          </p:cNvPr>
          <p:cNvSpPr txBox="1">
            <a:spLocks/>
          </p:cNvSpPr>
          <p:nvPr/>
        </p:nvSpPr>
        <p:spPr>
          <a:xfrm>
            <a:off x="7284256" y="1312952"/>
            <a:ext cx="2844952" cy="72448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3050F7"/>
                </a:solidFill>
              </a:rPr>
              <a:t>Average distance of monomers from polymer center of mass</a:t>
            </a:r>
          </a:p>
        </p:txBody>
      </p:sp>
      <p:pic>
        <p:nvPicPr>
          <p:cNvPr id="59" name="Picture 58" descr="\documentclass{article}&#10;\usepackage{amsmath}&#10;\pagestyle{empty}&#10;\def\*#1{\mathbf{#1}}&#10;\begin{document}&#10;&#10;\begin{equation}&#10;\langle R_g^2 \rangle = \frac{1}{N}\sum_{i=1}^N \langle ( \*r_i - \*r_\text{cm})^2\rangle = \frac{1}{N^2}\sum_{i=1}^N\sum_{j=i}^N \langle (\*r_i-\*r_j)^2\rangle \nonumber&#10;\end{equation}&#10;&#10;\end{document}" title="IguanaTex Bitmap Display">
            <a:extLst>
              <a:ext uri="{FF2B5EF4-FFF2-40B4-BE49-F238E27FC236}">
                <a16:creationId xmlns:a16="http://schemas.microsoft.com/office/drawing/2014/main" id="{E08B3179-61D2-1489-D673-F064DE4BCC6C}"/>
              </a:ext>
            </a:extLst>
          </p:cNvPr>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6096000" y="3192982"/>
            <a:ext cx="5311076" cy="719593"/>
          </a:xfrm>
          <a:prstGeom prst="rect">
            <a:avLst/>
          </a:prstGeom>
        </p:spPr>
      </p:pic>
      <p:pic>
        <p:nvPicPr>
          <p:cNvPr id="55" name="Picture 54" descr="\documentclass{article}&#10;\usepackage{amsmath}&#10;\pagestyle{empty}&#10;\def\*#1{\mathbf{#1}}&#10;\begin{document}&#10;&#10;\begin{equation}&#10;\*r_\text{cm}=\frac{1}{N}\sum_{i=1}^N \*r_i\nonumber&#10;\end{equation}&#10;&#10;\end{document}" title="IguanaTex Bitmap Display">
            <a:extLst>
              <a:ext uri="{FF2B5EF4-FFF2-40B4-BE49-F238E27FC236}">
                <a16:creationId xmlns:a16="http://schemas.microsoft.com/office/drawing/2014/main" id="{0C133060-E9C1-3783-E811-6B9C5BC811CE}"/>
              </a:ext>
            </a:extLst>
          </p:cNvPr>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6430639" y="2103493"/>
            <a:ext cx="1641143" cy="737524"/>
          </a:xfrm>
          <a:prstGeom prst="rect">
            <a:avLst/>
          </a:prstGeom>
        </p:spPr>
      </p:pic>
      <p:sp>
        <p:nvSpPr>
          <p:cNvPr id="56" name="Content Placeholder 2 1 2 2 2">
            <a:extLst>
              <a:ext uri="{FF2B5EF4-FFF2-40B4-BE49-F238E27FC236}">
                <a16:creationId xmlns:a16="http://schemas.microsoft.com/office/drawing/2014/main" id="{6ED6FC9F-40AE-6B7E-EBB3-A564014E59CD}"/>
              </a:ext>
            </a:extLst>
          </p:cNvPr>
          <p:cNvSpPr txBox="1">
            <a:spLocks/>
          </p:cNvSpPr>
          <p:nvPr/>
        </p:nvSpPr>
        <p:spPr>
          <a:xfrm>
            <a:off x="6585482" y="4173797"/>
            <a:ext cx="4224989"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50D0D"/>
                </a:solidFill>
              </a:rPr>
              <a:t>Convert sums to integrals over the contour length</a:t>
            </a:r>
          </a:p>
        </p:txBody>
      </p:sp>
      <p:sp>
        <p:nvSpPr>
          <p:cNvPr id="57" name="Content Placeholder 2 1 1 1">
            <a:extLst>
              <a:ext uri="{FF2B5EF4-FFF2-40B4-BE49-F238E27FC236}">
                <a16:creationId xmlns:a16="http://schemas.microsoft.com/office/drawing/2014/main" id="{8238C0B5-B5AD-AD94-D1AE-5FD86C084B22}"/>
              </a:ext>
            </a:extLst>
          </p:cNvPr>
          <p:cNvSpPr txBox="1">
            <a:spLocks/>
          </p:cNvSpPr>
          <p:nvPr/>
        </p:nvSpPr>
        <p:spPr>
          <a:xfrm>
            <a:off x="7894442" y="5645382"/>
            <a:ext cx="1873844" cy="36679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Ideal Linear Chain</a:t>
            </a:r>
          </a:p>
        </p:txBody>
      </p:sp>
      <p:pic>
        <p:nvPicPr>
          <p:cNvPr id="70" name="Picture 69" descr="\documentclass{article}&#10;\usepackage{amsmath}&#10;\pagestyle{empty}&#10;\def\*#1{\mathbf{#1}}&#10;\begin{document}&#10;&#10;\begin{equation}&#10;\langle R_g^2 \rangle = \frac{Nl^2}{6} = \frac{\langle R_\text{e2e}^2\rangle}{6} \nonumber&#10;\end{equation}&#10;&#10;\end{document}" title="IguanaTex Bitmap Display">
            <a:extLst>
              <a:ext uri="{FF2B5EF4-FFF2-40B4-BE49-F238E27FC236}">
                <a16:creationId xmlns:a16="http://schemas.microsoft.com/office/drawing/2014/main" id="{9B6766C0-DA48-F0E1-121F-D62F9E30758C}"/>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7576866" y="6086005"/>
            <a:ext cx="2191420" cy="522308"/>
          </a:xfrm>
          <a:prstGeom prst="rect">
            <a:avLst/>
          </a:prstGeom>
        </p:spPr>
      </p:pic>
      <p:pic>
        <p:nvPicPr>
          <p:cNvPr id="64" name="Picture 63">
            <a:extLst>
              <a:ext uri="{FF2B5EF4-FFF2-40B4-BE49-F238E27FC236}">
                <a16:creationId xmlns:a16="http://schemas.microsoft.com/office/drawing/2014/main" id="{0EA51736-6021-F188-9C43-77044D0FE70A}"/>
              </a:ext>
            </a:extLst>
          </p:cNvPr>
          <p:cNvPicPr>
            <a:picLocks noChangeAspect="1"/>
          </p:cNvPicPr>
          <p:nvPr/>
        </p:nvPicPr>
        <p:blipFill>
          <a:blip r:embed="rId21"/>
          <a:stretch>
            <a:fillRect/>
          </a:stretch>
        </p:blipFill>
        <p:spPr>
          <a:xfrm>
            <a:off x="245743" y="5222305"/>
            <a:ext cx="5817483" cy="1313546"/>
          </a:xfrm>
          <a:prstGeom prst="rect">
            <a:avLst/>
          </a:prstGeom>
        </p:spPr>
      </p:pic>
      <p:pic>
        <p:nvPicPr>
          <p:cNvPr id="68" name="Picture 67" descr="\documentclass{article}&#10;\usepackage{amsmath}&#10;\pagestyle{empty}&#10;\def\*#1{\mathbf{#1}}&#10;\begin{document}&#10;&#10;\begin{equation}&#10;\langle R_g^2 \rangle = \frac{1}{N^2}\int_0^N\text{d}u\int_u^N\text{d}v \langle (\*r(u) - \*r(v))^2\rangle \nonumber&#10;\end{equation}&#10;&#10;\end{document}" title="IguanaTex Bitmap Display">
            <a:extLst>
              <a:ext uri="{FF2B5EF4-FFF2-40B4-BE49-F238E27FC236}">
                <a16:creationId xmlns:a16="http://schemas.microsoft.com/office/drawing/2014/main" id="{602F0310-BBC9-6F33-6C2D-8117C94D140A}"/>
              </a:ext>
            </a:extLst>
          </p:cNvPr>
          <p:cNvPicPr>
            <a:picLocks noChangeAspect="1"/>
          </p:cNvPicPr>
          <p:nvPr>
            <p:custDataLst>
              <p:tags r:id="rId5"/>
            </p:custDataLst>
          </p:nvPr>
        </p:nvPicPr>
        <p:blipFill>
          <a:blip r:embed="rId22">
            <a:extLst>
              <a:ext uri="{28A0092B-C50C-407E-A947-70E740481C1C}">
                <a14:useLocalDpi xmlns:a14="http://schemas.microsoft.com/office/drawing/2010/main" val="0"/>
              </a:ext>
            </a:extLst>
          </a:blip>
          <a:stretch>
            <a:fillRect/>
          </a:stretch>
        </p:blipFill>
        <p:spPr>
          <a:xfrm>
            <a:off x="6585171" y="4791485"/>
            <a:ext cx="4225300" cy="591855"/>
          </a:xfrm>
          <a:prstGeom prst="rect">
            <a:avLst/>
          </a:prstGeom>
        </p:spPr>
      </p:pic>
    </p:spTree>
    <p:extLst>
      <p:ext uri="{BB962C8B-B14F-4D97-AF65-F5344CB8AC3E}">
        <p14:creationId xmlns:p14="http://schemas.microsoft.com/office/powerpoint/2010/main" val="272855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5C54A887-6471-4AE3-9EB8-258A33BF2E6E}"/>
              </a:ext>
            </a:extLst>
          </p:cNvPr>
          <p:cNvSpPr/>
          <p:nvPr/>
        </p:nvSpPr>
        <p:spPr>
          <a:xfrm rot="19866467">
            <a:off x="2240560" y="4344569"/>
            <a:ext cx="1916771" cy="1373840"/>
          </a:xfrm>
          <a:prstGeom prst="ellipse">
            <a:avLst/>
          </a:prstGeom>
          <a:solidFill>
            <a:schemeClr val="accent3">
              <a:lumMod val="20000"/>
              <a:lumOff val="80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7873B96-23F4-5CB7-38B0-DAB8FF71F0DF}"/>
              </a:ext>
            </a:extLst>
          </p:cNvPr>
          <p:cNvSpPr/>
          <p:nvPr/>
        </p:nvSpPr>
        <p:spPr>
          <a:xfrm rot="19469841">
            <a:off x="1126750" y="3616633"/>
            <a:ext cx="1916771" cy="1373840"/>
          </a:xfrm>
          <a:prstGeom prst="ellipse">
            <a:avLst/>
          </a:prstGeom>
          <a:solidFill>
            <a:schemeClr val="accent2">
              <a:lumMod val="20000"/>
              <a:lumOff val="80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85DF0F3-4F6D-BB9E-CA86-086545436E6C}"/>
              </a:ext>
            </a:extLst>
          </p:cNvPr>
          <p:cNvSpPr/>
          <p:nvPr/>
        </p:nvSpPr>
        <p:spPr>
          <a:xfrm>
            <a:off x="807076" y="2259959"/>
            <a:ext cx="1916771" cy="1373840"/>
          </a:xfrm>
          <a:prstGeom prst="ellipse">
            <a:avLst/>
          </a:prstGeom>
          <a:solidFill>
            <a:schemeClr val="accent1">
              <a:lumMod val="20000"/>
              <a:lumOff val="80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50381-16E0-7FC4-A05B-9283A1E3B527}"/>
              </a:ext>
            </a:extLst>
          </p:cNvPr>
          <p:cNvSpPr>
            <a:spLocks noGrp="1"/>
          </p:cNvSpPr>
          <p:nvPr>
            <p:ph type="title"/>
          </p:nvPr>
        </p:nvSpPr>
        <p:spPr/>
        <p:txBody>
          <a:bodyPr>
            <a:normAutofit fontScale="90000"/>
          </a:bodyPr>
          <a:lstStyle/>
          <a:p>
            <a:r>
              <a:rPr lang="en-US" dirty="0"/>
              <a:t>Equivalent Freely Jointed Chain</a:t>
            </a:r>
          </a:p>
        </p:txBody>
      </p:sp>
      <p:sp>
        <p:nvSpPr>
          <p:cNvPr id="3" name="Content Placeholder 2">
            <a:extLst>
              <a:ext uri="{FF2B5EF4-FFF2-40B4-BE49-F238E27FC236}">
                <a16:creationId xmlns:a16="http://schemas.microsoft.com/office/drawing/2014/main" id="{67262362-F240-3B6C-0FFA-AA5C47EFBD40}"/>
              </a:ext>
            </a:extLst>
          </p:cNvPr>
          <p:cNvSpPr>
            <a:spLocks noGrp="1"/>
          </p:cNvSpPr>
          <p:nvPr>
            <p:ph idx="1"/>
          </p:nvPr>
        </p:nvSpPr>
        <p:spPr>
          <a:xfrm>
            <a:off x="326476" y="1159514"/>
            <a:ext cx="9813004" cy="673580"/>
          </a:xfrm>
        </p:spPr>
        <p:txBody>
          <a:bodyPr/>
          <a:lstStyle/>
          <a:p>
            <a:r>
              <a:rPr lang="en-US" dirty="0"/>
              <a:t>Way to map non-freely-jointed chains onto freely-jointed model</a:t>
            </a:r>
          </a:p>
        </p:txBody>
      </p:sp>
      <p:sp>
        <p:nvSpPr>
          <p:cNvPr id="4" name="Slide Number Placeholder 3">
            <a:extLst>
              <a:ext uri="{FF2B5EF4-FFF2-40B4-BE49-F238E27FC236}">
                <a16:creationId xmlns:a16="http://schemas.microsoft.com/office/drawing/2014/main" id="{C0F02B5D-658A-8BC5-B1FA-0BE4E0BECC71}"/>
              </a:ext>
            </a:extLst>
          </p:cNvPr>
          <p:cNvSpPr>
            <a:spLocks noGrp="1"/>
          </p:cNvSpPr>
          <p:nvPr>
            <p:ph type="sldNum" sz="quarter" idx="12"/>
          </p:nvPr>
        </p:nvSpPr>
        <p:spPr/>
        <p:txBody>
          <a:bodyPr/>
          <a:lstStyle/>
          <a:p>
            <a:fld id="{BE15108C-154A-4A5A-9C05-91A49A422BA7}" type="slidenum">
              <a:rPr lang="en-US" smtClean="0"/>
              <a:t>11</a:t>
            </a:fld>
            <a:endParaRPr lang="en-US"/>
          </a:p>
        </p:txBody>
      </p:sp>
      <p:grpSp>
        <p:nvGrpSpPr>
          <p:cNvPr id="5" name="Group 4">
            <a:extLst>
              <a:ext uri="{FF2B5EF4-FFF2-40B4-BE49-F238E27FC236}">
                <a16:creationId xmlns:a16="http://schemas.microsoft.com/office/drawing/2014/main" id="{07CD2298-2B60-665E-3FF1-497D6BD5C60C}"/>
              </a:ext>
            </a:extLst>
          </p:cNvPr>
          <p:cNvGrpSpPr/>
          <p:nvPr/>
        </p:nvGrpSpPr>
        <p:grpSpPr>
          <a:xfrm>
            <a:off x="910580" y="2246951"/>
            <a:ext cx="3070152" cy="3211489"/>
            <a:chOff x="914873" y="1877757"/>
            <a:chExt cx="3070152" cy="3211489"/>
          </a:xfrm>
        </p:grpSpPr>
        <p:grpSp>
          <p:nvGrpSpPr>
            <p:cNvPr id="6" name="Group 5">
              <a:extLst>
                <a:ext uri="{FF2B5EF4-FFF2-40B4-BE49-F238E27FC236}">
                  <a16:creationId xmlns:a16="http://schemas.microsoft.com/office/drawing/2014/main" id="{670E094A-D293-19E1-BF65-DBDA7EB0FC96}"/>
                </a:ext>
              </a:extLst>
            </p:cNvPr>
            <p:cNvGrpSpPr/>
            <p:nvPr/>
          </p:nvGrpSpPr>
          <p:grpSpPr>
            <a:xfrm>
              <a:off x="914873" y="1877757"/>
              <a:ext cx="3070152" cy="3211489"/>
              <a:chOff x="1133237" y="2643939"/>
              <a:chExt cx="3070152" cy="3211489"/>
            </a:xfrm>
          </p:grpSpPr>
          <p:grpSp>
            <p:nvGrpSpPr>
              <p:cNvPr id="9" name="Group 8">
                <a:extLst>
                  <a:ext uri="{FF2B5EF4-FFF2-40B4-BE49-F238E27FC236}">
                    <a16:creationId xmlns:a16="http://schemas.microsoft.com/office/drawing/2014/main" id="{FDC8EB70-B19B-09AC-EE66-C274F69DC59D}"/>
                  </a:ext>
                </a:extLst>
              </p:cNvPr>
              <p:cNvGrpSpPr/>
              <p:nvPr/>
            </p:nvGrpSpPr>
            <p:grpSpPr>
              <a:xfrm>
                <a:off x="1133237" y="2643939"/>
                <a:ext cx="3070152" cy="3211489"/>
                <a:chOff x="1467293" y="2847623"/>
                <a:chExt cx="3070152" cy="3211489"/>
              </a:xfrm>
            </p:grpSpPr>
            <p:cxnSp>
              <p:nvCxnSpPr>
                <p:cNvPr id="13" name="Straight Connector 12">
                  <a:extLst>
                    <a:ext uri="{FF2B5EF4-FFF2-40B4-BE49-F238E27FC236}">
                      <a16:creationId xmlns:a16="http://schemas.microsoft.com/office/drawing/2014/main" id="{7D68A551-EE36-1622-A4EE-0E80E069CC16}"/>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B8A71C6-C997-D43F-9CE8-BE320F62A9C9}"/>
                    </a:ext>
                  </a:extLst>
                </p:cNvPr>
                <p:cNvCxnSpPr>
                  <a:cxnSpLocks/>
                  <a:stCxn id="23"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3CE9BF-8644-5A83-C2CD-FED5BF3E8E1A}"/>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94A8C7-AA08-50F3-5DBA-BE8B61FA7732}"/>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A65C47-AA8D-0FD3-38DB-204B8639D065}"/>
                    </a:ext>
                  </a:extLst>
                </p:cNvPr>
                <p:cNvCxnSpPr>
                  <a:cxnSpLocks/>
                  <a:endCxn id="27"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DCA2A26-E95D-6BA3-43FA-282D7FE09E43}"/>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A0C793-CAD5-9CAF-D645-444768AA28B9}"/>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B3A245-B851-2D6A-3CE9-668A0039A036}"/>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77ABD9A-5FA4-5173-0DE1-ED7BA9E7CEE3}"/>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E7C70FE-00A0-AAD9-47F5-8180A9DADEC8}"/>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918002E-98AB-285A-E593-F68A19F44898}"/>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7460C82-2245-AC54-0E43-D0421F260588}"/>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E8A7451-0937-4037-A3F2-2C88493C00B6}"/>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39B41E-2E42-9925-6DE8-B1006A88D51D}"/>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7A2ECDB-979B-32E6-ADF1-16315B23C3B1}"/>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CDDC96B-95F8-BB22-707F-3A2F5E8AD72D}"/>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FA0712-C440-05C7-049B-4C3BC5BEC8C1}"/>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76A4FA2-8C8E-5AEA-2BDC-DB2483EF6460}"/>
                    </a:ext>
                  </a:extLst>
                </p:cNvPr>
                <p:cNvCxnSpPr>
                  <a:cxnSpLocks/>
                  <a:stCxn id="21" idx="5"/>
                  <a:endCxn id="29"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222BCE60-99AF-7327-DA4A-F4A1A94E44EC}"/>
                    </a:ext>
                  </a:extLst>
                </p:cNvPr>
                <p:cNvPicPr>
                  <a:picLocks noChangeAspect="1"/>
                </p:cNvPicPr>
                <p:nvPr>
                  <p:custDataLst>
                    <p:tags r:id="rId16"/>
                  </p:custDataLst>
                </p:nvPr>
              </p:nvPicPr>
              <p:blipFill>
                <a:blip r:embed="rId21">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32" name="Picture 31"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9BA14CC8-426B-206E-31D1-9360E98A8B9F}"/>
                    </a:ext>
                  </a:extLst>
                </p:cNvPr>
                <p:cNvPicPr>
                  <a:picLocks noChangeAspect="1"/>
                </p:cNvPicPr>
                <p:nvPr>
                  <p:custDataLst>
                    <p:tags r:id="rId17"/>
                  </p:custDataLst>
                </p:nvPr>
              </p:nvPicPr>
              <p:blipFill>
                <a:blip r:embed="rId22">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33" name="Picture 32"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36E82578-8774-BE9D-641A-CCCE9892EF14}"/>
                    </a:ext>
                  </a:extLst>
                </p:cNvPr>
                <p:cNvPicPr>
                  <a:picLocks noChangeAspect="1"/>
                </p:cNvPicPr>
                <p:nvPr>
                  <p:custDataLst>
                    <p:tags r:id="rId18"/>
                  </p:custDataLst>
                </p:nvPr>
              </p:nvPicPr>
              <p:blipFill>
                <a:blip r:embed="rId23">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34" name="Picture 33"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6F95BD25-37B0-C29B-C547-7FBB9DCCE8DE}"/>
                    </a:ext>
                  </a:extLst>
                </p:cNvPr>
                <p:cNvPicPr>
                  <a:picLocks noChangeAspect="1"/>
                </p:cNvPicPr>
                <p:nvPr>
                  <p:custDataLst>
                    <p:tags r:id="rId19"/>
                  </p:custDataLst>
                </p:nvPr>
              </p:nvPicPr>
              <p:blipFill>
                <a:blip r:embed="rId24">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10" name="Picture 9"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15215C53-4255-ADE7-E377-34958D70693C}"/>
                  </a:ext>
                </a:extLst>
              </p:cNvPr>
              <p:cNvPicPr>
                <a:picLocks noChangeAspect="1"/>
              </p:cNvPicPr>
              <p:nvPr>
                <p:custDataLst>
                  <p:tags r:id="rId13"/>
                </p:custDataLst>
              </p:nvPr>
            </p:nvPicPr>
            <p:blipFill>
              <a:blip r:embed="rId25">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11" name="Picture 10"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CAB57E56-54D2-D3EA-B7CF-BBA0CE6E6C6C}"/>
                  </a:ext>
                </a:extLst>
              </p:cNvPr>
              <p:cNvPicPr>
                <a:picLocks noChangeAspect="1"/>
              </p:cNvPicPr>
              <p:nvPr>
                <p:custDataLst>
                  <p:tags r:id="rId14"/>
                </p:custDataLst>
              </p:nvPr>
            </p:nvPicPr>
            <p:blipFill>
              <a:blip r:embed="rId26">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12" name="Picture 11"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62D574D1-3DDF-C96B-2CB0-F1AF1E27782F}"/>
                  </a:ext>
                </a:extLst>
              </p:cNvPr>
              <p:cNvPicPr>
                <a:picLocks noChangeAspect="1"/>
              </p:cNvPicPr>
              <p:nvPr>
                <p:custDataLst>
                  <p:tags r:id="rId15"/>
                </p:custDataLst>
              </p:nvPr>
            </p:nvPicPr>
            <p:blipFill>
              <a:blip r:embed="rId27">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7" name="Arc 6">
              <a:extLst>
                <a:ext uri="{FF2B5EF4-FFF2-40B4-BE49-F238E27FC236}">
                  <a16:creationId xmlns:a16="http://schemas.microsoft.com/office/drawing/2014/main" id="{2694419F-4DF8-A40D-1C87-53268CDE61EC}"/>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documentclass{article}&#10;\usepackage{amsmath}&#10;\pagestyle{empty}&#10;\def\*#1{\mathbf{#1}}&#10;\begin{document}&#10;&#10;\begin{equation}&#10;\theta_{ij}\nonumber&#10;\end{equation}&#10;&#10;\end{document}" title="IguanaTex Bitmap Display">
              <a:extLst>
                <a:ext uri="{FF2B5EF4-FFF2-40B4-BE49-F238E27FC236}">
                  <a16:creationId xmlns:a16="http://schemas.microsoft.com/office/drawing/2014/main" id="{D5230481-4FF6-A79D-5AFC-C3AE9FA9822A}"/>
                </a:ext>
              </a:extLst>
            </p:cNvPr>
            <p:cNvPicPr>
              <a:picLocks noChangeAspect="1"/>
            </p:cNvPicPr>
            <p:nvPr>
              <p:custDataLst>
                <p:tags r:id="rId12"/>
              </p:custDataLst>
            </p:nvPr>
          </p:nvPicPr>
          <p:blipFill>
            <a:blip r:embed="rId28">
              <a:extLst>
                <a:ext uri="{28A0092B-C50C-407E-A947-70E740481C1C}">
                  <a14:useLocalDpi xmlns:a14="http://schemas.microsoft.com/office/drawing/2010/main" val="0"/>
                </a:ext>
              </a:extLst>
            </a:blip>
            <a:stretch>
              <a:fillRect/>
            </a:stretch>
          </p:blipFill>
          <p:spPr>
            <a:xfrm>
              <a:off x="2240323" y="2113750"/>
              <a:ext cx="259048" cy="252952"/>
            </a:xfrm>
            <a:prstGeom prst="rect">
              <a:avLst/>
            </a:prstGeom>
          </p:spPr>
        </p:pic>
      </p:grpSp>
      <p:sp>
        <p:nvSpPr>
          <p:cNvPr id="38" name="Rectangle: Rounded Corners 37">
            <a:extLst>
              <a:ext uri="{FF2B5EF4-FFF2-40B4-BE49-F238E27FC236}">
                <a16:creationId xmlns:a16="http://schemas.microsoft.com/office/drawing/2014/main" id="{73B0D48C-BE81-2F7D-7154-1CC4D5329004}"/>
              </a:ext>
            </a:extLst>
          </p:cNvPr>
          <p:cNvSpPr/>
          <p:nvPr/>
        </p:nvSpPr>
        <p:spPr>
          <a:xfrm>
            <a:off x="4960836" y="2321556"/>
            <a:ext cx="2743200" cy="2421507"/>
          </a:xfrm>
          <a:prstGeom prst="roundRect">
            <a:avLst/>
          </a:prstGeom>
          <a:solidFill>
            <a:srgbClr val="FFFFFF"/>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90677BA-A7DA-C436-248F-D5285AD5DE16}"/>
              </a:ext>
            </a:extLst>
          </p:cNvPr>
          <p:cNvSpPr/>
          <p:nvPr/>
        </p:nvSpPr>
        <p:spPr>
          <a:xfrm>
            <a:off x="7884457" y="2321556"/>
            <a:ext cx="2743200" cy="2421507"/>
          </a:xfrm>
          <a:prstGeom prst="roundRect">
            <a:avLst/>
          </a:prstGeom>
          <a:solidFill>
            <a:srgbClr val="FFFFFF"/>
          </a:solidFill>
          <a:ln w="1905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1 1 1">
            <a:extLst>
              <a:ext uri="{FF2B5EF4-FFF2-40B4-BE49-F238E27FC236}">
                <a16:creationId xmlns:a16="http://schemas.microsoft.com/office/drawing/2014/main" id="{C7F1F976-840B-3871-7991-E84DBD99816D}"/>
              </a:ext>
            </a:extLst>
          </p:cNvPr>
          <p:cNvSpPr txBox="1">
            <a:spLocks/>
          </p:cNvSpPr>
          <p:nvPr/>
        </p:nvSpPr>
        <p:spPr>
          <a:xfrm>
            <a:off x="5479675" y="1821483"/>
            <a:ext cx="1723538"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Actual Chain</a:t>
            </a:r>
            <a:endParaRPr lang="en-US" sz="2000" b="1" dirty="0"/>
          </a:p>
        </p:txBody>
      </p:sp>
      <p:sp>
        <p:nvSpPr>
          <p:cNvPr id="43" name="Content Placeholder 2 1 1 2">
            <a:extLst>
              <a:ext uri="{FF2B5EF4-FFF2-40B4-BE49-F238E27FC236}">
                <a16:creationId xmlns:a16="http://schemas.microsoft.com/office/drawing/2014/main" id="{11D6A34E-8038-B6DD-690B-519F6C0E30FD}"/>
              </a:ext>
            </a:extLst>
          </p:cNvPr>
          <p:cNvSpPr txBox="1">
            <a:spLocks/>
          </p:cNvSpPr>
          <p:nvPr/>
        </p:nvSpPr>
        <p:spPr>
          <a:xfrm>
            <a:off x="8241137" y="1834491"/>
            <a:ext cx="2132573" cy="42546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Equivalent FJ Chain</a:t>
            </a:r>
            <a:endParaRPr lang="en-US" sz="2000" b="1" dirty="0"/>
          </a:p>
        </p:txBody>
      </p:sp>
      <p:pic>
        <p:nvPicPr>
          <p:cNvPr id="53" name="Picture 52" descr="\documentclass{article}&#10;\usepackage{amsmath}&#10;\pagestyle{empty}&#10;\def\*#1{\mathbf{#1}}&#10;\begin{document}&#10;&#10;\begin{equation}&#10;N:\text{ \# bonds}\nonumber&#10;\end{equation}&#10;&#10;\end{document}" title="IguanaTex Bitmap Display">
            <a:extLst>
              <a:ext uri="{FF2B5EF4-FFF2-40B4-BE49-F238E27FC236}">
                <a16:creationId xmlns:a16="http://schemas.microsoft.com/office/drawing/2014/main" id="{885187E7-E70C-5761-4D1D-7E761878624E}"/>
              </a:ext>
            </a:extLst>
          </p:cNvPr>
          <p:cNvPicPr>
            <a:picLocks noChangeAspect="1"/>
          </p:cNvPicPr>
          <p:nvPr>
            <p:custDataLst>
              <p:tags r:id="rId1"/>
            </p:custDataLst>
          </p:nvPr>
        </p:nvPicPr>
        <p:blipFill>
          <a:blip r:embed="rId29">
            <a:extLst>
              <a:ext uri="{28A0092B-C50C-407E-A947-70E740481C1C}">
                <a14:useLocalDpi xmlns:a14="http://schemas.microsoft.com/office/drawing/2010/main" val="0"/>
              </a:ext>
            </a:extLst>
          </a:blip>
          <a:stretch>
            <a:fillRect/>
          </a:stretch>
        </p:blipFill>
        <p:spPr>
          <a:xfrm>
            <a:off x="5330238" y="2684920"/>
            <a:ext cx="1458286" cy="224000"/>
          </a:xfrm>
          <a:prstGeom prst="rect">
            <a:avLst/>
          </a:prstGeom>
        </p:spPr>
      </p:pic>
      <p:pic>
        <p:nvPicPr>
          <p:cNvPr id="51" name="Picture 50" descr="\documentclass{article}&#10;\usepackage{amsmath}&#10;\pagestyle{empty}&#10;\def\*#1{\mathbf{#1}}&#10;\begin{document}&#10;&#10;\begin{equation}&#10;l:\text{ bond length}\nonumber&#10;\end{equation}&#10;&#10;\end{document}" title="IguanaTex Bitmap Display">
            <a:extLst>
              <a:ext uri="{FF2B5EF4-FFF2-40B4-BE49-F238E27FC236}">
                <a16:creationId xmlns:a16="http://schemas.microsoft.com/office/drawing/2014/main" id="{5CE49BDB-438D-94B2-1C0C-0762E7353DD5}"/>
              </a:ext>
            </a:extLst>
          </p:cNvPr>
          <p:cNvPicPr>
            <a:picLocks noChangeAspect="1"/>
          </p:cNvPicPr>
          <p:nvPr>
            <p:custDataLst>
              <p:tags r:id="rId2"/>
            </p:custDataLst>
          </p:nvPr>
        </p:nvPicPr>
        <p:blipFill>
          <a:blip r:embed="rId30">
            <a:extLst>
              <a:ext uri="{28A0092B-C50C-407E-A947-70E740481C1C}">
                <a14:useLocalDpi xmlns:a14="http://schemas.microsoft.com/office/drawing/2010/main" val="0"/>
              </a:ext>
            </a:extLst>
          </a:blip>
          <a:stretch>
            <a:fillRect/>
          </a:stretch>
        </p:blipFill>
        <p:spPr>
          <a:xfrm>
            <a:off x="5479675" y="3141669"/>
            <a:ext cx="1688381" cy="227048"/>
          </a:xfrm>
          <a:prstGeom prst="rect">
            <a:avLst/>
          </a:prstGeom>
        </p:spPr>
      </p:pic>
      <p:pic>
        <p:nvPicPr>
          <p:cNvPr id="55" name="Picture 54" descr="\documentclass{article}&#10;\usepackage{amsmath}&#10;\pagestyle{empty}&#10;\def\*#1{\mathbf{#1}}&#10;\begin{document}&#10;&#10;\begin{equation}&#10;\langle R^2_\text{e2e} \rangle = C_\infty Nl^2\nonumber&#10;\end{equation}&#10;&#10;\end{document}" title="IguanaTex Bitmap Display">
            <a:extLst>
              <a:ext uri="{FF2B5EF4-FFF2-40B4-BE49-F238E27FC236}">
                <a16:creationId xmlns:a16="http://schemas.microsoft.com/office/drawing/2014/main" id="{8733998C-1776-8E5E-CB8B-283C820853AC}"/>
              </a:ext>
            </a:extLst>
          </p:cNvPr>
          <p:cNvPicPr>
            <a:picLocks noChangeAspect="1"/>
          </p:cNvPicPr>
          <p:nvPr>
            <p:custDataLst>
              <p:tags r:id="rId3"/>
            </p:custDataLst>
          </p:nvPr>
        </p:nvPicPr>
        <p:blipFill>
          <a:blip r:embed="rId31">
            <a:extLst>
              <a:ext uri="{28A0092B-C50C-407E-A947-70E740481C1C}">
                <a14:useLocalDpi xmlns:a14="http://schemas.microsoft.com/office/drawing/2010/main" val="0"/>
              </a:ext>
            </a:extLst>
          </a:blip>
          <a:stretch>
            <a:fillRect/>
          </a:stretch>
        </p:blipFill>
        <p:spPr>
          <a:xfrm>
            <a:off x="5330238" y="3682778"/>
            <a:ext cx="1788952" cy="286476"/>
          </a:xfrm>
          <a:prstGeom prst="rect">
            <a:avLst/>
          </a:prstGeom>
        </p:spPr>
      </p:pic>
      <p:pic>
        <p:nvPicPr>
          <p:cNvPr id="57" name="Picture 56" descr="\documentclass{article}&#10;\usepackage{amsmath}&#10;\pagestyle{empty}&#10;\def\*#1{\mathbf{#1}}&#10;\begin{document}&#10;&#10;\begin{equation}&#10;R_\text{max}=Nl\nonumber&#10;\end{equation}&#10;&#10;\end{document}" title="IguanaTex Bitmap Display">
            <a:extLst>
              <a:ext uri="{FF2B5EF4-FFF2-40B4-BE49-F238E27FC236}">
                <a16:creationId xmlns:a16="http://schemas.microsoft.com/office/drawing/2014/main" id="{5F3EB1D5-85A7-119B-C6B8-D25A0C648E53}"/>
              </a:ext>
            </a:extLst>
          </p:cNvPr>
          <p:cNvPicPr>
            <a:picLocks noChangeAspect="1"/>
          </p:cNvPicPr>
          <p:nvPr>
            <p:custDataLst>
              <p:tags r:id="rId4"/>
            </p:custDataLst>
          </p:nvPr>
        </p:nvPicPr>
        <p:blipFill>
          <a:blip r:embed="rId32">
            <a:extLst>
              <a:ext uri="{28A0092B-C50C-407E-A947-70E740481C1C}">
                <a14:useLocalDpi xmlns:a14="http://schemas.microsoft.com/office/drawing/2010/main" val="0"/>
              </a:ext>
            </a:extLst>
          </a:blip>
          <a:stretch>
            <a:fillRect/>
          </a:stretch>
        </p:blipFill>
        <p:spPr>
          <a:xfrm>
            <a:off x="5404639" y="4223434"/>
            <a:ext cx="1202286" cy="214857"/>
          </a:xfrm>
          <a:prstGeom prst="rect">
            <a:avLst/>
          </a:prstGeom>
        </p:spPr>
      </p:pic>
      <p:pic>
        <p:nvPicPr>
          <p:cNvPr id="63" name="Picture 62" descr="\documentclass{article}&#10;\usepackage{amsmath}&#10;\pagestyle{empty}&#10;\def\*#1{\mathbf{#1}}&#10;\begin{document}&#10;&#10;\begin{equation}&#10;\hat N:\text{ \# segments}\nonumber&#10;\end{equation}&#10;&#10;\end{document}" title="IguanaTex Bitmap Display">
            <a:extLst>
              <a:ext uri="{FF2B5EF4-FFF2-40B4-BE49-F238E27FC236}">
                <a16:creationId xmlns:a16="http://schemas.microsoft.com/office/drawing/2014/main" id="{03466BB9-248D-68E8-4ABD-366E3F1DE750}"/>
              </a:ext>
            </a:extLst>
          </p:cNvPr>
          <p:cNvPicPr>
            <a:picLocks noChangeAspect="1"/>
          </p:cNvPicPr>
          <p:nvPr>
            <p:custDataLst>
              <p:tags r:id="rId5"/>
            </p:custDataLst>
          </p:nvPr>
        </p:nvPicPr>
        <p:blipFill>
          <a:blip r:embed="rId33">
            <a:extLst>
              <a:ext uri="{28A0092B-C50C-407E-A947-70E740481C1C}">
                <a14:useLocalDpi xmlns:a14="http://schemas.microsoft.com/office/drawing/2010/main" val="0"/>
              </a:ext>
            </a:extLst>
          </a:blip>
          <a:stretch>
            <a:fillRect/>
          </a:stretch>
        </p:blipFill>
        <p:spPr>
          <a:xfrm>
            <a:off x="8320432" y="2640430"/>
            <a:ext cx="1798095" cy="291048"/>
          </a:xfrm>
          <a:prstGeom prst="rect">
            <a:avLst/>
          </a:prstGeom>
        </p:spPr>
      </p:pic>
      <p:pic>
        <p:nvPicPr>
          <p:cNvPr id="65" name="Picture 64" descr="\documentclass{article}&#10;\usepackage{amsmath}&#10;\pagestyle{empty}&#10;\def\*#1{\mathbf{#1}}&#10;\begin{document}&#10;&#10;\begin{equation}&#10;b:\text{ Kuhn length}\nonumber&#10;\end{equation}&#10;&#10;\end{document}" title="IguanaTex Bitmap Display">
            <a:extLst>
              <a:ext uri="{FF2B5EF4-FFF2-40B4-BE49-F238E27FC236}">
                <a16:creationId xmlns:a16="http://schemas.microsoft.com/office/drawing/2014/main" id="{5201F2B2-FD89-ACCA-1411-6C8BCDF696D7}"/>
              </a:ext>
            </a:extLst>
          </p:cNvPr>
          <p:cNvPicPr>
            <a:picLocks noChangeAspect="1"/>
          </p:cNvPicPr>
          <p:nvPr>
            <p:custDataLst>
              <p:tags r:id="rId6"/>
            </p:custDataLst>
          </p:nvPr>
        </p:nvPicPr>
        <p:blipFill>
          <a:blip r:embed="rId34">
            <a:extLst>
              <a:ext uri="{28A0092B-C50C-407E-A947-70E740481C1C}">
                <a14:useLocalDpi xmlns:a14="http://schemas.microsoft.com/office/drawing/2010/main" val="0"/>
              </a:ext>
            </a:extLst>
          </a:blip>
          <a:stretch>
            <a:fillRect/>
          </a:stretch>
        </p:blipFill>
        <p:spPr>
          <a:xfrm>
            <a:off x="8461151" y="3136828"/>
            <a:ext cx="1779810" cy="227048"/>
          </a:xfrm>
          <a:prstGeom prst="rect">
            <a:avLst/>
          </a:prstGeom>
        </p:spPr>
      </p:pic>
      <p:pic>
        <p:nvPicPr>
          <p:cNvPr id="67" name="Picture 66" descr="\documentclass{article}&#10;\usepackage{amsmath}&#10;\pagestyle{empty}&#10;\def\*#1{\mathbf{#1}}&#10;\begin{document}&#10;&#10;\begin{equation}&#10;\langle R^2_\text{e2e} \rangle = \hat N b^2\nonumber&#10;\end{equation}&#10;&#10;\end{document}" title="IguanaTex Bitmap Display">
            <a:extLst>
              <a:ext uri="{FF2B5EF4-FFF2-40B4-BE49-F238E27FC236}">
                <a16:creationId xmlns:a16="http://schemas.microsoft.com/office/drawing/2014/main" id="{B6067AE1-4DD0-4DC2-5A62-671892059296}"/>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8406405" y="3662071"/>
            <a:ext cx="1420190" cy="303238"/>
          </a:xfrm>
          <a:prstGeom prst="rect">
            <a:avLst/>
          </a:prstGeom>
        </p:spPr>
      </p:pic>
      <p:pic>
        <p:nvPicPr>
          <p:cNvPr id="69" name="Picture 68" descr="\documentclass{article}&#10;\usepackage{amsmath}&#10;\pagestyle{empty}&#10;\def\*#1{\mathbf{#1}}&#10;\begin{document}&#10;&#10;\begin{equation}&#10;R_\text{max}=\hat N b\nonumber&#10;\end{equation}&#10;&#10;\end{document}" title="IguanaTex Bitmap Display">
            <a:extLst>
              <a:ext uri="{FF2B5EF4-FFF2-40B4-BE49-F238E27FC236}">
                <a16:creationId xmlns:a16="http://schemas.microsoft.com/office/drawing/2014/main" id="{E08E4F3B-F553-6699-69AD-A3F615C330C5}"/>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8495547" y="4159434"/>
            <a:ext cx="1241905" cy="278857"/>
          </a:xfrm>
          <a:prstGeom prst="rect">
            <a:avLst/>
          </a:prstGeom>
        </p:spPr>
      </p:pic>
      <p:pic>
        <p:nvPicPr>
          <p:cNvPr id="71" name="Picture 70" descr="\documentclass{article}&#10;\usepackage{amsmath}&#10;\pagestyle{empty}&#10;\def\*#1{\mathbf{#1}}&#10;\begin{document}&#10;&#10;\begin{equation}&#10;\hat N = \frac{R^2_\text{max}}{C_\infty N l^2}\nonumber&#10;\end{equation}&#10;&#10;\end{document}" title="IguanaTex Bitmap Display">
            <a:extLst>
              <a:ext uri="{FF2B5EF4-FFF2-40B4-BE49-F238E27FC236}">
                <a16:creationId xmlns:a16="http://schemas.microsoft.com/office/drawing/2014/main" id="{00EF30D1-0BEC-D5E8-DE2D-B2E524B24A1B}"/>
              </a:ext>
            </a:extLst>
          </p:cNvPr>
          <p:cNvPicPr>
            <a:picLocks noChangeAspect="1"/>
          </p:cNvPicPr>
          <p:nvPr>
            <p:custDataLst>
              <p:tags r:id="rId9"/>
            </p:custDataLst>
          </p:nvPr>
        </p:nvPicPr>
        <p:blipFill>
          <a:blip r:embed="rId37">
            <a:extLst>
              <a:ext uri="{28A0092B-C50C-407E-A947-70E740481C1C}">
                <a14:useLocalDpi xmlns:a14="http://schemas.microsoft.com/office/drawing/2010/main" val="0"/>
              </a:ext>
            </a:extLst>
          </a:blip>
          <a:stretch>
            <a:fillRect/>
          </a:stretch>
        </p:blipFill>
        <p:spPr>
          <a:xfrm>
            <a:off x="4838422" y="5419341"/>
            <a:ext cx="1411048" cy="594286"/>
          </a:xfrm>
          <a:prstGeom prst="rect">
            <a:avLst/>
          </a:prstGeom>
        </p:spPr>
      </p:pic>
      <p:pic>
        <p:nvPicPr>
          <p:cNvPr id="73" name="Picture 72" descr="\documentclass{article}&#10;\usepackage{amsmath}&#10;\pagestyle{empty}&#10;\def\*#1{\mathbf{#1}}&#10;\begin{document}&#10;&#10;\begin{equation}&#10;b=\frac{C_\infty N l^2}{R_\text{max}}\nonumber&#10;\end{equation}&#10;&#10;\end{document}" title="IguanaTex Bitmap Display">
            <a:extLst>
              <a:ext uri="{FF2B5EF4-FFF2-40B4-BE49-F238E27FC236}">
                <a16:creationId xmlns:a16="http://schemas.microsoft.com/office/drawing/2014/main" id="{F74572B8-8AF2-422A-138E-AE3F8D0E66B3}"/>
              </a:ext>
            </a:extLst>
          </p:cNvPr>
          <p:cNvPicPr>
            <a:picLocks noChangeAspect="1"/>
          </p:cNvPicPr>
          <p:nvPr>
            <p:custDataLst>
              <p:tags r:id="rId10"/>
            </p:custDataLst>
          </p:nvPr>
        </p:nvPicPr>
        <p:blipFill>
          <a:blip r:embed="rId38">
            <a:extLst>
              <a:ext uri="{28A0092B-C50C-407E-A947-70E740481C1C}">
                <a14:useLocalDpi xmlns:a14="http://schemas.microsoft.com/office/drawing/2010/main" val="0"/>
              </a:ext>
            </a:extLst>
          </a:blip>
          <a:stretch>
            <a:fillRect/>
          </a:stretch>
        </p:blipFill>
        <p:spPr>
          <a:xfrm>
            <a:off x="6725395" y="5419341"/>
            <a:ext cx="1287619" cy="594286"/>
          </a:xfrm>
          <a:prstGeom prst="rect">
            <a:avLst/>
          </a:prstGeom>
        </p:spPr>
      </p:pic>
      <p:cxnSp>
        <p:nvCxnSpPr>
          <p:cNvPr id="75" name="Straight Arrow Connector 74">
            <a:extLst>
              <a:ext uri="{FF2B5EF4-FFF2-40B4-BE49-F238E27FC236}">
                <a16:creationId xmlns:a16="http://schemas.microsoft.com/office/drawing/2014/main" id="{D3901755-1782-9C30-95CA-B4CA1E4671C2}"/>
              </a:ext>
            </a:extLst>
          </p:cNvPr>
          <p:cNvCxnSpPr/>
          <p:nvPr/>
        </p:nvCxnSpPr>
        <p:spPr>
          <a:xfrm flipV="1">
            <a:off x="858315" y="2148615"/>
            <a:ext cx="1686690" cy="31531"/>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7" name="Picture 76" descr="\documentclass{article}&#10;\usepackage{amsmath}&#10;\pagestyle{empty}&#10;\def\*#1{\mathbf{#1}}&#10;\begin{document}&#10;&#10;\begin{equation}&#10;b\nonumber&#10;\end{equation}&#10;&#10;\end{document}" title="IguanaTex Bitmap Display">
            <a:extLst>
              <a:ext uri="{FF2B5EF4-FFF2-40B4-BE49-F238E27FC236}">
                <a16:creationId xmlns:a16="http://schemas.microsoft.com/office/drawing/2014/main" id="{5CEAAA8B-5B40-B0F5-7306-1062010A9D2E}"/>
              </a:ext>
            </a:extLst>
          </p:cNvPr>
          <p:cNvPicPr>
            <a:picLocks noChangeAspect="1"/>
          </p:cNvPicPr>
          <p:nvPr>
            <p:custDataLst>
              <p:tags r:id="rId11"/>
            </p:custDataLst>
          </p:nvPr>
        </p:nvPicPr>
        <p:blipFill>
          <a:blip r:embed="rId39">
            <a:extLst>
              <a:ext uri="{28A0092B-C50C-407E-A947-70E740481C1C}">
                <a14:useLocalDpi xmlns:a14="http://schemas.microsoft.com/office/drawing/2010/main" val="0"/>
              </a:ext>
            </a:extLst>
          </a:blip>
          <a:stretch>
            <a:fillRect/>
          </a:stretch>
        </p:blipFill>
        <p:spPr>
          <a:xfrm>
            <a:off x="1685777" y="1896151"/>
            <a:ext cx="94476" cy="178286"/>
          </a:xfrm>
          <a:prstGeom prst="rect">
            <a:avLst/>
          </a:prstGeom>
        </p:spPr>
      </p:pic>
      <mc:AlternateContent xmlns:mc="http://schemas.openxmlformats.org/markup-compatibility/2006" xmlns:a14="http://schemas.microsoft.com/office/drawing/2010/main">
        <mc:Choice Requires="a14">
          <p:sp>
            <p:nvSpPr>
              <p:cNvPr id="78" name="Content Placeholder 2 1 2 2">
                <a:extLst>
                  <a:ext uri="{FF2B5EF4-FFF2-40B4-BE49-F238E27FC236}">
                    <a16:creationId xmlns:a16="http://schemas.microsoft.com/office/drawing/2014/main" id="{A012F21A-2837-2AF1-C0D4-2903C4BBC489}"/>
                  </a:ext>
                </a:extLst>
              </p:cNvPr>
              <p:cNvSpPr txBox="1">
                <a:spLocks/>
              </p:cNvSpPr>
              <p:nvPr/>
            </p:nvSpPr>
            <p:spPr>
              <a:xfrm>
                <a:off x="8300349" y="5387810"/>
                <a:ext cx="3477046" cy="7744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1"/>
                    </a:solidFill>
                  </a:rPr>
                  <a:t>Stronger bond-bond correlation leads to larger </a:t>
                </a:r>
                <a14:m>
                  <m:oMath xmlns:m="http://schemas.openxmlformats.org/officeDocument/2006/math">
                    <m:r>
                      <m:rPr>
                        <m:sty m:val="p"/>
                      </m:rPr>
                      <a:rPr lang="en-US" sz="1800" b="0" i="0" smtClean="0">
                        <a:solidFill>
                          <a:schemeClr val="tx1"/>
                        </a:solidFill>
                        <a:latin typeface="Cambria Math" panose="02040503050406030204" pitchFamily="18" charset="0"/>
                      </a:rPr>
                      <m:t>b</m:t>
                    </m:r>
                  </m:oMath>
                </a14:m>
                <a:r>
                  <a:rPr lang="en-US" sz="1800" dirty="0">
                    <a:solidFill>
                      <a:schemeClr val="tx1"/>
                    </a:solidFill>
                  </a:rPr>
                  <a:t> and smaller </a:t>
                </a:r>
                <a14:m>
                  <m:oMath xmlns:m="http://schemas.openxmlformats.org/officeDocument/2006/math">
                    <m:acc>
                      <m:accPr>
                        <m:chr m:val="̂"/>
                        <m:ctrlPr>
                          <a:rPr lang="en-US" sz="1800" b="0" i="1" smtClean="0">
                            <a:solidFill>
                              <a:schemeClr val="tx1"/>
                            </a:solidFill>
                            <a:latin typeface="Cambria Math" panose="02040503050406030204" pitchFamily="18" charset="0"/>
                          </a:rPr>
                        </m:ctrlPr>
                      </m:accPr>
                      <m:e>
                        <m:r>
                          <m:rPr>
                            <m:sty m:val="p"/>
                          </m:rPr>
                          <a:rPr lang="en-US" sz="1800" b="0" i="0" smtClean="0">
                            <a:solidFill>
                              <a:schemeClr val="tx1"/>
                            </a:solidFill>
                            <a:latin typeface="Cambria Math" panose="02040503050406030204" pitchFamily="18" charset="0"/>
                          </a:rPr>
                          <m:t>N</m:t>
                        </m:r>
                      </m:e>
                    </m:acc>
                  </m:oMath>
                </a14:m>
                <a:endParaRPr lang="en-US" sz="1800" dirty="0">
                  <a:solidFill>
                    <a:schemeClr val="tx1"/>
                  </a:solidFill>
                </a:endParaRPr>
              </a:p>
            </p:txBody>
          </p:sp>
        </mc:Choice>
        <mc:Fallback xmlns="">
          <p:sp>
            <p:nvSpPr>
              <p:cNvPr id="78" name="Content Placeholder 2 1 2 2">
                <a:extLst>
                  <a:ext uri="{FF2B5EF4-FFF2-40B4-BE49-F238E27FC236}">
                    <a16:creationId xmlns:a16="http://schemas.microsoft.com/office/drawing/2014/main" id="{A012F21A-2837-2AF1-C0D4-2903C4BBC489}"/>
                  </a:ext>
                </a:extLst>
              </p:cNvPr>
              <p:cNvSpPr txBox="1">
                <a:spLocks noRot="1" noChangeAspect="1" noMove="1" noResize="1" noEditPoints="1" noAdjustHandles="1" noChangeArrowheads="1" noChangeShapeType="1" noTextEdit="1"/>
              </p:cNvSpPr>
              <p:nvPr/>
            </p:nvSpPr>
            <p:spPr>
              <a:xfrm>
                <a:off x="8300349" y="5387810"/>
                <a:ext cx="3477046" cy="774404"/>
              </a:xfrm>
              <a:prstGeom prst="rect">
                <a:avLst/>
              </a:prstGeom>
              <a:blipFill>
                <a:blip r:embed="rId40"/>
                <a:stretch>
                  <a:fillRect l="-1579" t="-2362" b="-2362"/>
                </a:stretch>
              </a:blipFill>
            </p:spPr>
            <p:txBody>
              <a:bodyPr/>
              <a:lstStyle/>
              <a:p>
                <a:r>
                  <a:rPr lang="en-US">
                    <a:noFill/>
                  </a:rPr>
                  <a:t> </a:t>
                </a:r>
              </a:p>
            </p:txBody>
          </p:sp>
        </mc:Fallback>
      </mc:AlternateContent>
    </p:spTree>
    <p:extLst>
      <p:ext uri="{BB962C8B-B14F-4D97-AF65-F5344CB8AC3E}">
        <p14:creationId xmlns:p14="http://schemas.microsoft.com/office/powerpoint/2010/main" val="298911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2" grpId="0"/>
      <p:bldP spid="43" grpId="0"/>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ABD6-373A-3CC8-F84C-B4A16FB8BD68}"/>
              </a:ext>
            </a:extLst>
          </p:cNvPr>
          <p:cNvSpPr>
            <a:spLocks noGrp="1"/>
          </p:cNvSpPr>
          <p:nvPr>
            <p:ph type="title"/>
          </p:nvPr>
        </p:nvSpPr>
        <p:spPr/>
        <p:txBody>
          <a:bodyPr>
            <a:normAutofit fontScale="90000"/>
          </a:bodyPr>
          <a:lstStyle/>
          <a:p>
            <a:r>
              <a:rPr lang="en-US" dirty="0"/>
              <a:t>Mapping Wormlike Chain to FJC</a:t>
            </a:r>
          </a:p>
        </p:txBody>
      </p:sp>
      <p:sp>
        <p:nvSpPr>
          <p:cNvPr id="4" name="Slide Number Placeholder 3">
            <a:extLst>
              <a:ext uri="{FF2B5EF4-FFF2-40B4-BE49-F238E27FC236}">
                <a16:creationId xmlns:a16="http://schemas.microsoft.com/office/drawing/2014/main" id="{ED6733B5-4918-37C6-26F6-7ED5CE8F1D76}"/>
              </a:ext>
            </a:extLst>
          </p:cNvPr>
          <p:cNvSpPr>
            <a:spLocks noGrp="1"/>
          </p:cNvSpPr>
          <p:nvPr>
            <p:ph type="sldNum" sz="quarter" idx="12"/>
          </p:nvPr>
        </p:nvSpPr>
        <p:spPr/>
        <p:txBody>
          <a:bodyPr/>
          <a:lstStyle/>
          <a:p>
            <a:fld id="{BE15108C-154A-4A5A-9C05-91A49A422BA7}" type="slidenum">
              <a:rPr lang="en-US" smtClean="0"/>
              <a:t>12</a:t>
            </a:fld>
            <a:endParaRPr lang="en-US"/>
          </a:p>
        </p:txBody>
      </p:sp>
      <p:sp>
        <p:nvSpPr>
          <p:cNvPr id="5" name="Rectangle 4">
            <a:extLst>
              <a:ext uri="{FF2B5EF4-FFF2-40B4-BE49-F238E27FC236}">
                <a16:creationId xmlns:a16="http://schemas.microsoft.com/office/drawing/2014/main" id="{BB54D4EF-EFA4-2399-8FF8-FD66257CD166}"/>
              </a:ext>
            </a:extLst>
          </p:cNvPr>
          <p:cNvSpPr/>
          <p:nvPr/>
        </p:nvSpPr>
        <p:spPr>
          <a:xfrm>
            <a:off x="571261" y="1232079"/>
            <a:ext cx="2154767" cy="14425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1 2 2 3">
            <a:extLst>
              <a:ext uri="{FF2B5EF4-FFF2-40B4-BE49-F238E27FC236}">
                <a16:creationId xmlns:a16="http://schemas.microsoft.com/office/drawing/2014/main" id="{21C96D6B-48E1-2E6E-FC3A-DB090A1B3698}"/>
              </a:ext>
            </a:extLst>
          </p:cNvPr>
          <p:cNvSpPr txBox="1">
            <a:spLocks/>
          </p:cNvSpPr>
          <p:nvPr/>
        </p:nvSpPr>
        <p:spPr>
          <a:xfrm>
            <a:off x="727798" y="1340268"/>
            <a:ext cx="1889641"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Ideal Chain Limit</a:t>
            </a:r>
          </a:p>
        </p:txBody>
      </p:sp>
      <p:pic>
        <p:nvPicPr>
          <p:cNvPr id="7" name="Picture 6" descr="\documentclass{article}&#10;\usepackage{amsmath}&#10;\pagestyle{empty}&#10;\def\*#1{\mathbf{#1}}&#10;\begin{document}&#10;&#10;\begin{equation}&#10;R_\text{max} \gg l_p \nonumber&#10;\end{equation}&#10;&#10;\end{document}" title="IguanaTex Bitmap Display">
            <a:extLst>
              <a:ext uri="{FF2B5EF4-FFF2-40B4-BE49-F238E27FC236}">
                <a16:creationId xmlns:a16="http://schemas.microsoft.com/office/drawing/2014/main" id="{574D8379-19BC-5CD1-CAB3-2117BC3EFDB7}"/>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171592" y="1836503"/>
            <a:ext cx="1002055" cy="218948"/>
          </a:xfrm>
          <a:prstGeom prst="rect">
            <a:avLst/>
          </a:prstGeom>
        </p:spPr>
      </p:pic>
      <p:pic>
        <p:nvPicPr>
          <p:cNvPr id="8" name="Picture 7" descr="\documentclass{article}&#10;\usepackage{amsmath}&#10;\pagestyle{empty}&#10;\def\*#1{\mathbf{#1}}&#10;\begin{document}&#10;&#10;\begin{equation}&#10;\langle R^2_\text{e2e}\rangle\approx 2l_p R_\text{max}\nonumber&#10;\end{equation}&#10;&#10;\end{document}" title="IguanaTex Bitmap Display">
            <a:extLst>
              <a:ext uri="{FF2B5EF4-FFF2-40B4-BE49-F238E27FC236}">
                <a16:creationId xmlns:a16="http://schemas.microsoft.com/office/drawing/2014/main" id="{AC60658B-8859-2422-4898-666FFA23BA8E}"/>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799896" y="2254126"/>
            <a:ext cx="1643420" cy="259628"/>
          </a:xfrm>
          <a:prstGeom prst="rect">
            <a:avLst/>
          </a:prstGeom>
        </p:spPr>
      </p:pic>
      <p:sp>
        <p:nvSpPr>
          <p:cNvPr id="9" name="Content Placeholder 2">
            <a:extLst>
              <a:ext uri="{FF2B5EF4-FFF2-40B4-BE49-F238E27FC236}">
                <a16:creationId xmlns:a16="http://schemas.microsoft.com/office/drawing/2014/main" id="{DE1244B8-4C1D-47F7-0708-E9D46A6F7E2E}"/>
              </a:ext>
            </a:extLst>
          </p:cNvPr>
          <p:cNvSpPr>
            <a:spLocks noGrp="1"/>
          </p:cNvSpPr>
          <p:nvPr>
            <p:ph idx="1"/>
          </p:nvPr>
        </p:nvSpPr>
        <p:spPr>
          <a:xfrm>
            <a:off x="3043647" y="1421397"/>
            <a:ext cx="3580327" cy="1156752"/>
          </a:xfrm>
        </p:spPr>
        <p:txBody>
          <a:bodyPr>
            <a:normAutofit/>
          </a:bodyPr>
          <a:lstStyle/>
          <a:p>
            <a:r>
              <a:rPr lang="en-US" sz="2400" dirty="0"/>
              <a:t>Locally very persistent</a:t>
            </a:r>
          </a:p>
          <a:p>
            <a:r>
              <a:rPr lang="en-US" sz="2400" dirty="0"/>
              <a:t>Globally looks flexible</a:t>
            </a:r>
          </a:p>
        </p:txBody>
      </p:sp>
      <p:grpSp>
        <p:nvGrpSpPr>
          <p:cNvPr id="10" name="Group 9">
            <a:extLst>
              <a:ext uri="{FF2B5EF4-FFF2-40B4-BE49-F238E27FC236}">
                <a16:creationId xmlns:a16="http://schemas.microsoft.com/office/drawing/2014/main" id="{A4FD8046-4B2E-364D-0629-45489E501237}"/>
              </a:ext>
            </a:extLst>
          </p:cNvPr>
          <p:cNvGrpSpPr/>
          <p:nvPr/>
        </p:nvGrpSpPr>
        <p:grpSpPr>
          <a:xfrm>
            <a:off x="5514166" y="287843"/>
            <a:ext cx="3882909" cy="4973198"/>
            <a:chOff x="727518" y="1373962"/>
            <a:chExt cx="3882909" cy="4973198"/>
          </a:xfrm>
        </p:grpSpPr>
        <p:cxnSp>
          <p:nvCxnSpPr>
            <p:cNvPr id="11" name="Straight Connector 10">
              <a:extLst>
                <a:ext uri="{FF2B5EF4-FFF2-40B4-BE49-F238E27FC236}">
                  <a16:creationId xmlns:a16="http://schemas.microsoft.com/office/drawing/2014/main" id="{FC6FE78B-DB38-FF20-3C73-691B7CE345E3}"/>
                </a:ext>
              </a:extLst>
            </p:cNvPr>
            <p:cNvCxnSpPr>
              <a:cxnSpLocks/>
            </p:cNvCxnSpPr>
            <p:nvPr/>
          </p:nvCxnSpPr>
          <p:spPr>
            <a:xfrm flipV="1">
              <a:off x="3589272" y="2430444"/>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A235F0-C3D4-7634-B548-4203ECCF0548}"/>
                </a:ext>
              </a:extLst>
            </p:cNvPr>
            <p:cNvCxnSpPr>
              <a:cxnSpLocks/>
            </p:cNvCxnSpPr>
            <p:nvPr/>
          </p:nvCxnSpPr>
          <p:spPr>
            <a:xfrm flipV="1">
              <a:off x="1300075" y="4707865"/>
              <a:ext cx="345145" cy="508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B0310D-5CE7-34BD-013F-49F6586BF0DA}"/>
                </a:ext>
              </a:extLst>
            </p:cNvPr>
            <p:cNvCxnSpPr>
              <a:cxnSpLocks/>
            </p:cNvCxnSpPr>
            <p:nvPr/>
          </p:nvCxnSpPr>
          <p:spPr>
            <a:xfrm flipH="1">
              <a:off x="1708601" y="4199198"/>
              <a:ext cx="658752" cy="4966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D6916B8-D46B-4739-1C7C-8470C54E8561}"/>
                </a:ext>
              </a:extLst>
            </p:cNvPr>
            <p:cNvCxnSpPr>
              <a:cxnSpLocks/>
            </p:cNvCxnSpPr>
            <p:nvPr/>
          </p:nvCxnSpPr>
          <p:spPr>
            <a:xfrm flipH="1">
              <a:off x="2427369" y="3741997"/>
              <a:ext cx="546268" cy="4542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3815F3-FD0F-5FD9-7DC0-C85451B6CE23}"/>
                </a:ext>
              </a:extLst>
            </p:cNvPr>
            <p:cNvCxnSpPr>
              <a:cxnSpLocks/>
              <a:endCxn id="27" idx="1"/>
            </p:cNvCxnSpPr>
            <p:nvPr/>
          </p:nvCxnSpPr>
          <p:spPr>
            <a:xfrm flipV="1">
              <a:off x="3016862" y="3104413"/>
              <a:ext cx="471125" cy="644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62316D-AD11-9438-67C4-1B83B477F4E6}"/>
                </a:ext>
              </a:extLst>
            </p:cNvPr>
            <p:cNvCxnSpPr>
              <a:cxnSpLocks/>
              <a:endCxn id="30" idx="2"/>
            </p:cNvCxnSpPr>
            <p:nvPr/>
          </p:nvCxnSpPr>
          <p:spPr>
            <a:xfrm flipV="1">
              <a:off x="4079084" y="1670076"/>
              <a:ext cx="318069" cy="7241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BA1ECF7-CB7F-6D74-5ED4-64233692F0E6}"/>
                </a:ext>
              </a:extLst>
            </p:cNvPr>
            <p:cNvCxnSpPr>
              <a:cxnSpLocks/>
            </p:cNvCxnSpPr>
            <p:nvPr/>
          </p:nvCxnSpPr>
          <p:spPr>
            <a:xfrm flipV="1">
              <a:off x="922670" y="4771895"/>
              <a:ext cx="469665" cy="1394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ACF87F7-B99F-5B3F-4A38-A644CDB25617}"/>
                </a:ext>
              </a:extLst>
            </p:cNvPr>
            <p:cNvSpPr/>
            <p:nvPr/>
          </p:nvSpPr>
          <p:spPr>
            <a:xfrm rot="20681024">
              <a:off x="727518" y="588996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E9CD36-0CEB-E65F-C74B-8187634E3898}"/>
                </a:ext>
              </a:extLst>
            </p:cNvPr>
            <p:cNvSpPr/>
            <p:nvPr/>
          </p:nvSpPr>
          <p:spPr>
            <a:xfrm>
              <a:off x="966324" y="510144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E4CB86-A750-69FD-A051-B0FB0088B006}"/>
                </a:ext>
              </a:extLst>
            </p:cNvPr>
            <p:cNvSpPr/>
            <p:nvPr/>
          </p:nvSpPr>
          <p:spPr>
            <a:xfrm>
              <a:off x="1475493" y="447926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06EC47F-6A45-04EF-F3BE-4D46EEC801FC}"/>
                </a:ext>
              </a:extLst>
            </p:cNvPr>
            <p:cNvSpPr/>
            <p:nvPr/>
          </p:nvSpPr>
          <p:spPr>
            <a:xfrm>
              <a:off x="2143261" y="399032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5620818-A1B7-0D35-497E-5B5DBD17D1D1}"/>
                </a:ext>
              </a:extLst>
            </p:cNvPr>
            <p:cNvSpPr/>
            <p:nvPr/>
          </p:nvSpPr>
          <p:spPr>
            <a:xfrm>
              <a:off x="2771763" y="349754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2E869D0-8E3C-C50A-9DB7-4E298001BF53}"/>
                </a:ext>
              </a:extLst>
            </p:cNvPr>
            <p:cNvSpPr/>
            <p:nvPr/>
          </p:nvSpPr>
          <p:spPr>
            <a:xfrm>
              <a:off x="3308314" y="284962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DC8DD1-AA18-C872-3ED2-FC94A20E89D9}"/>
                </a:ext>
              </a:extLst>
            </p:cNvPr>
            <p:cNvSpPr/>
            <p:nvPr/>
          </p:nvSpPr>
          <p:spPr>
            <a:xfrm rot="947469">
              <a:off x="3825653" y="21714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FBAFBF6-2874-1AE9-3F1B-7C5512AB04A2}"/>
                </a:ext>
              </a:extLst>
            </p:cNvPr>
            <p:cNvSpPr/>
            <p:nvPr/>
          </p:nvSpPr>
          <p:spPr>
            <a:xfrm>
              <a:off x="4153227" y="137396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CDFCCDB8-BE2A-FB15-E7ED-7B6C54297DBE}"/>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2838102" y="3675472"/>
              <a:ext cx="324521" cy="117479"/>
            </a:xfrm>
            <a:prstGeom prst="rect">
              <a:avLst/>
            </a:prstGeom>
          </p:spPr>
        </p:pic>
        <p:pic>
          <p:nvPicPr>
            <p:cNvPr id="27" name="Picture 26"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B6817DC6-3C2C-FBD3-ED8D-563758BD8A80}"/>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3487987" y="3045673"/>
              <a:ext cx="132600" cy="117479"/>
            </a:xfrm>
            <a:prstGeom prst="rect">
              <a:avLst/>
            </a:prstGeom>
          </p:spPr>
        </p:pic>
        <p:pic>
          <p:nvPicPr>
            <p:cNvPr id="28" name="Picture 27"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AB816EF7-B9EC-689C-AB7B-E6C13AB41FAA}"/>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874649" y="6076854"/>
              <a:ext cx="162938" cy="124960"/>
            </a:xfrm>
            <a:prstGeom prst="rect">
              <a:avLst/>
            </a:prstGeom>
          </p:spPr>
        </p:pic>
        <p:pic>
          <p:nvPicPr>
            <p:cNvPr id="29" name="Picture 28"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7F2E751C-90CF-932D-7206-1C0D906AA4D9}"/>
                </a:ext>
              </a:extLst>
            </p:cNvPr>
            <p:cNvPicPr>
              <a:picLocks noChangeAspect="1"/>
            </p:cNvPicPr>
            <p:nvPr>
              <p:custDataLst>
                <p:tags r:id="rId10"/>
              </p:custDataLst>
            </p:nvPr>
          </p:nvPicPr>
          <p:blipFill>
            <a:blip r:embed="rId19">
              <a:extLst>
                <a:ext uri="{28A0092B-C50C-407E-A947-70E740481C1C}">
                  <a14:useLocalDpi xmlns:a14="http://schemas.microsoft.com/office/drawing/2010/main" val="0"/>
                </a:ext>
              </a:extLst>
            </a:blip>
            <a:stretch>
              <a:fillRect/>
            </a:stretch>
          </p:blipFill>
          <p:spPr>
            <a:xfrm>
              <a:off x="1119580" y="5285688"/>
              <a:ext cx="156813" cy="122510"/>
            </a:xfrm>
            <a:prstGeom prst="rect">
              <a:avLst/>
            </a:prstGeom>
          </p:spPr>
        </p:pic>
        <p:pic>
          <p:nvPicPr>
            <p:cNvPr id="30" name="Picture 29"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8967F1D6-2704-D677-1C37-99071FB203DF}"/>
                </a:ext>
              </a:extLst>
            </p:cNvPr>
            <p:cNvPicPr>
              <a:picLocks noChangeAspect="1"/>
            </p:cNvPicPr>
            <p:nvPr>
              <p:custDataLst>
                <p:tags r:id="rId11"/>
              </p:custDataLst>
            </p:nvPr>
          </p:nvPicPr>
          <p:blipFill>
            <a:blip r:embed="rId20">
              <a:extLst>
                <a:ext uri="{28A0092B-C50C-407E-A947-70E740481C1C}">
                  <a14:useLocalDpi xmlns:a14="http://schemas.microsoft.com/office/drawing/2010/main" val="0"/>
                </a:ext>
              </a:extLst>
            </a:blip>
            <a:stretch>
              <a:fillRect/>
            </a:stretch>
          </p:blipFill>
          <p:spPr>
            <a:xfrm>
              <a:off x="4283831" y="1547566"/>
              <a:ext cx="226644" cy="122510"/>
            </a:xfrm>
            <a:prstGeom prst="rect">
              <a:avLst/>
            </a:prstGeom>
          </p:spPr>
        </p:pic>
        <p:sp>
          <p:nvSpPr>
            <p:cNvPr id="31" name="Arc 30">
              <a:extLst>
                <a:ext uri="{FF2B5EF4-FFF2-40B4-BE49-F238E27FC236}">
                  <a16:creationId xmlns:a16="http://schemas.microsoft.com/office/drawing/2014/main" id="{A06A4563-BCC3-6395-4F5B-D1FBC1D40B61}"/>
                </a:ext>
              </a:extLst>
            </p:cNvPr>
            <p:cNvSpPr/>
            <p:nvPr/>
          </p:nvSpPr>
          <p:spPr>
            <a:xfrm rot="18262176">
              <a:off x="1335432" y="4931702"/>
              <a:ext cx="90838" cy="123232"/>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2" name="Picture 31" descr="\documentclass{article}&#10;\usepackage{amsmath}&#10;\pagestyle{empty}&#10;\def\*#1{\mathbf{#1}}&#10;\begin{document}&#10;&#10;\begin{equation}&#10;\theta\nonumber&#10;\end{equation}&#10;&#10;\end{document}" title="IguanaTex Bitmap Display">
              <a:extLst>
                <a:ext uri="{FF2B5EF4-FFF2-40B4-BE49-F238E27FC236}">
                  <a16:creationId xmlns:a16="http://schemas.microsoft.com/office/drawing/2014/main" id="{5B343807-E011-D5D0-11B0-AA041929DD24}"/>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1027978" y="4740366"/>
              <a:ext cx="106667" cy="181333"/>
            </a:xfrm>
            <a:prstGeom prst="rect">
              <a:avLst/>
            </a:prstGeom>
          </p:spPr>
        </p:pic>
      </p:grpSp>
      <p:sp>
        <p:nvSpPr>
          <p:cNvPr id="33" name="Freeform: Shape 32">
            <a:extLst>
              <a:ext uri="{FF2B5EF4-FFF2-40B4-BE49-F238E27FC236}">
                <a16:creationId xmlns:a16="http://schemas.microsoft.com/office/drawing/2014/main" id="{50E013E0-5FA0-B633-22BA-7BB92FD7FF10}"/>
              </a:ext>
            </a:extLst>
          </p:cNvPr>
          <p:cNvSpPr/>
          <p:nvPr/>
        </p:nvSpPr>
        <p:spPr>
          <a:xfrm>
            <a:off x="7624750" y="3304045"/>
            <a:ext cx="4108361" cy="3241183"/>
          </a:xfrm>
          <a:custGeom>
            <a:avLst/>
            <a:gdLst>
              <a:gd name="connsiteX0" fmla="*/ 0 w 4108361"/>
              <a:gd name="connsiteY0" fmla="*/ 2927798 h 3241183"/>
              <a:gd name="connsiteX1" fmla="*/ 8586 w 4108361"/>
              <a:gd name="connsiteY1" fmla="*/ 2859110 h 3241183"/>
              <a:gd name="connsiteX2" fmla="*/ 30051 w 4108361"/>
              <a:gd name="connsiteY2" fmla="*/ 2799009 h 3241183"/>
              <a:gd name="connsiteX3" fmla="*/ 72981 w 4108361"/>
              <a:gd name="connsiteY3" fmla="*/ 2704564 h 3241183"/>
              <a:gd name="connsiteX4" fmla="*/ 94445 w 4108361"/>
              <a:gd name="connsiteY4" fmla="*/ 2670220 h 3241183"/>
              <a:gd name="connsiteX5" fmla="*/ 223234 w 4108361"/>
              <a:gd name="connsiteY5" fmla="*/ 2550017 h 3241183"/>
              <a:gd name="connsiteX6" fmla="*/ 266164 w 4108361"/>
              <a:gd name="connsiteY6" fmla="*/ 2528552 h 3241183"/>
              <a:gd name="connsiteX7" fmla="*/ 416417 w 4108361"/>
              <a:gd name="connsiteY7" fmla="*/ 2502795 h 3241183"/>
              <a:gd name="connsiteX8" fmla="*/ 588136 w 4108361"/>
              <a:gd name="connsiteY8" fmla="*/ 2507088 h 3241183"/>
              <a:gd name="connsiteX9" fmla="*/ 648237 w 4108361"/>
              <a:gd name="connsiteY9" fmla="*/ 2524259 h 3241183"/>
              <a:gd name="connsiteX10" fmla="*/ 721217 w 4108361"/>
              <a:gd name="connsiteY10" fmla="*/ 2541431 h 3241183"/>
              <a:gd name="connsiteX11" fmla="*/ 867178 w 4108361"/>
              <a:gd name="connsiteY11" fmla="*/ 2584361 h 3241183"/>
              <a:gd name="connsiteX12" fmla="*/ 914400 w 4108361"/>
              <a:gd name="connsiteY12" fmla="*/ 2601533 h 3241183"/>
              <a:gd name="connsiteX13" fmla="*/ 978795 w 4108361"/>
              <a:gd name="connsiteY13" fmla="*/ 2635876 h 3241183"/>
              <a:gd name="connsiteX14" fmla="*/ 1180564 w 4108361"/>
              <a:gd name="connsiteY14" fmla="*/ 2700271 h 3241183"/>
              <a:gd name="connsiteX15" fmla="*/ 1425262 w 4108361"/>
              <a:gd name="connsiteY15" fmla="*/ 2777544 h 3241183"/>
              <a:gd name="connsiteX16" fmla="*/ 1541172 w 4108361"/>
              <a:gd name="connsiteY16" fmla="*/ 2807595 h 3241183"/>
              <a:gd name="connsiteX17" fmla="*/ 1725769 w 4108361"/>
              <a:gd name="connsiteY17" fmla="*/ 2820474 h 3241183"/>
              <a:gd name="connsiteX18" fmla="*/ 1876023 w 4108361"/>
              <a:gd name="connsiteY18" fmla="*/ 2816181 h 3241183"/>
              <a:gd name="connsiteX19" fmla="*/ 1927538 w 4108361"/>
              <a:gd name="connsiteY19" fmla="*/ 2807595 h 3241183"/>
              <a:gd name="connsiteX20" fmla="*/ 2073499 w 4108361"/>
              <a:gd name="connsiteY20" fmla="*/ 2760372 h 3241183"/>
              <a:gd name="connsiteX21" fmla="*/ 2167944 w 4108361"/>
              <a:gd name="connsiteY21" fmla="*/ 2717443 h 3241183"/>
              <a:gd name="connsiteX22" fmla="*/ 2240924 w 4108361"/>
              <a:gd name="connsiteY22" fmla="*/ 2661634 h 3241183"/>
              <a:gd name="connsiteX23" fmla="*/ 2326783 w 4108361"/>
              <a:gd name="connsiteY23" fmla="*/ 2558603 h 3241183"/>
              <a:gd name="connsiteX24" fmla="*/ 2365420 w 4108361"/>
              <a:gd name="connsiteY24" fmla="*/ 2515674 h 3241183"/>
              <a:gd name="connsiteX25" fmla="*/ 2399764 w 4108361"/>
              <a:gd name="connsiteY25" fmla="*/ 2438400 h 3241183"/>
              <a:gd name="connsiteX26" fmla="*/ 2416936 w 4108361"/>
              <a:gd name="connsiteY26" fmla="*/ 2395471 h 3241183"/>
              <a:gd name="connsiteX27" fmla="*/ 2399764 w 4108361"/>
              <a:gd name="connsiteY27" fmla="*/ 2318198 h 3241183"/>
              <a:gd name="connsiteX28" fmla="*/ 2374006 w 4108361"/>
              <a:gd name="connsiteY28" fmla="*/ 2275268 h 3241183"/>
              <a:gd name="connsiteX29" fmla="*/ 2296733 w 4108361"/>
              <a:gd name="connsiteY29" fmla="*/ 2232338 h 3241183"/>
              <a:gd name="connsiteX30" fmla="*/ 2180823 w 4108361"/>
              <a:gd name="connsiteY30" fmla="*/ 2197995 h 3241183"/>
              <a:gd name="connsiteX31" fmla="*/ 2133600 w 4108361"/>
              <a:gd name="connsiteY31" fmla="*/ 2206581 h 3241183"/>
              <a:gd name="connsiteX32" fmla="*/ 2082085 w 4108361"/>
              <a:gd name="connsiteY32" fmla="*/ 2253803 h 3241183"/>
              <a:gd name="connsiteX33" fmla="*/ 2009105 w 4108361"/>
              <a:gd name="connsiteY33" fmla="*/ 2412643 h 3241183"/>
              <a:gd name="connsiteX34" fmla="*/ 1983347 w 4108361"/>
              <a:gd name="connsiteY34" fmla="*/ 2464158 h 3241183"/>
              <a:gd name="connsiteX35" fmla="*/ 1970468 w 4108361"/>
              <a:gd name="connsiteY35" fmla="*/ 2511381 h 3241183"/>
              <a:gd name="connsiteX36" fmla="*/ 1931831 w 4108361"/>
              <a:gd name="connsiteY36" fmla="*/ 2614412 h 3241183"/>
              <a:gd name="connsiteX37" fmla="*/ 1914659 w 4108361"/>
              <a:gd name="connsiteY37" fmla="*/ 2687392 h 3241183"/>
              <a:gd name="connsiteX38" fmla="*/ 1880316 w 4108361"/>
              <a:gd name="connsiteY38" fmla="*/ 2859110 h 3241183"/>
              <a:gd name="connsiteX39" fmla="*/ 1841679 w 4108361"/>
              <a:gd name="connsiteY39" fmla="*/ 2923505 h 3241183"/>
              <a:gd name="connsiteX40" fmla="*/ 1712890 w 4108361"/>
              <a:gd name="connsiteY40" fmla="*/ 3035121 h 3241183"/>
              <a:gd name="connsiteX41" fmla="*/ 1652789 w 4108361"/>
              <a:gd name="connsiteY41" fmla="*/ 3052293 h 3241183"/>
              <a:gd name="connsiteX42" fmla="*/ 1485364 w 4108361"/>
              <a:gd name="connsiteY42" fmla="*/ 3069465 h 3241183"/>
              <a:gd name="connsiteX43" fmla="*/ 1214907 w 4108361"/>
              <a:gd name="connsiteY43" fmla="*/ 3013657 h 3241183"/>
              <a:gd name="connsiteX44" fmla="*/ 1103290 w 4108361"/>
              <a:gd name="connsiteY44" fmla="*/ 2936383 h 3241183"/>
              <a:gd name="connsiteX45" fmla="*/ 867178 w 4108361"/>
              <a:gd name="connsiteY45" fmla="*/ 2816181 h 3241183"/>
              <a:gd name="connsiteX46" fmla="*/ 725510 w 4108361"/>
              <a:gd name="connsiteY46" fmla="*/ 2799009 h 3241183"/>
              <a:gd name="connsiteX47" fmla="*/ 596721 w 4108361"/>
              <a:gd name="connsiteY47" fmla="*/ 2816181 h 3241183"/>
              <a:gd name="connsiteX48" fmla="*/ 493690 w 4108361"/>
              <a:gd name="connsiteY48" fmla="*/ 2936383 h 3241183"/>
              <a:gd name="connsiteX49" fmla="*/ 472226 w 4108361"/>
              <a:gd name="connsiteY49" fmla="*/ 3000778 h 3241183"/>
              <a:gd name="connsiteX50" fmla="*/ 502276 w 4108361"/>
              <a:gd name="connsiteY50" fmla="*/ 3086637 h 3241183"/>
              <a:gd name="connsiteX51" fmla="*/ 536620 w 4108361"/>
              <a:gd name="connsiteY51" fmla="*/ 3129567 h 3241183"/>
              <a:gd name="connsiteX52" fmla="*/ 605307 w 4108361"/>
              <a:gd name="connsiteY52" fmla="*/ 3176789 h 3241183"/>
              <a:gd name="connsiteX53" fmla="*/ 794198 w 4108361"/>
              <a:gd name="connsiteY53" fmla="*/ 3241183 h 3241183"/>
              <a:gd name="connsiteX54" fmla="*/ 888643 w 4108361"/>
              <a:gd name="connsiteY54" fmla="*/ 3202547 h 3241183"/>
              <a:gd name="connsiteX55" fmla="*/ 944451 w 4108361"/>
              <a:gd name="connsiteY55" fmla="*/ 3146738 h 3241183"/>
              <a:gd name="connsiteX56" fmla="*/ 983088 w 4108361"/>
              <a:gd name="connsiteY56" fmla="*/ 3082344 h 3241183"/>
              <a:gd name="connsiteX57" fmla="*/ 1030310 w 4108361"/>
              <a:gd name="connsiteY57" fmla="*/ 2975020 h 3241183"/>
              <a:gd name="connsiteX58" fmla="*/ 1051775 w 4108361"/>
              <a:gd name="connsiteY58" fmla="*/ 2850524 h 3241183"/>
              <a:gd name="connsiteX59" fmla="*/ 1081826 w 4108361"/>
              <a:gd name="connsiteY59" fmla="*/ 2584361 h 3241183"/>
              <a:gd name="connsiteX60" fmla="*/ 1094705 w 4108361"/>
              <a:gd name="connsiteY60" fmla="*/ 2489916 h 3241183"/>
              <a:gd name="connsiteX61" fmla="*/ 1129048 w 4108361"/>
              <a:gd name="connsiteY61" fmla="*/ 2408350 h 3241183"/>
              <a:gd name="connsiteX62" fmla="*/ 1214907 w 4108361"/>
              <a:gd name="connsiteY62" fmla="*/ 2270975 h 3241183"/>
              <a:gd name="connsiteX63" fmla="*/ 1249251 w 4108361"/>
              <a:gd name="connsiteY63" fmla="*/ 2240924 h 3241183"/>
              <a:gd name="connsiteX64" fmla="*/ 1292181 w 4108361"/>
              <a:gd name="connsiteY64" fmla="*/ 2228045 h 3241183"/>
              <a:gd name="connsiteX65" fmla="*/ 1438141 w 4108361"/>
              <a:gd name="connsiteY65" fmla="*/ 2215167 h 3241183"/>
              <a:gd name="connsiteX66" fmla="*/ 1502536 w 4108361"/>
              <a:gd name="connsiteY66" fmla="*/ 2223752 h 3241183"/>
              <a:gd name="connsiteX67" fmla="*/ 1528293 w 4108361"/>
              <a:gd name="connsiteY67" fmla="*/ 2249510 h 3241183"/>
              <a:gd name="connsiteX68" fmla="*/ 1596981 w 4108361"/>
              <a:gd name="connsiteY68" fmla="*/ 2296733 h 3241183"/>
              <a:gd name="connsiteX69" fmla="*/ 1785871 w 4108361"/>
              <a:gd name="connsiteY69" fmla="*/ 2335369 h 3241183"/>
              <a:gd name="connsiteX70" fmla="*/ 1854558 w 4108361"/>
              <a:gd name="connsiteY70" fmla="*/ 2352541 h 3241183"/>
              <a:gd name="connsiteX71" fmla="*/ 2039155 w 4108361"/>
              <a:gd name="connsiteY71" fmla="*/ 2459865 h 3241183"/>
              <a:gd name="connsiteX72" fmla="*/ 2086378 w 4108361"/>
              <a:gd name="connsiteY72" fmla="*/ 2489916 h 3241183"/>
              <a:gd name="connsiteX73" fmla="*/ 2301026 w 4108361"/>
              <a:gd name="connsiteY73" fmla="*/ 2644462 h 3241183"/>
              <a:gd name="connsiteX74" fmla="*/ 2395471 w 4108361"/>
              <a:gd name="connsiteY74" fmla="*/ 2678806 h 3241183"/>
              <a:gd name="connsiteX75" fmla="*/ 2580068 w 4108361"/>
              <a:gd name="connsiteY75" fmla="*/ 2704564 h 3241183"/>
              <a:gd name="connsiteX76" fmla="*/ 2644462 w 4108361"/>
              <a:gd name="connsiteY76" fmla="*/ 2683099 h 3241183"/>
              <a:gd name="connsiteX77" fmla="*/ 2803302 w 4108361"/>
              <a:gd name="connsiteY77" fmla="*/ 2519967 h 3241183"/>
              <a:gd name="connsiteX78" fmla="*/ 2854817 w 4108361"/>
              <a:gd name="connsiteY78" fmla="*/ 2425521 h 3241183"/>
              <a:gd name="connsiteX79" fmla="*/ 2854817 w 4108361"/>
              <a:gd name="connsiteY79" fmla="*/ 2197995 h 3241183"/>
              <a:gd name="connsiteX80" fmla="*/ 2799009 w 4108361"/>
              <a:gd name="connsiteY80" fmla="*/ 2120721 h 3241183"/>
              <a:gd name="connsiteX81" fmla="*/ 2580068 w 4108361"/>
              <a:gd name="connsiteY81" fmla="*/ 1970468 h 3241183"/>
              <a:gd name="connsiteX82" fmla="*/ 2468451 w 4108361"/>
              <a:gd name="connsiteY82" fmla="*/ 1957589 h 3241183"/>
              <a:gd name="connsiteX83" fmla="*/ 2395471 w 4108361"/>
              <a:gd name="connsiteY83" fmla="*/ 1953296 h 3241183"/>
              <a:gd name="connsiteX84" fmla="*/ 2343955 w 4108361"/>
              <a:gd name="connsiteY84" fmla="*/ 1949003 h 3241183"/>
              <a:gd name="connsiteX85" fmla="*/ 2223752 w 4108361"/>
              <a:gd name="connsiteY85" fmla="*/ 1957589 h 3241183"/>
              <a:gd name="connsiteX86" fmla="*/ 2129307 w 4108361"/>
              <a:gd name="connsiteY86" fmla="*/ 1966175 h 3241183"/>
              <a:gd name="connsiteX87" fmla="*/ 2034862 w 4108361"/>
              <a:gd name="connsiteY87" fmla="*/ 1961882 h 3241183"/>
              <a:gd name="connsiteX88" fmla="*/ 1820214 w 4108361"/>
              <a:gd name="connsiteY88" fmla="*/ 1906074 h 3241183"/>
              <a:gd name="connsiteX89" fmla="*/ 1592688 w 4108361"/>
              <a:gd name="connsiteY89" fmla="*/ 1876023 h 3241183"/>
              <a:gd name="connsiteX90" fmla="*/ 1463899 w 4108361"/>
              <a:gd name="connsiteY90" fmla="*/ 1858851 h 3241183"/>
              <a:gd name="connsiteX91" fmla="*/ 1347989 w 4108361"/>
              <a:gd name="connsiteY91" fmla="*/ 1850265 h 3241183"/>
              <a:gd name="connsiteX92" fmla="*/ 1257837 w 4108361"/>
              <a:gd name="connsiteY92" fmla="*/ 1841679 h 3241183"/>
              <a:gd name="connsiteX93" fmla="*/ 1124755 w 4108361"/>
              <a:gd name="connsiteY93" fmla="*/ 1863144 h 3241183"/>
              <a:gd name="connsiteX94" fmla="*/ 1008845 w 4108361"/>
              <a:gd name="connsiteY94" fmla="*/ 1979054 h 3241183"/>
              <a:gd name="connsiteX95" fmla="*/ 875764 w 4108361"/>
              <a:gd name="connsiteY95" fmla="*/ 2064913 h 3241183"/>
              <a:gd name="connsiteX96" fmla="*/ 815662 w 4108361"/>
              <a:gd name="connsiteY96" fmla="*/ 2069206 h 3241183"/>
              <a:gd name="connsiteX97" fmla="*/ 639651 w 4108361"/>
              <a:gd name="connsiteY97" fmla="*/ 2034862 h 3241183"/>
              <a:gd name="connsiteX98" fmla="*/ 540913 w 4108361"/>
              <a:gd name="connsiteY98" fmla="*/ 1888902 h 3241183"/>
              <a:gd name="connsiteX99" fmla="*/ 523741 w 4108361"/>
              <a:gd name="connsiteY99" fmla="*/ 1820214 h 3241183"/>
              <a:gd name="connsiteX100" fmla="*/ 536620 w 4108361"/>
              <a:gd name="connsiteY100" fmla="*/ 1760113 h 3241183"/>
              <a:gd name="connsiteX101" fmla="*/ 596721 w 4108361"/>
              <a:gd name="connsiteY101" fmla="*/ 1695719 h 3241183"/>
              <a:gd name="connsiteX102" fmla="*/ 631065 w 4108361"/>
              <a:gd name="connsiteY102" fmla="*/ 1687133 h 3241183"/>
              <a:gd name="connsiteX103" fmla="*/ 686874 w 4108361"/>
              <a:gd name="connsiteY103" fmla="*/ 1704305 h 3241183"/>
              <a:gd name="connsiteX104" fmla="*/ 759854 w 4108361"/>
              <a:gd name="connsiteY104" fmla="*/ 1845972 h 3241183"/>
              <a:gd name="connsiteX105" fmla="*/ 768440 w 4108361"/>
              <a:gd name="connsiteY105" fmla="*/ 1897488 h 3241183"/>
              <a:gd name="connsiteX106" fmla="*/ 772733 w 4108361"/>
              <a:gd name="connsiteY106" fmla="*/ 1936124 h 3241183"/>
              <a:gd name="connsiteX107" fmla="*/ 781319 w 4108361"/>
              <a:gd name="connsiteY107" fmla="*/ 1983347 h 3241183"/>
              <a:gd name="connsiteX108" fmla="*/ 777026 w 4108361"/>
              <a:gd name="connsiteY108" fmla="*/ 2103550 h 3241183"/>
              <a:gd name="connsiteX109" fmla="*/ 819955 w 4108361"/>
              <a:gd name="connsiteY109" fmla="*/ 2180823 h 3241183"/>
              <a:gd name="connsiteX110" fmla="*/ 858592 w 4108361"/>
              <a:gd name="connsiteY110" fmla="*/ 2206581 h 3241183"/>
              <a:gd name="connsiteX111" fmla="*/ 944451 w 4108361"/>
              <a:gd name="connsiteY111" fmla="*/ 2245217 h 3241183"/>
              <a:gd name="connsiteX112" fmla="*/ 991674 w 4108361"/>
              <a:gd name="connsiteY112" fmla="*/ 2249510 h 3241183"/>
              <a:gd name="connsiteX113" fmla="*/ 1047482 w 4108361"/>
              <a:gd name="connsiteY113" fmla="*/ 2206581 h 3241183"/>
              <a:gd name="connsiteX114" fmla="*/ 1163392 w 4108361"/>
              <a:gd name="connsiteY114" fmla="*/ 2099257 h 3241183"/>
              <a:gd name="connsiteX115" fmla="*/ 1330817 w 4108361"/>
              <a:gd name="connsiteY115" fmla="*/ 1949003 h 3241183"/>
              <a:gd name="connsiteX116" fmla="*/ 1373747 w 4108361"/>
              <a:gd name="connsiteY116" fmla="*/ 1888902 h 3241183"/>
              <a:gd name="connsiteX117" fmla="*/ 1403798 w 4108361"/>
              <a:gd name="connsiteY117" fmla="*/ 1815921 h 3241183"/>
              <a:gd name="connsiteX118" fmla="*/ 1412383 w 4108361"/>
              <a:gd name="connsiteY118" fmla="*/ 1755820 h 3241183"/>
              <a:gd name="connsiteX119" fmla="*/ 1442434 w 4108361"/>
              <a:gd name="connsiteY119" fmla="*/ 1596981 h 3241183"/>
              <a:gd name="connsiteX120" fmla="*/ 1476778 w 4108361"/>
              <a:gd name="connsiteY120" fmla="*/ 1541172 h 3241183"/>
              <a:gd name="connsiteX121" fmla="*/ 1515414 w 4108361"/>
              <a:gd name="connsiteY121" fmla="*/ 1515414 h 3241183"/>
              <a:gd name="connsiteX122" fmla="*/ 1601274 w 4108361"/>
              <a:gd name="connsiteY122" fmla="*/ 1489657 h 3241183"/>
              <a:gd name="connsiteX123" fmla="*/ 1807336 w 4108361"/>
              <a:gd name="connsiteY123" fmla="*/ 1541172 h 3241183"/>
              <a:gd name="connsiteX124" fmla="*/ 1824507 w 4108361"/>
              <a:gd name="connsiteY124" fmla="*/ 1562637 h 3241183"/>
              <a:gd name="connsiteX125" fmla="*/ 1837386 w 4108361"/>
              <a:gd name="connsiteY125" fmla="*/ 1627031 h 3241183"/>
              <a:gd name="connsiteX126" fmla="*/ 1888902 w 4108361"/>
              <a:gd name="connsiteY126" fmla="*/ 1824507 h 3241183"/>
              <a:gd name="connsiteX127" fmla="*/ 1901781 w 4108361"/>
              <a:gd name="connsiteY127" fmla="*/ 1893195 h 3241183"/>
              <a:gd name="connsiteX128" fmla="*/ 1918952 w 4108361"/>
              <a:gd name="connsiteY128" fmla="*/ 2013398 h 3241183"/>
              <a:gd name="connsiteX129" fmla="*/ 1949003 w 4108361"/>
              <a:gd name="connsiteY129" fmla="*/ 2077792 h 3241183"/>
              <a:gd name="connsiteX130" fmla="*/ 1991933 w 4108361"/>
              <a:gd name="connsiteY130" fmla="*/ 2137893 h 3241183"/>
              <a:gd name="connsiteX131" fmla="*/ 2185116 w 4108361"/>
              <a:gd name="connsiteY131" fmla="*/ 2219459 h 3241183"/>
              <a:gd name="connsiteX132" fmla="*/ 2262389 w 4108361"/>
              <a:gd name="connsiteY132" fmla="*/ 2228045 h 3241183"/>
              <a:gd name="connsiteX133" fmla="*/ 2356834 w 4108361"/>
              <a:gd name="connsiteY133" fmla="*/ 2219459 h 3241183"/>
              <a:gd name="connsiteX134" fmla="*/ 2395471 w 4108361"/>
              <a:gd name="connsiteY134" fmla="*/ 2210874 h 3241183"/>
              <a:gd name="connsiteX135" fmla="*/ 2515674 w 4108361"/>
              <a:gd name="connsiteY135" fmla="*/ 2202288 h 3241183"/>
              <a:gd name="connsiteX136" fmla="*/ 2799009 w 4108361"/>
              <a:gd name="connsiteY136" fmla="*/ 2240924 h 3241183"/>
              <a:gd name="connsiteX137" fmla="*/ 2863403 w 4108361"/>
              <a:gd name="connsiteY137" fmla="*/ 2296733 h 3241183"/>
              <a:gd name="connsiteX138" fmla="*/ 3035121 w 4108361"/>
              <a:gd name="connsiteY138" fmla="*/ 2477037 h 3241183"/>
              <a:gd name="connsiteX139" fmla="*/ 3060879 w 4108361"/>
              <a:gd name="connsiteY139" fmla="*/ 2515674 h 3241183"/>
              <a:gd name="connsiteX140" fmla="*/ 3082344 w 4108361"/>
              <a:gd name="connsiteY140" fmla="*/ 2695978 h 3241183"/>
              <a:gd name="connsiteX141" fmla="*/ 3052293 w 4108361"/>
              <a:gd name="connsiteY141" fmla="*/ 2854817 h 3241183"/>
              <a:gd name="connsiteX142" fmla="*/ 3017950 w 4108361"/>
              <a:gd name="connsiteY142" fmla="*/ 2927798 h 3241183"/>
              <a:gd name="connsiteX143" fmla="*/ 2871989 w 4108361"/>
              <a:gd name="connsiteY143" fmla="*/ 3099516 h 3241183"/>
              <a:gd name="connsiteX144" fmla="*/ 2704564 w 4108361"/>
              <a:gd name="connsiteY144" fmla="*/ 3138152 h 3241183"/>
              <a:gd name="connsiteX145" fmla="*/ 2421228 w 4108361"/>
              <a:gd name="connsiteY145" fmla="*/ 3099516 h 3241183"/>
              <a:gd name="connsiteX146" fmla="*/ 2301026 w 4108361"/>
              <a:gd name="connsiteY146" fmla="*/ 3056586 h 3241183"/>
              <a:gd name="connsiteX147" fmla="*/ 2210874 w 4108361"/>
              <a:gd name="connsiteY147" fmla="*/ 3017950 h 3241183"/>
              <a:gd name="connsiteX148" fmla="*/ 1918952 w 4108361"/>
              <a:gd name="connsiteY148" fmla="*/ 2794716 h 3241183"/>
              <a:gd name="connsiteX149" fmla="*/ 1738648 w 4108361"/>
              <a:gd name="connsiteY149" fmla="*/ 2575775 h 3241183"/>
              <a:gd name="connsiteX150" fmla="*/ 1648496 w 4108361"/>
              <a:gd name="connsiteY150" fmla="*/ 2464158 h 3241183"/>
              <a:gd name="connsiteX151" fmla="*/ 1575516 w 4108361"/>
              <a:gd name="connsiteY151" fmla="*/ 2318198 h 3241183"/>
              <a:gd name="connsiteX152" fmla="*/ 1554051 w 4108361"/>
              <a:gd name="connsiteY152" fmla="*/ 2043448 h 3241183"/>
              <a:gd name="connsiteX153" fmla="*/ 1596981 w 4108361"/>
              <a:gd name="connsiteY153" fmla="*/ 1966175 h 3241183"/>
              <a:gd name="connsiteX154" fmla="*/ 1755820 w 4108361"/>
              <a:gd name="connsiteY154" fmla="*/ 1850265 h 3241183"/>
              <a:gd name="connsiteX155" fmla="*/ 1854558 w 4108361"/>
              <a:gd name="connsiteY155" fmla="*/ 1811628 h 3241183"/>
              <a:gd name="connsiteX156" fmla="*/ 1996226 w 4108361"/>
              <a:gd name="connsiteY156" fmla="*/ 1764406 h 3241183"/>
              <a:gd name="connsiteX157" fmla="*/ 2090671 w 4108361"/>
              <a:gd name="connsiteY157" fmla="*/ 1712890 h 3241183"/>
              <a:gd name="connsiteX158" fmla="*/ 2331076 w 4108361"/>
              <a:gd name="connsiteY158" fmla="*/ 1601274 h 3241183"/>
              <a:gd name="connsiteX159" fmla="*/ 2386885 w 4108361"/>
              <a:gd name="connsiteY159" fmla="*/ 1541172 h 3241183"/>
              <a:gd name="connsiteX160" fmla="*/ 2464158 w 4108361"/>
              <a:gd name="connsiteY160" fmla="*/ 1399505 h 3241183"/>
              <a:gd name="connsiteX161" fmla="*/ 2459865 w 4108361"/>
              <a:gd name="connsiteY161" fmla="*/ 1249251 h 3241183"/>
              <a:gd name="connsiteX162" fmla="*/ 2378299 w 4108361"/>
              <a:gd name="connsiteY162" fmla="*/ 1163392 h 3241183"/>
              <a:gd name="connsiteX163" fmla="*/ 2193702 w 4108361"/>
              <a:gd name="connsiteY163" fmla="*/ 1047482 h 3241183"/>
              <a:gd name="connsiteX164" fmla="*/ 1966175 w 4108361"/>
              <a:gd name="connsiteY164" fmla="*/ 987381 h 3241183"/>
              <a:gd name="connsiteX165" fmla="*/ 1760113 w 4108361"/>
              <a:gd name="connsiteY165" fmla="*/ 1021724 h 3241183"/>
              <a:gd name="connsiteX166" fmla="*/ 1618445 w 4108361"/>
              <a:gd name="connsiteY166" fmla="*/ 1120462 h 3241183"/>
              <a:gd name="connsiteX167" fmla="*/ 1244958 w 4108361"/>
              <a:gd name="connsiteY167" fmla="*/ 1283595 h 3241183"/>
              <a:gd name="connsiteX168" fmla="*/ 1150513 w 4108361"/>
              <a:gd name="connsiteY168" fmla="*/ 1296474 h 3241183"/>
              <a:gd name="connsiteX169" fmla="*/ 931572 w 4108361"/>
              <a:gd name="connsiteY169" fmla="*/ 1279302 h 3241183"/>
              <a:gd name="connsiteX170" fmla="*/ 841420 w 4108361"/>
              <a:gd name="connsiteY170" fmla="*/ 1206321 h 3241183"/>
              <a:gd name="connsiteX171" fmla="*/ 764147 w 4108361"/>
              <a:gd name="connsiteY171" fmla="*/ 1043189 h 3241183"/>
              <a:gd name="connsiteX172" fmla="*/ 768440 w 4108361"/>
              <a:gd name="connsiteY172" fmla="*/ 995967 h 3241183"/>
              <a:gd name="connsiteX173" fmla="*/ 794198 w 4108361"/>
              <a:gd name="connsiteY173" fmla="*/ 944451 h 3241183"/>
              <a:gd name="connsiteX174" fmla="*/ 940158 w 4108361"/>
              <a:gd name="connsiteY174" fmla="*/ 901521 h 3241183"/>
              <a:gd name="connsiteX175" fmla="*/ 1081826 w 4108361"/>
              <a:gd name="connsiteY175" fmla="*/ 948744 h 3241183"/>
              <a:gd name="connsiteX176" fmla="*/ 1107583 w 4108361"/>
              <a:gd name="connsiteY176" fmla="*/ 1000259 h 3241183"/>
              <a:gd name="connsiteX177" fmla="*/ 1150513 w 4108361"/>
              <a:gd name="connsiteY177" fmla="*/ 1146220 h 3241183"/>
              <a:gd name="connsiteX178" fmla="*/ 1189150 w 4108361"/>
              <a:gd name="connsiteY178" fmla="*/ 1202028 h 3241183"/>
              <a:gd name="connsiteX179" fmla="*/ 1309352 w 4108361"/>
              <a:gd name="connsiteY179" fmla="*/ 1365161 h 3241183"/>
              <a:gd name="connsiteX180" fmla="*/ 1382333 w 4108361"/>
              <a:gd name="connsiteY180" fmla="*/ 1412383 h 3241183"/>
              <a:gd name="connsiteX181" fmla="*/ 1528293 w 4108361"/>
              <a:gd name="connsiteY181" fmla="*/ 1459606 h 3241183"/>
              <a:gd name="connsiteX182" fmla="*/ 1661375 w 4108361"/>
              <a:gd name="connsiteY182" fmla="*/ 1451020 h 3241183"/>
              <a:gd name="connsiteX183" fmla="*/ 1790164 w 4108361"/>
              <a:gd name="connsiteY183" fmla="*/ 1399505 h 3241183"/>
              <a:gd name="connsiteX184" fmla="*/ 1949003 w 4108361"/>
              <a:gd name="connsiteY184" fmla="*/ 1326524 h 3241183"/>
              <a:gd name="connsiteX185" fmla="*/ 2163651 w 4108361"/>
              <a:gd name="connsiteY185" fmla="*/ 1154806 h 3241183"/>
              <a:gd name="connsiteX186" fmla="*/ 2228045 w 4108361"/>
              <a:gd name="connsiteY186" fmla="*/ 1103290 h 3241183"/>
              <a:gd name="connsiteX187" fmla="*/ 2309612 w 4108361"/>
              <a:gd name="connsiteY187" fmla="*/ 1008845 h 3241183"/>
              <a:gd name="connsiteX188" fmla="*/ 2343955 w 4108361"/>
              <a:gd name="connsiteY188" fmla="*/ 940158 h 3241183"/>
              <a:gd name="connsiteX189" fmla="*/ 2446986 w 4108361"/>
              <a:gd name="connsiteY189" fmla="*/ 871471 h 3241183"/>
              <a:gd name="connsiteX190" fmla="*/ 2489916 w 4108361"/>
              <a:gd name="connsiteY190" fmla="*/ 862885 h 3241183"/>
              <a:gd name="connsiteX191" fmla="*/ 2618705 w 4108361"/>
              <a:gd name="connsiteY191" fmla="*/ 892936 h 3241183"/>
              <a:gd name="connsiteX192" fmla="*/ 2730321 w 4108361"/>
              <a:gd name="connsiteY192" fmla="*/ 1004552 h 3241183"/>
              <a:gd name="connsiteX193" fmla="*/ 2850524 w 4108361"/>
              <a:gd name="connsiteY193" fmla="*/ 1146220 h 3241183"/>
              <a:gd name="connsiteX194" fmla="*/ 2910626 w 4108361"/>
              <a:gd name="connsiteY194" fmla="*/ 1210614 h 3241183"/>
              <a:gd name="connsiteX195" fmla="*/ 3090930 w 4108361"/>
              <a:gd name="connsiteY195" fmla="*/ 1322231 h 3241183"/>
              <a:gd name="connsiteX196" fmla="*/ 3185375 w 4108361"/>
              <a:gd name="connsiteY196" fmla="*/ 1360868 h 3241183"/>
              <a:gd name="connsiteX197" fmla="*/ 3387144 w 4108361"/>
              <a:gd name="connsiteY197" fmla="*/ 1442434 h 3241183"/>
              <a:gd name="connsiteX198" fmla="*/ 3460124 w 4108361"/>
              <a:gd name="connsiteY198" fmla="*/ 1446727 h 3241183"/>
              <a:gd name="connsiteX199" fmla="*/ 3567448 w 4108361"/>
              <a:gd name="connsiteY199" fmla="*/ 1433848 h 3241183"/>
              <a:gd name="connsiteX200" fmla="*/ 3704823 w 4108361"/>
              <a:gd name="connsiteY200" fmla="*/ 1446727 h 3241183"/>
              <a:gd name="connsiteX201" fmla="*/ 3756338 w 4108361"/>
              <a:gd name="connsiteY201" fmla="*/ 1472485 h 3241183"/>
              <a:gd name="connsiteX202" fmla="*/ 3820733 w 4108361"/>
              <a:gd name="connsiteY202" fmla="*/ 1549758 h 3241183"/>
              <a:gd name="connsiteX203" fmla="*/ 3833612 w 4108361"/>
              <a:gd name="connsiteY203" fmla="*/ 1592688 h 3241183"/>
              <a:gd name="connsiteX204" fmla="*/ 3807854 w 4108361"/>
              <a:gd name="connsiteY204" fmla="*/ 1845972 h 3241183"/>
              <a:gd name="connsiteX205" fmla="*/ 3717702 w 4108361"/>
              <a:gd name="connsiteY205" fmla="*/ 1914659 h 3241183"/>
              <a:gd name="connsiteX206" fmla="*/ 3606085 w 4108361"/>
              <a:gd name="connsiteY206" fmla="*/ 1949003 h 3241183"/>
              <a:gd name="connsiteX207" fmla="*/ 3296992 w 4108361"/>
              <a:gd name="connsiteY207" fmla="*/ 1974761 h 3241183"/>
              <a:gd name="connsiteX208" fmla="*/ 2923505 w 4108361"/>
              <a:gd name="connsiteY208" fmla="*/ 1906074 h 3241183"/>
              <a:gd name="connsiteX209" fmla="*/ 2794716 w 4108361"/>
              <a:gd name="connsiteY209" fmla="*/ 1858851 h 3241183"/>
              <a:gd name="connsiteX210" fmla="*/ 2764665 w 4108361"/>
              <a:gd name="connsiteY210" fmla="*/ 1764406 h 3241183"/>
              <a:gd name="connsiteX211" fmla="*/ 2773251 w 4108361"/>
              <a:gd name="connsiteY211" fmla="*/ 1639910 h 3241183"/>
              <a:gd name="connsiteX212" fmla="*/ 2820474 w 4108361"/>
              <a:gd name="connsiteY212" fmla="*/ 1579809 h 3241183"/>
              <a:gd name="connsiteX213" fmla="*/ 2889161 w 4108361"/>
              <a:gd name="connsiteY213" fmla="*/ 1571223 h 3241183"/>
              <a:gd name="connsiteX214" fmla="*/ 3005071 w 4108361"/>
              <a:gd name="connsiteY214" fmla="*/ 1566930 h 3241183"/>
              <a:gd name="connsiteX215" fmla="*/ 3120981 w 4108361"/>
              <a:gd name="connsiteY215" fmla="*/ 1575516 h 3241183"/>
              <a:gd name="connsiteX216" fmla="*/ 3206840 w 4108361"/>
              <a:gd name="connsiteY216" fmla="*/ 1635617 h 3241183"/>
              <a:gd name="connsiteX217" fmla="*/ 3232598 w 4108361"/>
              <a:gd name="connsiteY217" fmla="*/ 1682840 h 3241183"/>
              <a:gd name="connsiteX218" fmla="*/ 3271234 w 4108361"/>
              <a:gd name="connsiteY218" fmla="*/ 1850265 h 3241183"/>
              <a:gd name="connsiteX219" fmla="*/ 3275527 w 4108361"/>
              <a:gd name="connsiteY219" fmla="*/ 1940417 h 3241183"/>
              <a:gd name="connsiteX220" fmla="*/ 3305578 w 4108361"/>
              <a:gd name="connsiteY220" fmla="*/ 2189409 h 3241183"/>
              <a:gd name="connsiteX221" fmla="*/ 3344214 w 4108361"/>
              <a:gd name="connsiteY221" fmla="*/ 2326783 h 3241183"/>
              <a:gd name="connsiteX222" fmla="*/ 3438659 w 4108361"/>
              <a:gd name="connsiteY222" fmla="*/ 2408350 h 3241183"/>
              <a:gd name="connsiteX223" fmla="*/ 3588913 w 4108361"/>
              <a:gd name="connsiteY223" fmla="*/ 2494209 h 3241183"/>
              <a:gd name="connsiteX224" fmla="*/ 3653307 w 4108361"/>
              <a:gd name="connsiteY224" fmla="*/ 2507088 h 3241183"/>
              <a:gd name="connsiteX225" fmla="*/ 3829319 w 4108361"/>
              <a:gd name="connsiteY225" fmla="*/ 2408350 h 3241183"/>
              <a:gd name="connsiteX226" fmla="*/ 3928057 w 4108361"/>
              <a:gd name="connsiteY226" fmla="*/ 2326783 h 3241183"/>
              <a:gd name="connsiteX227" fmla="*/ 3979572 w 4108361"/>
              <a:gd name="connsiteY227" fmla="*/ 2253803 h 3241183"/>
              <a:gd name="connsiteX228" fmla="*/ 4043967 w 4108361"/>
              <a:gd name="connsiteY228" fmla="*/ 2172237 h 3241183"/>
              <a:gd name="connsiteX229" fmla="*/ 4108361 w 4108361"/>
              <a:gd name="connsiteY229" fmla="*/ 1845972 h 3241183"/>
              <a:gd name="connsiteX230" fmla="*/ 4065431 w 4108361"/>
              <a:gd name="connsiteY230" fmla="*/ 1708598 h 3241183"/>
              <a:gd name="connsiteX231" fmla="*/ 4013916 w 4108361"/>
              <a:gd name="connsiteY231" fmla="*/ 1566930 h 3241183"/>
              <a:gd name="connsiteX232" fmla="*/ 3970986 w 4108361"/>
              <a:gd name="connsiteY232" fmla="*/ 1476778 h 3241183"/>
              <a:gd name="connsiteX233" fmla="*/ 3799268 w 4108361"/>
              <a:gd name="connsiteY233" fmla="*/ 1339403 h 3241183"/>
              <a:gd name="connsiteX234" fmla="*/ 3588913 w 4108361"/>
              <a:gd name="connsiteY234" fmla="*/ 1236372 h 3241183"/>
              <a:gd name="connsiteX235" fmla="*/ 3369972 w 4108361"/>
              <a:gd name="connsiteY235" fmla="*/ 1176271 h 3241183"/>
              <a:gd name="connsiteX236" fmla="*/ 3073758 w 4108361"/>
              <a:gd name="connsiteY236" fmla="*/ 1129048 h 3241183"/>
              <a:gd name="connsiteX237" fmla="*/ 2949262 w 4108361"/>
              <a:gd name="connsiteY237" fmla="*/ 1107583 h 3241183"/>
              <a:gd name="connsiteX238" fmla="*/ 2837645 w 4108361"/>
              <a:gd name="connsiteY238" fmla="*/ 1103290 h 3241183"/>
              <a:gd name="connsiteX239" fmla="*/ 2738907 w 4108361"/>
              <a:gd name="connsiteY239" fmla="*/ 1098998 h 3241183"/>
              <a:gd name="connsiteX240" fmla="*/ 2554310 w 4108361"/>
              <a:gd name="connsiteY240" fmla="*/ 1077533 h 3241183"/>
              <a:gd name="connsiteX241" fmla="*/ 2348248 w 4108361"/>
              <a:gd name="connsiteY241" fmla="*/ 1013138 h 3241183"/>
              <a:gd name="connsiteX242" fmla="*/ 2146479 w 4108361"/>
              <a:gd name="connsiteY242" fmla="*/ 910107 h 3241183"/>
              <a:gd name="connsiteX243" fmla="*/ 2103550 w 4108361"/>
              <a:gd name="connsiteY243" fmla="*/ 875764 h 3241183"/>
              <a:gd name="connsiteX244" fmla="*/ 2060620 w 4108361"/>
              <a:gd name="connsiteY244" fmla="*/ 824248 h 3241183"/>
              <a:gd name="connsiteX245" fmla="*/ 1966175 w 4108361"/>
              <a:gd name="connsiteY245" fmla="*/ 661116 h 3241183"/>
              <a:gd name="connsiteX246" fmla="*/ 1918952 w 4108361"/>
              <a:gd name="connsiteY246" fmla="*/ 528034 h 3241183"/>
              <a:gd name="connsiteX247" fmla="*/ 1906074 w 4108361"/>
              <a:gd name="connsiteY247" fmla="*/ 450761 h 3241183"/>
              <a:gd name="connsiteX248" fmla="*/ 1914659 w 4108361"/>
              <a:gd name="connsiteY248" fmla="*/ 343437 h 3241183"/>
              <a:gd name="connsiteX249" fmla="*/ 1961882 w 4108361"/>
              <a:gd name="connsiteY249" fmla="*/ 291921 h 3241183"/>
              <a:gd name="connsiteX250" fmla="*/ 2133600 w 4108361"/>
              <a:gd name="connsiteY250" fmla="*/ 201769 h 3241183"/>
              <a:gd name="connsiteX251" fmla="*/ 2236631 w 4108361"/>
              <a:gd name="connsiteY251" fmla="*/ 206062 h 3241183"/>
              <a:gd name="connsiteX252" fmla="*/ 2434107 w 4108361"/>
              <a:gd name="connsiteY252" fmla="*/ 304800 h 3241183"/>
              <a:gd name="connsiteX253" fmla="*/ 2545724 w 4108361"/>
              <a:gd name="connsiteY253" fmla="*/ 442175 h 3241183"/>
              <a:gd name="connsiteX254" fmla="*/ 2622998 w 4108361"/>
              <a:gd name="connsiteY254" fmla="*/ 575257 h 3241183"/>
              <a:gd name="connsiteX255" fmla="*/ 2653048 w 4108361"/>
              <a:gd name="connsiteY255" fmla="*/ 626772 h 3241183"/>
              <a:gd name="connsiteX256" fmla="*/ 2803302 w 4108361"/>
              <a:gd name="connsiteY256" fmla="*/ 811369 h 3241183"/>
              <a:gd name="connsiteX257" fmla="*/ 2906333 w 4108361"/>
              <a:gd name="connsiteY257" fmla="*/ 862885 h 3241183"/>
              <a:gd name="connsiteX258" fmla="*/ 2996485 w 4108361"/>
              <a:gd name="connsiteY258" fmla="*/ 871471 h 3241183"/>
              <a:gd name="connsiteX259" fmla="*/ 3052293 w 4108361"/>
              <a:gd name="connsiteY259" fmla="*/ 862885 h 3241183"/>
              <a:gd name="connsiteX260" fmla="*/ 3224012 w 4108361"/>
              <a:gd name="connsiteY260" fmla="*/ 665409 h 3241183"/>
              <a:gd name="connsiteX261" fmla="*/ 3271234 w 4108361"/>
              <a:gd name="connsiteY261" fmla="*/ 472226 h 3241183"/>
              <a:gd name="connsiteX262" fmla="*/ 3279820 w 4108361"/>
              <a:gd name="connsiteY262" fmla="*/ 343437 h 3241183"/>
              <a:gd name="connsiteX263" fmla="*/ 3262648 w 4108361"/>
              <a:gd name="connsiteY263" fmla="*/ 171719 h 3241183"/>
              <a:gd name="connsiteX264" fmla="*/ 3112395 w 4108361"/>
              <a:gd name="connsiteY264" fmla="*/ 30051 h 3241183"/>
              <a:gd name="connsiteX265" fmla="*/ 3048000 w 4108361"/>
              <a:gd name="connsiteY265" fmla="*/ 4293 h 3241183"/>
              <a:gd name="connsiteX266" fmla="*/ 2957848 w 4108361"/>
              <a:gd name="connsiteY266" fmla="*/ 0 h 3241183"/>
              <a:gd name="connsiteX267" fmla="*/ 2876282 w 4108361"/>
              <a:gd name="connsiteY267" fmla="*/ 42930 h 3241183"/>
              <a:gd name="connsiteX268" fmla="*/ 2756079 w 4108361"/>
              <a:gd name="connsiteY268" fmla="*/ 154547 h 3241183"/>
              <a:gd name="connsiteX269" fmla="*/ 2721736 w 4108361"/>
              <a:gd name="connsiteY269" fmla="*/ 193183 h 3241183"/>
              <a:gd name="connsiteX270" fmla="*/ 2545724 w 4108361"/>
              <a:gd name="connsiteY270" fmla="*/ 330558 h 3241183"/>
              <a:gd name="connsiteX271" fmla="*/ 2477037 w 4108361"/>
              <a:gd name="connsiteY271" fmla="*/ 399245 h 3241183"/>
              <a:gd name="connsiteX272" fmla="*/ 2275268 w 4108361"/>
              <a:gd name="connsiteY272" fmla="*/ 536620 h 3241183"/>
              <a:gd name="connsiteX273" fmla="*/ 2228045 w 4108361"/>
              <a:gd name="connsiteY273" fmla="*/ 558085 h 3241183"/>
              <a:gd name="connsiteX274" fmla="*/ 2159358 w 4108361"/>
              <a:gd name="connsiteY274" fmla="*/ 566671 h 3241183"/>
              <a:gd name="connsiteX275" fmla="*/ 2107843 w 4108361"/>
              <a:gd name="connsiteY275" fmla="*/ 562378 h 3241183"/>
              <a:gd name="connsiteX276" fmla="*/ 2034862 w 4108361"/>
              <a:gd name="connsiteY276" fmla="*/ 497983 h 3241183"/>
              <a:gd name="connsiteX277" fmla="*/ 1996226 w 4108361"/>
              <a:gd name="connsiteY277" fmla="*/ 467933 h 3241183"/>
              <a:gd name="connsiteX278" fmla="*/ 1906074 w 4108361"/>
              <a:gd name="connsiteY278" fmla="*/ 429296 h 3241183"/>
              <a:gd name="connsiteX279" fmla="*/ 1837386 w 4108361"/>
              <a:gd name="connsiteY279" fmla="*/ 420710 h 3241183"/>
              <a:gd name="connsiteX280" fmla="*/ 1678547 w 4108361"/>
              <a:gd name="connsiteY280" fmla="*/ 446468 h 3241183"/>
              <a:gd name="connsiteX281" fmla="*/ 1545465 w 4108361"/>
              <a:gd name="connsiteY281" fmla="*/ 575257 h 3241183"/>
              <a:gd name="connsiteX282" fmla="*/ 1442434 w 4108361"/>
              <a:gd name="connsiteY282" fmla="*/ 742682 h 3241183"/>
              <a:gd name="connsiteX283" fmla="*/ 1446727 w 4108361"/>
              <a:gd name="connsiteY283" fmla="*/ 785612 h 3241183"/>
              <a:gd name="connsiteX284" fmla="*/ 1605567 w 4108361"/>
              <a:gd name="connsiteY284" fmla="*/ 1000259 h 3241183"/>
              <a:gd name="connsiteX285" fmla="*/ 1721476 w 4108361"/>
              <a:gd name="connsiteY285" fmla="*/ 1223493 h 3241183"/>
              <a:gd name="connsiteX286" fmla="*/ 1953296 w 4108361"/>
              <a:gd name="connsiteY286" fmla="*/ 1524000 h 3241183"/>
              <a:gd name="connsiteX287" fmla="*/ 2082085 w 4108361"/>
              <a:gd name="connsiteY287" fmla="*/ 1592688 h 3241183"/>
              <a:gd name="connsiteX288" fmla="*/ 2365420 w 4108361"/>
              <a:gd name="connsiteY288" fmla="*/ 1627031 h 3241183"/>
              <a:gd name="connsiteX289" fmla="*/ 2489916 w 4108361"/>
              <a:gd name="connsiteY289" fmla="*/ 1605567 h 3241183"/>
              <a:gd name="connsiteX290" fmla="*/ 2687392 w 4108361"/>
              <a:gd name="connsiteY290" fmla="*/ 1446727 h 3241183"/>
              <a:gd name="connsiteX291" fmla="*/ 2803302 w 4108361"/>
              <a:gd name="connsiteY291" fmla="*/ 1223493 h 3241183"/>
              <a:gd name="connsiteX292" fmla="*/ 2854817 w 4108361"/>
              <a:gd name="connsiteY292" fmla="*/ 1171978 h 3241183"/>
              <a:gd name="connsiteX293" fmla="*/ 2953555 w 4108361"/>
              <a:gd name="connsiteY293" fmla="*/ 1107583 h 3241183"/>
              <a:gd name="connsiteX294" fmla="*/ 3172496 w 4108361"/>
              <a:gd name="connsiteY294" fmla="*/ 1064654 h 3241183"/>
              <a:gd name="connsiteX295" fmla="*/ 3442952 w 4108361"/>
              <a:gd name="connsiteY295" fmla="*/ 1068947 h 3241183"/>
              <a:gd name="connsiteX296" fmla="*/ 3657600 w 4108361"/>
              <a:gd name="connsiteY296" fmla="*/ 961623 h 3241183"/>
              <a:gd name="connsiteX297" fmla="*/ 3739167 w 4108361"/>
              <a:gd name="connsiteY297" fmla="*/ 867178 h 3241183"/>
              <a:gd name="connsiteX298" fmla="*/ 3799268 w 4108361"/>
              <a:gd name="connsiteY298" fmla="*/ 639651 h 3241183"/>
              <a:gd name="connsiteX299" fmla="*/ 3794975 w 4108361"/>
              <a:gd name="connsiteY299" fmla="*/ 399245 h 324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4108361" h="3241183">
                <a:moveTo>
                  <a:pt x="0" y="2927798"/>
                </a:moveTo>
                <a:cubicBezTo>
                  <a:pt x="2862" y="2904902"/>
                  <a:pt x="3343" y="2881581"/>
                  <a:pt x="8586" y="2859110"/>
                </a:cubicBezTo>
                <a:cubicBezTo>
                  <a:pt x="13420" y="2838393"/>
                  <a:pt x="21869" y="2818646"/>
                  <a:pt x="30051" y="2799009"/>
                </a:cubicBezTo>
                <a:cubicBezTo>
                  <a:pt x="43352" y="2767088"/>
                  <a:pt x="54654" y="2733889"/>
                  <a:pt x="72981" y="2704564"/>
                </a:cubicBezTo>
                <a:cubicBezTo>
                  <a:pt x="80136" y="2693116"/>
                  <a:pt x="85803" y="2680591"/>
                  <a:pt x="94445" y="2670220"/>
                </a:cubicBezTo>
                <a:cubicBezTo>
                  <a:pt x="161016" y="2590335"/>
                  <a:pt x="155791" y="2587111"/>
                  <a:pt x="223234" y="2550017"/>
                </a:cubicBezTo>
                <a:cubicBezTo>
                  <a:pt x="237253" y="2542307"/>
                  <a:pt x="251213" y="2534248"/>
                  <a:pt x="266164" y="2528552"/>
                </a:cubicBezTo>
                <a:cubicBezTo>
                  <a:pt x="312688" y="2510829"/>
                  <a:pt x="369513" y="2508658"/>
                  <a:pt x="416417" y="2502795"/>
                </a:cubicBezTo>
                <a:cubicBezTo>
                  <a:pt x="473657" y="2504226"/>
                  <a:pt x="531122" y="2501809"/>
                  <a:pt x="588136" y="2507088"/>
                </a:cubicBezTo>
                <a:cubicBezTo>
                  <a:pt x="608883" y="2509009"/>
                  <a:pt x="628063" y="2519053"/>
                  <a:pt x="648237" y="2524259"/>
                </a:cubicBezTo>
                <a:cubicBezTo>
                  <a:pt x="672435" y="2530504"/>
                  <a:pt x="697013" y="2535207"/>
                  <a:pt x="721217" y="2541431"/>
                </a:cubicBezTo>
                <a:cubicBezTo>
                  <a:pt x="765704" y="2552871"/>
                  <a:pt x="823133" y="2569679"/>
                  <a:pt x="867178" y="2584361"/>
                </a:cubicBezTo>
                <a:cubicBezTo>
                  <a:pt x="883068" y="2589658"/>
                  <a:pt x="899192" y="2594514"/>
                  <a:pt x="914400" y="2601533"/>
                </a:cubicBezTo>
                <a:cubicBezTo>
                  <a:pt x="936488" y="2611727"/>
                  <a:pt x="956374" y="2626436"/>
                  <a:pt x="978795" y="2635876"/>
                </a:cubicBezTo>
                <a:cubicBezTo>
                  <a:pt x="1043795" y="2663244"/>
                  <a:pt x="1113405" y="2679690"/>
                  <a:pt x="1180564" y="2700271"/>
                </a:cubicBezTo>
                <a:lnTo>
                  <a:pt x="1425262" y="2777544"/>
                </a:lnTo>
                <a:cubicBezTo>
                  <a:pt x="1451304" y="2785435"/>
                  <a:pt x="1513092" y="2803340"/>
                  <a:pt x="1541172" y="2807595"/>
                </a:cubicBezTo>
                <a:cubicBezTo>
                  <a:pt x="1603240" y="2816999"/>
                  <a:pt x="1663091" y="2817749"/>
                  <a:pt x="1725769" y="2820474"/>
                </a:cubicBezTo>
                <a:cubicBezTo>
                  <a:pt x="1775854" y="2819043"/>
                  <a:pt x="1826020" y="2819373"/>
                  <a:pt x="1876023" y="2816181"/>
                </a:cubicBezTo>
                <a:cubicBezTo>
                  <a:pt x="1893396" y="2815072"/>
                  <a:pt x="1910557" y="2811429"/>
                  <a:pt x="1927538" y="2807595"/>
                </a:cubicBezTo>
                <a:cubicBezTo>
                  <a:pt x="1995405" y="2792270"/>
                  <a:pt x="2012650" y="2786685"/>
                  <a:pt x="2073499" y="2760372"/>
                </a:cubicBezTo>
                <a:cubicBezTo>
                  <a:pt x="2105240" y="2746646"/>
                  <a:pt x="2139804" y="2737543"/>
                  <a:pt x="2167944" y="2717443"/>
                </a:cubicBezTo>
                <a:cubicBezTo>
                  <a:pt x="2194942" y="2698159"/>
                  <a:pt x="2215127" y="2684565"/>
                  <a:pt x="2240924" y="2661634"/>
                </a:cubicBezTo>
                <a:cubicBezTo>
                  <a:pt x="2287588" y="2620155"/>
                  <a:pt x="2279550" y="2617081"/>
                  <a:pt x="2326783" y="2558603"/>
                </a:cubicBezTo>
                <a:cubicBezTo>
                  <a:pt x="2338880" y="2543626"/>
                  <a:pt x="2354000" y="2531173"/>
                  <a:pt x="2365420" y="2515674"/>
                </a:cubicBezTo>
                <a:cubicBezTo>
                  <a:pt x="2388329" y="2484583"/>
                  <a:pt x="2386970" y="2473126"/>
                  <a:pt x="2399764" y="2438400"/>
                </a:cubicBezTo>
                <a:cubicBezTo>
                  <a:pt x="2405092" y="2423938"/>
                  <a:pt x="2411212" y="2409781"/>
                  <a:pt x="2416936" y="2395471"/>
                </a:cubicBezTo>
                <a:cubicBezTo>
                  <a:pt x="2424503" y="2357627"/>
                  <a:pt x="2425576" y="2372170"/>
                  <a:pt x="2399764" y="2318198"/>
                </a:cubicBezTo>
                <a:cubicBezTo>
                  <a:pt x="2392564" y="2303143"/>
                  <a:pt x="2384431" y="2288299"/>
                  <a:pt x="2374006" y="2275268"/>
                </a:cubicBezTo>
                <a:cubicBezTo>
                  <a:pt x="2354717" y="2251156"/>
                  <a:pt x="2324011" y="2242685"/>
                  <a:pt x="2296733" y="2232338"/>
                </a:cubicBezTo>
                <a:cubicBezTo>
                  <a:pt x="2222752" y="2204277"/>
                  <a:pt x="2241830" y="2210197"/>
                  <a:pt x="2180823" y="2197995"/>
                </a:cubicBezTo>
                <a:cubicBezTo>
                  <a:pt x="2165082" y="2200857"/>
                  <a:pt x="2148220" y="2200083"/>
                  <a:pt x="2133600" y="2206581"/>
                </a:cubicBezTo>
                <a:cubicBezTo>
                  <a:pt x="2123897" y="2210893"/>
                  <a:pt x="2091380" y="2244508"/>
                  <a:pt x="2082085" y="2253803"/>
                </a:cubicBezTo>
                <a:cubicBezTo>
                  <a:pt x="2053629" y="2329685"/>
                  <a:pt x="2072246" y="2283203"/>
                  <a:pt x="2009105" y="2412643"/>
                </a:cubicBezTo>
                <a:cubicBezTo>
                  <a:pt x="2000688" y="2429898"/>
                  <a:pt x="1988398" y="2445636"/>
                  <a:pt x="1983347" y="2464158"/>
                </a:cubicBezTo>
                <a:cubicBezTo>
                  <a:pt x="1979054" y="2479899"/>
                  <a:pt x="1975628" y="2495902"/>
                  <a:pt x="1970468" y="2511381"/>
                </a:cubicBezTo>
                <a:cubicBezTo>
                  <a:pt x="1945180" y="2587245"/>
                  <a:pt x="1958777" y="2521599"/>
                  <a:pt x="1931831" y="2614412"/>
                </a:cubicBezTo>
                <a:cubicBezTo>
                  <a:pt x="1924863" y="2638412"/>
                  <a:pt x="1918967" y="2662775"/>
                  <a:pt x="1914659" y="2687392"/>
                </a:cubicBezTo>
                <a:cubicBezTo>
                  <a:pt x="1902414" y="2757364"/>
                  <a:pt x="1908158" y="2795473"/>
                  <a:pt x="1880316" y="2859110"/>
                </a:cubicBezTo>
                <a:cubicBezTo>
                  <a:pt x="1870283" y="2882043"/>
                  <a:pt x="1857003" y="2903711"/>
                  <a:pt x="1841679" y="2923505"/>
                </a:cubicBezTo>
                <a:cubicBezTo>
                  <a:pt x="1807492" y="2967664"/>
                  <a:pt x="1764065" y="3010416"/>
                  <a:pt x="1712890" y="3035121"/>
                </a:cubicBezTo>
                <a:cubicBezTo>
                  <a:pt x="1694127" y="3044179"/>
                  <a:pt x="1673391" y="3049183"/>
                  <a:pt x="1652789" y="3052293"/>
                </a:cubicBezTo>
                <a:cubicBezTo>
                  <a:pt x="1597316" y="3060666"/>
                  <a:pt x="1485364" y="3069465"/>
                  <a:pt x="1485364" y="3069465"/>
                </a:cubicBezTo>
                <a:cubicBezTo>
                  <a:pt x="1352578" y="3051760"/>
                  <a:pt x="1315380" y="3062273"/>
                  <a:pt x="1214907" y="3013657"/>
                </a:cubicBezTo>
                <a:cubicBezTo>
                  <a:pt x="1125788" y="2970535"/>
                  <a:pt x="1190727" y="2988845"/>
                  <a:pt x="1103290" y="2936383"/>
                </a:cubicBezTo>
                <a:cubicBezTo>
                  <a:pt x="1086529" y="2926326"/>
                  <a:pt x="921298" y="2833190"/>
                  <a:pt x="867178" y="2816181"/>
                </a:cubicBezTo>
                <a:cubicBezTo>
                  <a:pt x="823916" y="2802585"/>
                  <a:pt x="770274" y="2801807"/>
                  <a:pt x="725510" y="2799009"/>
                </a:cubicBezTo>
                <a:cubicBezTo>
                  <a:pt x="682580" y="2804733"/>
                  <a:pt x="637394" y="2801301"/>
                  <a:pt x="596721" y="2816181"/>
                </a:cubicBezTo>
                <a:cubicBezTo>
                  <a:pt x="574220" y="2824413"/>
                  <a:pt x="499221" y="2929151"/>
                  <a:pt x="493690" y="2936383"/>
                </a:cubicBezTo>
                <a:cubicBezTo>
                  <a:pt x="486535" y="2957848"/>
                  <a:pt x="474724" y="2978290"/>
                  <a:pt x="472226" y="3000778"/>
                </a:cubicBezTo>
                <a:cubicBezTo>
                  <a:pt x="468245" y="3036609"/>
                  <a:pt x="483052" y="3060019"/>
                  <a:pt x="502276" y="3086637"/>
                </a:cubicBezTo>
                <a:cubicBezTo>
                  <a:pt x="513005" y="3101493"/>
                  <a:pt x="522828" y="3117499"/>
                  <a:pt x="536620" y="3129567"/>
                </a:cubicBezTo>
                <a:cubicBezTo>
                  <a:pt x="557530" y="3147863"/>
                  <a:pt x="580584" y="3164110"/>
                  <a:pt x="605307" y="3176789"/>
                </a:cubicBezTo>
                <a:cubicBezTo>
                  <a:pt x="664751" y="3207273"/>
                  <a:pt x="730546" y="3222997"/>
                  <a:pt x="794198" y="3241183"/>
                </a:cubicBezTo>
                <a:cubicBezTo>
                  <a:pt x="825680" y="3228304"/>
                  <a:pt x="859845" y="3220648"/>
                  <a:pt x="888643" y="3202547"/>
                </a:cubicBezTo>
                <a:cubicBezTo>
                  <a:pt x="910917" y="3188546"/>
                  <a:pt x="928197" y="3167425"/>
                  <a:pt x="944451" y="3146738"/>
                </a:cubicBezTo>
                <a:cubicBezTo>
                  <a:pt x="959916" y="3127055"/>
                  <a:pt x="970931" y="3104226"/>
                  <a:pt x="983088" y="3082344"/>
                </a:cubicBezTo>
                <a:cubicBezTo>
                  <a:pt x="1009087" y="3035545"/>
                  <a:pt x="1010955" y="3025343"/>
                  <a:pt x="1030310" y="2975020"/>
                </a:cubicBezTo>
                <a:cubicBezTo>
                  <a:pt x="1037465" y="2933521"/>
                  <a:pt x="1046270" y="2892274"/>
                  <a:pt x="1051775" y="2850524"/>
                </a:cubicBezTo>
                <a:cubicBezTo>
                  <a:pt x="1063448" y="2762006"/>
                  <a:pt x="1069762" y="2672827"/>
                  <a:pt x="1081826" y="2584361"/>
                </a:cubicBezTo>
                <a:cubicBezTo>
                  <a:pt x="1086119" y="2552879"/>
                  <a:pt x="1086472" y="2520604"/>
                  <a:pt x="1094705" y="2489916"/>
                </a:cubicBezTo>
                <a:cubicBezTo>
                  <a:pt x="1102349" y="2461423"/>
                  <a:pt x="1116732" y="2435156"/>
                  <a:pt x="1129048" y="2408350"/>
                </a:cubicBezTo>
                <a:cubicBezTo>
                  <a:pt x="1159348" y="2342403"/>
                  <a:pt x="1167349" y="2323539"/>
                  <a:pt x="1214907" y="2270975"/>
                </a:cubicBezTo>
                <a:cubicBezTo>
                  <a:pt x="1225113" y="2259695"/>
                  <a:pt x="1235954" y="2248311"/>
                  <a:pt x="1249251" y="2240924"/>
                </a:cubicBezTo>
                <a:cubicBezTo>
                  <a:pt x="1262311" y="2233668"/>
                  <a:pt x="1277510" y="2230866"/>
                  <a:pt x="1292181" y="2228045"/>
                </a:cubicBezTo>
                <a:cubicBezTo>
                  <a:pt x="1340065" y="2218836"/>
                  <a:pt x="1389708" y="2217857"/>
                  <a:pt x="1438141" y="2215167"/>
                </a:cubicBezTo>
                <a:cubicBezTo>
                  <a:pt x="1459606" y="2218029"/>
                  <a:pt x="1482300" y="2216043"/>
                  <a:pt x="1502536" y="2223752"/>
                </a:cubicBezTo>
                <a:cubicBezTo>
                  <a:pt x="1513883" y="2228074"/>
                  <a:pt x="1518685" y="2242086"/>
                  <a:pt x="1528293" y="2249510"/>
                </a:cubicBezTo>
                <a:cubicBezTo>
                  <a:pt x="1550279" y="2266499"/>
                  <a:pt x="1571618" y="2285387"/>
                  <a:pt x="1596981" y="2296733"/>
                </a:cubicBezTo>
                <a:cubicBezTo>
                  <a:pt x="1662730" y="2326147"/>
                  <a:pt x="1716882" y="2322660"/>
                  <a:pt x="1785871" y="2335369"/>
                </a:cubicBezTo>
                <a:cubicBezTo>
                  <a:pt x="1809081" y="2339645"/>
                  <a:pt x="1831662" y="2346817"/>
                  <a:pt x="1854558" y="2352541"/>
                </a:cubicBezTo>
                <a:cubicBezTo>
                  <a:pt x="2141237" y="2504312"/>
                  <a:pt x="1919633" y="2376199"/>
                  <a:pt x="2039155" y="2459865"/>
                </a:cubicBezTo>
                <a:cubicBezTo>
                  <a:pt x="2054440" y="2470565"/>
                  <a:pt x="2071707" y="2478389"/>
                  <a:pt x="2086378" y="2489916"/>
                </a:cubicBezTo>
                <a:cubicBezTo>
                  <a:pt x="2203940" y="2582287"/>
                  <a:pt x="2188952" y="2595259"/>
                  <a:pt x="2301026" y="2644462"/>
                </a:cubicBezTo>
                <a:cubicBezTo>
                  <a:pt x="2331699" y="2657928"/>
                  <a:pt x="2363205" y="2669802"/>
                  <a:pt x="2395471" y="2678806"/>
                </a:cubicBezTo>
                <a:cubicBezTo>
                  <a:pt x="2459608" y="2696705"/>
                  <a:pt x="2514130" y="2698570"/>
                  <a:pt x="2580068" y="2704564"/>
                </a:cubicBezTo>
                <a:cubicBezTo>
                  <a:pt x="2601533" y="2697409"/>
                  <a:pt x="2624854" y="2694388"/>
                  <a:pt x="2644462" y="2683099"/>
                </a:cubicBezTo>
                <a:cubicBezTo>
                  <a:pt x="2712995" y="2643641"/>
                  <a:pt x="2759628" y="2584774"/>
                  <a:pt x="2803302" y="2519967"/>
                </a:cubicBezTo>
                <a:cubicBezTo>
                  <a:pt x="2823343" y="2490229"/>
                  <a:pt x="2837645" y="2457003"/>
                  <a:pt x="2854817" y="2425521"/>
                </a:cubicBezTo>
                <a:cubicBezTo>
                  <a:pt x="2866476" y="2343910"/>
                  <a:pt x="2882233" y="2283670"/>
                  <a:pt x="2854817" y="2197995"/>
                </a:cubicBezTo>
                <a:cubicBezTo>
                  <a:pt x="2845133" y="2167733"/>
                  <a:pt x="2822174" y="2142468"/>
                  <a:pt x="2799009" y="2120721"/>
                </a:cubicBezTo>
                <a:cubicBezTo>
                  <a:pt x="2775024" y="2098204"/>
                  <a:pt x="2649429" y="1987385"/>
                  <a:pt x="2580068" y="1970468"/>
                </a:cubicBezTo>
                <a:cubicBezTo>
                  <a:pt x="2543682" y="1961593"/>
                  <a:pt x="2505743" y="1961058"/>
                  <a:pt x="2468451" y="1957589"/>
                </a:cubicBezTo>
                <a:cubicBezTo>
                  <a:pt x="2444187" y="1955332"/>
                  <a:pt x="2419782" y="1954973"/>
                  <a:pt x="2395471" y="1953296"/>
                </a:cubicBezTo>
                <a:cubicBezTo>
                  <a:pt x="2378280" y="1952110"/>
                  <a:pt x="2361127" y="1950434"/>
                  <a:pt x="2343955" y="1949003"/>
                </a:cubicBezTo>
                <a:lnTo>
                  <a:pt x="2223752" y="1957589"/>
                </a:lnTo>
                <a:cubicBezTo>
                  <a:pt x="2192241" y="1960110"/>
                  <a:pt x="2160910" y="1965457"/>
                  <a:pt x="2129307" y="1966175"/>
                </a:cubicBezTo>
                <a:cubicBezTo>
                  <a:pt x="2097801" y="1966891"/>
                  <a:pt x="2066344" y="1963313"/>
                  <a:pt x="2034862" y="1961882"/>
                </a:cubicBezTo>
                <a:cubicBezTo>
                  <a:pt x="1963313" y="1943279"/>
                  <a:pt x="1893214" y="1917754"/>
                  <a:pt x="1820214" y="1906074"/>
                </a:cubicBezTo>
                <a:cubicBezTo>
                  <a:pt x="1624697" y="1874791"/>
                  <a:pt x="1802749" y="1901376"/>
                  <a:pt x="1592688" y="1876023"/>
                </a:cubicBezTo>
                <a:cubicBezTo>
                  <a:pt x="1549690" y="1870834"/>
                  <a:pt x="1506971" y="1863385"/>
                  <a:pt x="1463899" y="1858851"/>
                </a:cubicBezTo>
                <a:cubicBezTo>
                  <a:pt x="1425369" y="1854795"/>
                  <a:pt x="1386598" y="1853482"/>
                  <a:pt x="1347989" y="1850265"/>
                </a:cubicBezTo>
                <a:cubicBezTo>
                  <a:pt x="1317907" y="1847758"/>
                  <a:pt x="1287888" y="1844541"/>
                  <a:pt x="1257837" y="1841679"/>
                </a:cubicBezTo>
                <a:cubicBezTo>
                  <a:pt x="1213476" y="1848834"/>
                  <a:pt x="1167481" y="1849233"/>
                  <a:pt x="1124755" y="1863144"/>
                </a:cubicBezTo>
                <a:cubicBezTo>
                  <a:pt x="1081573" y="1877203"/>
                  <a:pt x="1032065" y="1955108"/>
                  <a:pt x="1008845" y="1979054"/>
                </a:cubicBezTo>
                <a:cubicBezTo>
                  <a:pt x="960298" y="2029118"/>
                  <a:pt x="939937" y="2051162"/>
                  <a:pt x="875764" y="2064913"/>
                </a:cubicBezTo>
                <a:cubicBezTo>
                  <a:pt x="856125" y="2069121"/>
                  <a:pt x="835696" y="2067775"/>
                  <a:pt x="815662" y="2069206"/>
                </a:cubicBezTo>
                <a:cubicBezTo>
                  <a:pt x="753780" y="2066112"/>
                  <a:pt x="695511" y="2070901"/>
                  <a:pt x="639651" y="2034862"/>
                </a:cubicBezTo>
                <a:cubicBezTo>
                  <a:pt x="618689" y="2021338"/>
                  <a:pt x="543543" y="1893151"/>
                  <a:pt x="540913" y="1888902"/>
                </a:cubicBezTo>
                <a:cubicBezTo>
                  <a:pt x="535189" y="1866006"/>
                  <a:pt x="524527" y="1843802"/>
                  <a:pt x="523741" y="1820214"/>
                </a:cubicBezTo>
                <a:cubicBezTo>
                  <a:pt x="523058" y="1799737"/>
                  <a:pt x="529154" y="1779193"/>
                  <a:pt x="536620" y="1760113"/>
                </a:cubicBezTo>
                <a:cubicBezTo>
                  <a:pt x="546865" y="1733930"/>
                  <a:pt x="571674" y="1708242"/>
                  <a:pt x="596721" y="1695719"/>
                </a:cubicBezTo>
                <a:cubicBezTo>
                  <a:pt x="607276" y="1690442"/>
                  <a:pt x="619617" y="1689995"/>
                  <a:pt x="631065" y="1687133"/>
                </a:cubicBezTo>
                <a:cubicBezTo>
                  <a:pt x="649668" y="1692857"/>
                  <a:pt x="671810" y="1691980"/>
                  <a:pt x="686874" y="1704305"/>
                </a:cubicBezTo>
                <a:cubicBezTo>
                  <a:pt x="715606" y="1727813"/>
                  <a:pt x="748296" y="1818521"/>
                  <a:pt x="759854" y="1845972"/>
                </a:cubicBezTo>
                <a:cubicBezTo>
                  <a:pt x="762716" y="1863144"/>
                  <a:pt x="765978" y="1880254"/>
                  <a:pt x="768440" y="1897488"/>
                </a:cubicBezTo>
                <a:cubicBezTo>
                  <a:pt x="770273" y="1910316"/>
                  <a:pt x="770811" y="1923309"/>
                  <a:pt x="772733" y="1936124"/>
                </a:cubicBezTo>
                <a:cubicBezTo>
                  <a:pt x="775106" y="1951946"/>
                  <a:pt x="778457" y="1967606"/>
                  <a:pt x="781319" y="1983347"/>
                </a:cubicBezTo>
                <a:cubicBezTo>
                  <a:pt x="779888" y="2023415"/>
                  <a:pt x="774919" y="2063512"/>
                  <a:pt x="777026" y="2103550"/>
                </a:cubicBezTo>
                <a:cubicBezTo>
                  <a:pt x="778787" y="2137001"/>
                  <a:pt x="795839" y="2159721"/>
                  <a:pt x="819955" y="2180823"/>
                </a:cubicBezTo>
                <a:cubicBezTo>
                  <a:pt x="831604" y="2191016"/>
                  <a:pt x="845505" y="2198316"/>
                  <a:pt x="858592" y="2206581"/>
                </a:cubicBezTo>
                <a:cubicBezTo>
                  <a:pt x="894002" y="2228945"/>
                  <a:pt x="903738" y="2237462"/>
                  <a:pt x="944451" y="2245217"/>
                </a:cubicBezTo>
                <a:cubicBezTo>
                  <a:pt x="959978" y="2248174"/>
                  <a:pt x="975933" y="2248079"/>
                  <a:pt x="991674" y="2249510"/>
                </a:cubicBezTo>
                <a:cubicBezTo>
                  <a:pt x="1010277" y="2235200"/>
                  <a:pt x="1029819" y="2222036"/>
                  <a:pt x="1047482" y="2206581"/>
                </a:cubicBezTo>
                <a:cubicBezTo>
                  <a:pt x="1087109" y="2171907"/>
                  <a:pt x="1122275" y="2132151"/>
                  <a:pt x="1163392" y="2099257"/>
                </a:cubicBezTo>
                <a:cubicBezTo>
                  <a:pt x="1212661" y="2059842"/>
                  <a:pt x="1298392" y="1994398"/>
                  <a:pt x="1330817" y="1949003"/>
                </a:cubicBezTo>
                <a:cubicBezTo>
                  <a:pt x="1345127" y="1928969"/>
                  <a:pt x="1361909" y="1910489"/>
                  <a:pt x="1373747" y="1888902"/>
                </a:cubicBezTo>
                <a:cubicBezTo>
                  <a:pt x="1386397" y="1865834"/>
                  <a:pt x="1393781" y="1840248"/>
                  <a:pt x="1403798" y="1815921"/>
                </a:cubicBezTo>
                <a:cubicBezTo>
                  <a:pt x="1406660" y="1795887"/>
                  <a:pt x="1410265" y="1775946"/>
                  <a:pt x="1412383" y="1755820"/>
                </a:cubicBezTo>
                <a:cubicBezTo>
                  <a:pt x="1421357" y="1670563"/>
                  <a:pt x="1409330" y="1663188"/>
                  <a:pt x="1442434" y="1596981"/>
                </a:cubicBezTo>
                <a:cubicBezTo>
                  <a:pt x="1452203" y="1577444"/>
                  <a:pt x="1462213" y="1557451"/>
                  <a:pt x="1476778" y="1541172"/>
                </a:cubicBezTo>
                <a:cubicBezTo>
                  <a:pt x="1487099" y="1529637"/>
                  <a:pt x="1501883" y="1522931"/>
                  <a:pt x="1515414" y="1515414"/>
                </a:cubicBezTo>
                <a:cubicBezTo>
                  <a:pt x="1552835" y="1494625"/>
                  <a:pt x="1558162" y="1497496"/>
                  <a:pt x="1601274" y="1489657"/>
                </a:cubicBezTo>
                <a:cubicBezTo>
                  <a:pt x="1669692" y="1502327"/>
                  <a:pt x="1743301" y="1510435"/>
                  <a:pt x="1807336" y="1541172"/>
                </a:cubicBezTo>
                <a:cubicBezTo>
                  <a:pt x="1815596" y="1545137"/>
                  <a:pt x="1818783" y="1555482"/>
                  <a:pt x="1824507" y="1562637"/>
                </a:cubicBezTo>
                <a:cubicBezTo>
                  <a:pt x="1828800" y="1584102"/>
                  <a:pt x="1832159" y="1605774"/>
                  <a:pt x="1837386" y="1627031"/>
                </a:cubicBezTo>
                <a:cubicBezTo>
                  <a:pt x="1853631" y="1693091"/>
                  <a:pt x="1876365" y="1757644"/>
                  <a:pt x="1888902" y="1824507"/>
                </a:cubicBezTo>
                <a:lnTo>
                  <a:pt x="1901781" y="1893195"/>
                </a:lnTo>
                <a:cubicBezTo>
                  <a:pt x="1904933" y="1934175"/>
                  <a:pt x="1905723" y="1973711"/>
                  <a:pt x="1918952" y="2013398"/>
                </a:cubicBezTo>
                <a:cubicBezTo>
                  <a:pt x="1926442" y="2035869"/>
                  <a:pt x="1937024" y="2057357"/>
                  <a:pt x="1949003" y="2077792"/>
                </a:cubicBezTo>
                <a:cubicBezTo>
                  <a:pt x="1961454" y="2099031"/>
                  <a:pt x="1972825" y="2122368"/>
                  <a:pt x="1991933" y="2137893"/>
                </a:cubicBezTo>
                <a:cubicBezTo>
                  <a:pt x="2040609" y="2177442"/>
                  <a:pt x="2124955" y="2206253"/>
                  <a:pt x="2185116" y="2219459"/>
                </a:cubicBezTo>
                <a:cubicBezTo>
                  <a:pt x="2210430" y="2225016"/>
                  <a:pt x="2236631" y="2225183"/>
                  <a:pt x="2262389" y="2228045"/>
                </a:cubicBezTo>
                <a:cubicBezTo>
                  <a:pt x="2293871" y="2225183"/>
                  <a:pt x="2325482" y="2223504"/>
                  <a:pt x="2356834" y="2219459"/>
                </a:cubicBezTo>
                <a:cubicBezTo>
                  <a:pt x="2369919" y="2217771"/>
                  <a:pt x="2382399" y="2212656"/>
                  <a:pt x="2395471" y="2210874"/>
                </a:cubicBezTo>
                <a:cubicBezTo>
                  <a:pt x="2406843" y="2209323"/>
                  <a:pt x="2508630" y="2202758"/>
                  <a:pt x="2515674" y="2202288"/>
                </a:cubicBezTo>
                <a:cubicBezTo>
                  <a:pt x="2603143" y="2206453"/>
                  <a:pt x="2714658" y="2197667"/>
                  <a:pt x="2799009" y="2240924"/>
                </a:cubicBezTo>
                <a:cubicBezTo>
                  <a:pt x="2824284" y="2253885"/>
                  <a:pt x="2842753" y="2277230"/>
                  <a:pt x="2863403" y="2296733"/>
                </a:cubicBezTo>
                <a:cubicBezTo>
                  <a:pt x="2913590" y="2344132"/>
                  <a:pt x="2990477" y="2423464"/>
                  <a:pt x="3035121" y="2477037"/>
                </a:cubicBezTo>
                <a:cubicBezTo>
                  <a:pt x="3045030" y="2488928"/>
                  <a:pt x="3052293" y="2502795"/>
                  <a:pt x="3060879" y="2515674"/>
                </a:cubicBezTo>
                <a:cubicBezTo>
                  <a:pt x="3074460" y="2580183"/>
                  <a:pt x="3089149" y="2627929"/>
                  <a:pt x="3082344" y="2695978"/>
                </a:cubicBezTo>
                <a:cubicBezTo>
                  <a:pt x="3076982" y="2749596"/>
                  <a:pt x="3075237" y="2806060"/>
                  <a:pt x="3052293" y="2854817"/>
                </a:cubicBezTo>
                <a:cubicBezTo>
                  <a:pt x="3040845" y="2879144"/>
                  <a:pt x="3031608" y="2904639"/>
                  <a:pt x="3017950" y="2927798"/>
                </a:cubicBezTo>
                <a:cubicBezTo>
                  <a:pt x="2978799" y="2994184"/>
                  <a:pt x="2935665" y="3054033"/>
                  <a:pt x="2871989" y="3099516"/>
                </a:cubicBezTo>
                <a:cubicBezTo>
                  <a:pt x="2816693" y="3139013"/>
                  <a:pt x="2770485" y="3132420"/>
                  <a:pt x="2704564" y="3138152"/>
                </a:cubicBezTo>
                <a:cubicBezTo>
                  <a:pt x="2594248" y="3128697"/>
                  <a:pt x="2527298" y="3128281"/>
                  <a:pt x="2421228" y="3099516"/>
                </a:cubicBezTo>
                <a:cubicBezTo>
                  <a:pt x="2380165" y="3088380"/>
                  <a:pt x="2340694" y="3071968"/>
                  <a:pt x="2301026" y="3056586"/>
                </a:cubicBezTo>
                <a:cubicBezTo>
                  <a:pt x="2270543" y="3044766"/>
                  <a:pt x="2238507" y="3035424"/>
                  <a:pt x="2210874" y="3017950"/>
                </a:cubicBezTo>
                <a:cubicBezTo>
                  <a:pt x="2188290" y="3003669"/>
                  <a:pt x="1971405" y="2852164"/>
                  <a:pt x="1918952" y="2794716"/>
                </a:cubicBezTo>
                <a:cubicBezTo>
                  <a:pt x="1855205" y="2724898"/>
                  <a:pt x="1798516" y="2648947"/>
                  <a:pt x="1738648" y="2575775"/>
                </a:cubicBezTo>
                <a:cubicBezTo>
                  <a:pt x="1708363" y="2538760"/>
                  <a:pt x="1669884" y="2506935"/>
                  <a:pt x="1648496" y="2464158"/>
                </a:cubicBezTo>
                <a:lnTo>
                  <a:pt x="1575516" y="2318198"/>
                </a:lnTo>
                <a:cubicBezTo>
                  <a:pt x="1552720" y="2210733"/>
                  <a:pt x="1527182" y="2153163"/>
                  <a:pt x="1554051" y="2043448"/>
                </a:cubicBezTo>
                <a:cubicBezTo>
                  <a:pt x="1561060" y="2014828"/>
                  <a:pt x="1578745" y="1989320"/>
                  <a:pt x="1596981" y="1966175"/>
                </a:cubicBezTo>
                <a:cubicBezTo>
                  <a:pt x="1638914" y="1912953"/>
                  <a:pt x="1695771" y="1878925"/>
                  <a:pt x="1755820" y="1850265"/>
                </a:cubicBezTo>
                <a:cubicBezTo>
                  <a:pt x="1787716" y="1835042"/>
                  <a:pt x="1821199" y="1823303"/>
                  <a:pt x="1854558" y="1811628"/>
                </a:cubicBezTo>
                <a:cubicBezTo>
                  <a:pt x="1918101" y="1789388"/>
                  <a:pt x="1935519" y="1793162"/>
                  <a:pt x="1996226" y="1764406"/>
                </a:cubicBezTo>
                <a:cubicBezTo>
                  <a:pt x="2028634" y="1749055"/>
                  <a:pt x="2058251" y="1728216"/>
                  <a:pt x="2090671" y="1712890"/>
                </a:cubicBezTo>
                <a:cubicBezTo>
                  <a:pt x="2440497" y="1547517"/>
                  <a:pt x="2060947" y="1742209"/>
                  <a:pt x="2331076" y="1601274"/>
                </a:cubicBezTo>
                <a:cubicBezTo>
                  <a:pt x="2349679" y="1581240"/>
                  <a:pt x="2370149" y="1562790"/>
                  <a:pt x="2386885" y="1541172"/>
                </a:cubicBezTo>
                <a:cubicBezTo>
                  <a:pt x="2432160" y="1482692"/>
                  <a:pt x="2435882" y="1464135"/>
                  <a:pt x="2464158" y="1399505"/>
                </a:cubicBezTo>
                <a:cubicBezTo>
                  <a:pt x="2467765" y="1363435"/>
                  <a:pt x="2483832" y="1287380"/>
                  <a:pt x="2459865" y="1249251"/>
                </a:cubicBezTo>
                <a:cubicBezTo>
                  <a:pt x="2438857" y="1215830"/>
                  <a:pt x="2408007" y="1189387"/>
                  <a:pt x="2378299" y="1163392"/>
                </a:cubicBezTo>
                <a:cubicBezTo>
                  <a:pt x="2336495" y="1126814"/>
                  <a:pt x="2245282" y="1069431"/>
                  <a:pt x="2193702" y="1047482"/>
                </a:cubicBezTo>
                <a:cubicBezTo>
                  <a:pt x="2120460" y="1016315"/>
                  <a:pt x="2043348" y="1003918"/>
                  <a:pt x="1966175" y="987381"/>
                </a:cubicBezTo>
                <a:cubicBezTo>
                  <a:pt x="1897488" y="998829"/>
                  <a:pt x="1825148" y="996834"/>
                  <a:pt x="1760113" y="1021724"/>
                </a:cubicBezTo>
                <a:cubicBezTo>
                  <a:pt x="1706355" y="1042298"/>
                  <a:pt x="1667906" y="1091021"/>
                  <a:pt x="1618445" y="1120462"/>
                </a:cubicBezTo>
                <a:cubicBezTo>
                  <a:pt x="1466405" y="1210962"/>
                  <a:pt x="1403781" y="1245258"/>
                  <a:pt x="1244958" y="1283595"/>
                </a:cubicBezTo>
                <a:cubicBezTo>
                  <a:pt x="1214072" y="1291050"/>
                  <a:pt x="1181995" y="1292181"/>
                  <a:pt x="1150513" y="1296474"/>
                </a:cubicBezTo>
                <a:cubicBezTo>
                  <a:pt x="1077533" y="1290750"/>
                  <a:pt x="1003842" y="1290959"/>
                  <a:pt x="931572" y="1279302"/>
                </a:cubicBezTo>
                <a:cubicBezTo>
                  <a:pt x="897444" y="1273797"/>
                  <a:pt x="858718" y="1230695"/>
                  <a:pt x="841420" y="1206321"/>
                </a:cubicBezTo>
                <a:cubicBezTo>
                  <a:pt x="786539" y="1128988"/>
                  <a:pt x="791834" y="1126250"/>
                  <a:pt x="764147" y="1043189"/>
                </a:cubicBezTo>
                <a:cubicBezTo>
                  <a:pt x="765578" y="1027448"/>
                  <a:pt x="763838" y="1011088"/>
                  <a:pt x="768440" y="995967"/>
                </a:cubicBezTo>
                <a:cubicBezTo>
                  <a:pt x="774030" y="977600"/>
                  <a:pt x="780295" y="957692"/>
                  <a:pt x="794198" y="944451"/>
                </a:cubicBezTo>
                <a:cubicBezTo>
                  <a:pt x="838928" y="901851"/>
                  <a:pt x="883607" y="907474"/>
                  <a:pt x="940158" y="901521"/>
                </a:cubicBezTo>
                <a:cubicBezTo>
                  <a:pt x="984371" y="909943"/>
                  <a:pt x="1046431" y="911383"/>
                  <a:pt x="1081826" y="948744"/>
                </a:cubicBezTo>
                <a:cubicBezTo>
                  <a:pt x="1095030" y="962681"/>
                  <a:pt x="1098997" y="983087"/>
                  <a:pt x="1107583" y="1000259"/>
                </a:cubicBezTo>
                <a:cubicBezTo>
                  <a:pt x="1119262" y="1052814"/>
                  <a:pt x="1125496" y="1097855"/>
                  <a:pt x="1150513" y="1146220"/>
                </a:cubicBezTo>
                <a:cubicBezTo>
                  <a:pt x="1160908" y="1166317"/>
                  <a:pt x="1177218" y="1182804"/>
                  <a:pt x="1189150" y="1202028"/>
                </a:cubicBezTo>
                <a:cubicBezTo>
                  <a:pt x="1225345" y="1260343"/>
                  <a:pt x="1246772" y="1324669"/>
                  <a:pt x="1309352" y="1365161"/>
                </a:cubicBezTo>
                <a:cubicBezTo>
                  <a:pt x="1333679" y="1380902"/>
                  <a:pt x="1356725" y="1398826"/>
                  <a:pt x="1382333" y="1412383"/>
                </a:cubicBezTo>
                <a:cubicBezTo>
                  <a:pt x="1439988" y="1442906"/>
                  <a:pt x="1466213" y="1444999"/>
                  <a:pt x="1528293" y="1459606"/>
                </a:cubicBezTo>
                <a:cubicBezTo>
                  <a:pt x="1572654" y="1456744"/>
                  <a:pt x="1618049" y="1460964"/>
                  <a:pt x="1661375" y="1451020"/>
                </a:cubicBezTo>
                <a:cubicBezTo>
                  <a:pt x="1706440" y="1440677"/>
                  <a:pt x="1747305" y="1416853"/>
                  <a:pt x="1790164" y="1399505"/>
                </a:cubicBezTo>
                <a:cubicBezTo>
                  <a:pt x="1830085" y="1383346"/>
                  <a:pt x="1927777" y="1342213"/>
                  <a:pt x="1949003" y="1326524"/>
                </a:cubicBezTo>
                <a:cubicBezTo>
                  <a:pt x="2111861" y="1206151"/>
                  <a:pt x="1987685" y="1301445"/>
                  <a:pt x="2163651" y="1154806"/>
                </a:cubicBezTo>
                <a:cubicBezTo>
                  <a:pt x="2184768" y="1137208"/>
                  <a:pt x="2210078" y="1124094"/>
                  <a:pt x="2228045" y="1103290"/>
                </a:cubicBezTo>
                <a:cubicBezTo>
                  <a:pt x="2255234" y="1071808"/>
                  <a:pt x="2291009" y="1046051"/>
                  <a:pt x="2309612" y="1008845"/>
                </a:cubicBezTo>
                <a:cubicBezTo>
                  <a:pt x="2321060" y="985949"/>
                  <a:pt x="2323477" y="955517"/>
                  <a:pt x="2343955" y="940158"/>
                </a:cubicBezTo>
                <a:cubicBezTo>
                  <a:pt x="2372714" y="918589"/>
                  <a:pt x="2412735" y="885482"/>
                  <a:pt x="2446986" y="871471"/>
                </a:cubicBezTo>
                <a:cubicBezTo>
                  <a:pt x="2460493" y="865946"/>
                  <a:pt x="2475606" y="865747"/>
                  <a:pt x="2489916" y="862885"/>
                </a:cubicBezTo>
                <a:cubicBezTo>
                  <a:pt x="2536338" y="870027"/>
                  <a:pt x="2574078" y="873300"/>
                  <a:pt x="2618705" y="892936"/>
                </a:cubicBezTo>
                <a:cubicBezTo>
                  <a:pt x="2653689" y="908329"/>
                  <a:pt x="2724634" y="998107"/>
                  <a:pt x="2730321" y="1004552"/>
                </a:cubicBezTo>
                <a:cubicBezTo>
                  <a:pt x="2771296" y="1050990"/>
                  <a:pt x="2809549" y="1099782"/>
                  <a:pt x="2850524" y="1146220"/>
                </a:cubicBezTo>
                <a:cubicBezTo>
                  <a:pt x="2869950" y="1168236"/>
                  <a:pt x="2887699" y="1192272"/>
                  <a:pt x="2910626" y="1210614"/>
                </a:cubicBezTo>
                <a:cubicBezTo>
                  <a:pt x="2973592" y="1260988"/>
                  <a:pt x="2997758" y="1284115"/>
                  <a:pt x="3090930" y="1322231"/>
                </a:cubicBezTo>
                <a:cubicBezTo>
                  <a:pt x="3122412" y="1335110"/>
                  <a:pt x="3154148" y="1347383"/>
                  <a:pt x="3185375" y="1360868"/>
                </a:cubicBezTo>
                <a:cubicBezTo>
                  <a:pt x="3249533" y="1388573"/>
                  <a:pt x="3318641" y="1426124"/>
                  <a:pt x="3387144" y="1442434"/>
                </a:cubicBezTo>
                <a:cubicBezTo>
                  <a:pt x="3410850" y="1448078"/>
                  <a:pt x="3435797" y="1445296"/>
                  <a:pt x="3460124" y="1446727"/>
                </a:cubicBezTo>
                <a:cubicBezTo>
                  <a:pt x="3502573" y="1437294"/>
                  <a:pt x="3517905" y="1431784"/>
                  <a:pt x="3567448" y="1433848"/>
                </a:cubicBezTo>
                <a:cubicBezTo>
                  <a:pt x="3613401" y="1435763"/>
                  <a:pt x="3659031" y="1442434"/>
                  <a:pt x="3704823" y="1446727"/>
                </a:cubicBezTo>
                <a:cubicBezTo>
                  <a:pt x="3721995" y="1455313"/>
                  <a:pt x="3740715" y="1461326"/>
                  <a:pt x="3756338" y="1472485"/>
                </a:cubicBezTo>
                <a:cubicBezTo>
                  <a:pt x="3787892" y="1495023"/>
                  <a:pt x="3800193" y="1518949"/>
                  <a:pt x="3820733" y="1549758"/>
                </a:cubicBezTo>
                <a:cubicBezTo>
                  <a:pt x="3825026" y="1564068"/>
                  <a:pt x="3834261" y="1577762"/>
                  <a:pt x="3833612" y="1592688"/>
                </a:cubicBezTo>
                <a:cubicBezTo>
                  <a:pt x="3829926" y="1677471"/>
                  <a:pt x="3823566" y="1762576"/>
                  <a:pt x="3807854" y="1845972"/>
                </a:cubicBezTo>
                <a:cubicBezTo>
                  <a:pt x="3799564" y="1889972"/>
                  <a:pt x="3751109" y="1902967"/>
                  <a:pt x="3717702" y="1914659"/>
                </a:cubicBezTo>
                <a:cubicBezTo>
                  <a:pt x="3680960" y="1927519"/>
                  <a:pt x="3644209" y="1941136"/>
                  <a:pt x="3606085" y="1949003"/>
                </a:cubicBezTo>
                <a:cubicBezTo>
                  <a:pt x="3481110" y="1974792"/>
                  <a:pt x="3422328" y="1971180"/>
                  <a:pt x="3296992" y="1974761"/>
                </a:cubicBezTo>
                <a:cubicBezTo>
                  <a:pt x="3082869" y="1949270"/>
                  <a:pt x="3140428" y="1963495"/>
                  <a:pt x="2923505" y="1906074"/>
                </a:cubicBezTo>
                <a:cubicBezTo>
                  <a:pt x="2827919" y="1880772"/>
                  <a:pt x="2849879" y="1890373"/>
                  <a:pt x="2794716" y="1858851"/>
                </a:cubicBezTo>
                <a:cubicBezTo>
                  <a:pt x="2784876" y="1834251"/>
                  <a:pt x="2765312" y="1790949"/>
                  <a:pt x="2764665" y="1764406"/>
                </a:cubicBezTo>
                <a:cubicBezTo>
                  <a:pt x="2763651" y="1722821"/>
                  <a:pt x="2765902" y="1680853"/>
                  <a:pt x="2773251" y="1639910"/>
                </a:cubicBezTo>
                <a:cubicBezTo>
                  <a:pt x="2777249" y="1617636"/>
                  <a:pt x="2795647" y="1586580"/>
                  <a:pt x="2820474" y="1579809"/>
                </a:cubicBezTo>
                <a:cubicBezTo>
                  <a:pt x="2842735" y="1573738"/>
                  <a:pt x="2866143" y="1572829"/>
                  <a:pt x="2889161" y="1571223"/>
                </a:cubicBezTo>
                <a:cubicBezTo>
                  <a:pt x="2927730" y="1568532"/>
                  <a:pt x="2966434" y="1568361"/>
                  <a:pt x="3005071" y="1566930"/>
                </a:cubicBezTo>
                <a:cubicBezTo>
                  <a:pt x="3043708" y="1569792"/>
                  <a:pt x="3083114" y="1567328"/>
                  <a:pt x="3120981" y="1575516"/>
                </a:cubicBezTo>
                <a:cubicBezTo>
                  <a:pt x="3141069" y="1579859"/>
                  <a:pt x="3193217" y="1624719"/>
                  <a:pt x="3206840" y="1635617"/>
                </a:cubicBezTo>
                <a:cubicBezTo>
                  <a:pt x="3215426" y="1651358"/>
                  <a:pt x="3226371" y="1666026"/>
                  <a:pt x="3232598" y="1682840"/>
                </a:cubicBezTo>
                <a:cubicBezTo>
                  <a:pt x="3240597" y="1704439"/>
                  <a:pt x="3269503" y="1842302"/>
                  <a:pt x="3271234" y="1850265"/>
                </a:cubicBezTo>
                <a:cubicBezTo>
                  <a:pt x="3272665" y="1880316"/>
                  <a:pt x="3272844" y="1910452"/>
                  <a:pt x="3275527" y="1940417"/>
                </a:cubicBezTo>
                <a:cubicBezTo>
                  <a:pt x="3296968" y="2179843"/>
                  <a:pt x="3286607" y="2066102"/>
                  <a:pt x="3305578" y="2189409"/>
                </a:cubicBezTo>
                <a:cubicBezTo>
                  <a:pt x="3313920" y="2243631"/>
                  <a:pt x="3312500" y="2276041"/>
                  <a:pt x="3344214" y="2326783"/>
                </a:cubicBezTo>
                <a:cubicBezTo>
                  <a:pt x="3381528" y="2386486"/>
                  <a:pt x="3391493" y="2379641"/>
                  <a:pt x="3438659" y="2408350"/>
                </a:cubicBezTo>
                <a:cubicBezTo>
                  <a:pt x="3493125" y="2441503"/>
                  <a:pt x="3526338" y="2469874"/>
                  <a:pt x="3588913" y="2494209"/>
                </a:cubicBezTo>
                <a:cubicBezTo>
                  <a:pt x="3609314" y="2502143"/>
                  <a:pt x="3631842" y="2502795"/>
                  <a:pt x="3653307" y="2507088"/>
                </a:cubicBezTo>
                <a:cubicBezTo>
                  <a:pt x="3744360" y="2472068"/>
                  <a:pt x="3714369" y="2487932"/>
                  <a:pt x="3829319" y="2408350"/>
                </a:cubicBezTo>
                <a:cubicBezTo>
                  <a:pt x="3873775" y="2377572"/>
                  <a:pt x="3894164" y="2368379"/>
                  <a:pt x="3928057" y="2326783"/>
                </a:cubicBezTo>
                <a:cubicBezTo>
                  <a:pt x="3946866" y="2303699"/>
                  <a:pt x="3961706" y="2277624"/>
                  <a:pt x="3979572" y="2253803"/>
                </a:cubicBezTo>
                <a:cubicBezTo>
                  <a:pt x="4000356" y="2226091"/>
                  <a:pt x="4022502" y="2199426"/>
                  <a:pt x="4043967" y="2172237"/>
                </a:cubicBezTo>
                <a:cubicBezTo>
                  <a:pt x="4114690" y="1924706"/>
                  <a:pt x="4101369" y="2034756"/>
                  <a:pt x="4108361" y="1845972"/>
                </a:cubicBezTo>
                <a:cubicBezTo>
                  <a:pt x="4079342" y="1715390"/>
                  <a:pt x="4107463" y="1819412"/>
                  <a:pt x="4065431" y="1708598"/>
                </a:cubicBezTo>
                <a:cubicBezTo>
                  <a:pt x="4028503" y="1611241"/>
                  <a:pt x="4060382" y="1673527"/>
                  <a:pt x="4013916" y="1566930"/>
                </a:cubicBezTo>
                <a:cubicBezTo>
                  <a:pt x="4000616" y="1536419"/>
                  <a:pt x="3990264" y="1503910"/>
                  <a:pt x="3970986" y="1476778"/>
                </a:cubicBezTo>
                <a:cubicBezTo>
                  <a:pt x="3931896" y="1421762"/>
                  <a:pt x="3856381" y="1370339"/>
                  <a:pt x="3799268" y="1339403"/>
                </a:cubicBezTo>
                <a:cubicBezTo>
                  <a:pt x="3730615" y="1302216"/>
                  <a:pt x="3663867" y="1258234"/>
                  <a:pt x="3588913" y="1236372"/>
                </a:cubicBezTo>
                <a:cubicBezTo>
                  <a:pt x="3540504" y="1222253"/>
                  <a:pt x="3416818" y="1185055"/>
                  <a:pt x="3369972" y="1176271"/>
                </a:cubicBezTo>
                <a:cubicBezTo>
                  <a:pt x="3271700" y="1157845"/>
                  <a:pt x="3172289" y="1146036"/>
                  <a:pt x="3073758" y="1129048"/>
                </a:cubicBezTo>
                <a:cubicBezTo>
                  <a:pt x="3032259" y="1121893"/>
                  <a:pt x="2991125" y="1112150"/>
                  <a:pt x="2949262" y="1107583"/>
                </a:cubicBezTo>
                <a:cubicBezTo>
                  <a:pt x="2912248" y="1103545"/>
                  <a:pt x="2874847" y="1104808"/>
                  <a:pt x="2837645" y="1103290"/>
                </a:cubicBezTo>
                <a:lnTo>
                  <a:pt x="2738907" y="1098998"/>
                </a:lnTo>
                <a:cubicBezTo>
                  <a:pt x="2677375" y="1091843"/>
                  <a:pt x="2613873" y="1094551"/>
                  <a:pt x="2554310" y="1077533"/>
                </a:cubicBezTo>
                <a:cubicBezTo>
                  <a:pt x="2500887" y="1062269"/>
                  <a:pt x="2403631" y="1037010"/>
                  <a:pt x="2348248" y="1013138"/>
                </a:cubicBezTo>
                <a:cubicBezTo>
                  <a:pt x="2274951" y="981544"/>
                  <a:pt x="2208471" y="955785"/>
                  <a:pt x="2146479" y="910107"/>
                </a:cubicBezTo>
                <a:cubicBezTo>
                  <a:pt x="2131726" y="899236"/>
                  <a:pt x="2116508" y="888722"/>
                  <a:pt x="2103550" y="875764"/>
                </a:cubicBezTo>
                <a:cubicBezTo>
                  <a:pt x="2087744" y="859958"/>
                  <a:pt x="2073666" y="842399"/>
                  <a:pt x="2060620" y="824248"/>
                </a:cubicBezTo>
                <a:cubicBezTo>
                  <a:pt x="2015264" y="761144"/>
                  <a:pt x="1998018" y="729350"/>
                  <a:pt x="1966175" y="661116"/>
                </a:cubicBezTo>
                <a:cubicBezTo>
                  <a:pt x="1947800" y="621740"/>
                  <a:pt x="1928769" y="568394"/>
                  <a:pt x="1918952" y="528034"/>
                </a:cubicBezTo>
                <a:cubicBezTo>
                  <a:pt x="1912780" y="502661"/>
                  <a:pt x="1910367" y="476519"/>
                  <a:pt x="1906074" y="450761"/>
                </a:cubicBezTo>
                <a:cubicBezTo>
                  <a:pt x="1908936" y="414986"/>
                  <a:pt x="1902762" y="377297"/>
                  <a:pt x="1914659" y="343437"/>
                </a:cubicBezTo>
                <a:cubicBezTo>
                  <a:pt x="1922381" y="321459"/>
                  <a:pt x="1944415" y="307333"/>
                  <a:pt x="1961882" y="291921"/>
                </a:cubicBezTo>
                <a:cubicBezTo>
                  <a:pt x="2063372" y="202371"/>
                  <a:pt x="2029334" y="220169"/>
                  <a:pt x="2133600" y="201769"/>
                </a:cubicBezTo>
                <a:lnTo>
                  <a:pt x="2236631" y="206062"/>
                </a:lnTo>
                <a:cubicBezTo>
                  <a:pt x="2301170" y="218689"/>
                  <a:pt x="2384842" y="265641"/>
                  <a:pt x="2434107" y="304800"/>
                </a:cubicBezTo>
                <a:cubicBezTo>
                  <a:pt x="2475286" y="337532"/>
                  <a:pt x="2518099" y="397403"/>
                  <a:pt x="2545724" y="442175"/>
                </a:cubicBezTo>
                <a:cubicBezTo>
                  <a:pt x="2572660" y="485830"/>
                  <a:pt x="2597215" y="530911"/>
                  <a:pt x="2622998" y="575257"/>
                </a:cubicBezTo>
                <a:cubicBezTo>
                  <a:pt x="2632990" y="592443"/>
                  <a:pt x="2643129" y="609544"/>
                  <a:pt x="2653048" y="626772"/>
                </a:cubicBezTo>
                <a:cubicBezTo>
                  <a:pt x="2706490" y="719592"/>
                  <a:pt x="2706753" y="741525"/>
                  <a:pt x="2803302" y="811369"/>
                </a:cubicBezTo>
                <a:cubicBezTo>
                  <a:pt x="2834413" y="833875"/>
                  <a:pt x="2869669" y="851478"/>
                  <a:pt x="2906333" y="862885"/>
                </a:cubicBezTo>
                <a:cubicBezTo>
                  <a:pt x="2935157" y="871853"/>
                  <a:pt x="2966434" y="868609"/>
                  <a:pt x="2996485" y="871471"/>
                </a:cubicBezTo>
                <a:cubicBezTo>
                  <a:pt x="3015088" y="868609"/>
                  <a:pt x="3037025" y="873892"/>
                  <a:pt x="3052293" y="862885"/>
                </a:cubicBezTo>
                <a:cubicBezTo>
                  <a:pt x="3163956" y="782384"/>
                  <a:pt x="3168496" y="759786"/>
                  <a:pt x="3224012" y="665409"/>
                </a:cubicBezTo>
                <a:cubicBezTo>
                  <a:pt x="3240139" y="607813"/>
                  <a:pt x="3263897" y="533366"/>
                  <a:pt x="3271234" y="472226"/>
                </a:cubicBezTo>
                <a:cubicBezTo>
                  <a:pt x="3276360" y="429508"/>
                  <a:pt x="3276958" y="386367"/>
                  <a:pt x="3279820" y="343437"/>
                </a:cubicBezTo>
                <a:cubicBezTo>
                  <a:pt x="3278700" y="318804"/>
                  <a:pt x="3277096" y="200615"/>
                  <a:pt x="3262648" y="171719"/>
                </a:cubicBezTo>
                <a:cubicBezTo>
                  <a:pt x="3230659" y="107740"/>
                  <a:pt x="3172727" y="63766"/>
                  <a:pt x="3112395" y="30051"/>
                </a:cubicBezTo>
                <a:cubicBezTo>
                  <a:pt x="3092214" y="18773"/>
                  <a:pt x="3070693" y="8706"/>
                  <a:pt x="3048000" y="4293"/>
                </a:cubicBezTo>
                <a:cubicBezTo>
                  <a:pt x="3018468" y="-1449"/>
                  <a:pt x="2987899" y="1431"/>
                  <a:pt x="2957848" y="0"/>
                </a:cubicBezTo>
                <a:cubicBezTo>
                  <a:pt x="2886335" y="6501"/>
                  <a:pt x="2928901" y="-8227"/>
                  <a:pt x="2876282" y="42930"/>
                </a:cubicBezTo>
                <a:cubicBezTo>
                  <a:pt x="2837078" y="81045"/>
                  <a:pt x="2792405" y="113680"/>
                  <a:pt x="2756079" y="154547"/>
                </a:cubicBezTo>
                <a:cubicBezTo>
                  <a:pt x="2744631" y="167426"/>
                  <a:pt x="2734379" y="181476"/>
                  <a:pt x="2721736" y="193183"/>
                </a:cubicBezTo>
                <a:cubicBezTo>
                  <a:pt x="2567626" y="335878"/>
                  <a:pt x="2715752" y="187377"/>
                  <a:pt x="2545724" y="330558"/>
                </a:cubicBezTo>
                <a:cubicBezTo>
                  <a:pt x="2520957" y="351415"/>
                  <a:pt x="2502048" y="378681"/>
                  <a:pt x="2477037" y="399245"/>
                </a:cubicBezTo>
                <a:cubicBezTo>
                  <a:pt x="2427182" y="440237"/>
                  <a:pt x="2337880" y="502075"/>
                  <a:pt x="2275268" y="536620"/>
                </a:cubicBezTo>
                <a:cubicBezTo>
                  <a:pt x="2260129" y="544973"/>
                  <a:pt x="2244782" y="553746"/>
                  <a:pt x="2228045" y="558085"/>
                </a:cubicBezTo>
                <a:cubicBezTo>
                  <a:pt x="2205710" y="563876"/>
                  <a:pt x="2182254" y="563809"/>
                  <a:pt x="2159358" y="566671"/>
                </a:cubicBezTo>
                <a:cubicBezTo>
                  <a:pt x="2142186" y="565240"/>
                  <a:pt x="2122930" y="570702"/>
                  <a:pt x="2107843" y="562378"/>
                </a:cubicBezTo>
                <a:cubicBezTo>
                  <a:pt x="2079437" y="546705"/>
                  <a:pt x="2060471" y="517901"/>
                  <a:pt x="2034862" y="497983"/>
                </a:cubicBezTo>
                <a:cubicBezTo>
                  <a:pt x="2021983" y="487966"/>
                  <a:pt x="2010392" y="476028"/>
                  <a:pt x="1996226" y="467933"/>
                </a:cubicBezTo>
                <a:cubicBezTo>
                  <a:pt x="1961799" y="448261"/>
                  <a:pt x="1951051" y="439791"/>
                  <a:pt x="1906074" y="429296"/>
                </a:cubicBezTo>
                <a:cubicBezTo>
                  <a:pt x="1883603" y="424053"/>
                  <a:pt x="1860282" y="423572"/>
                  <a:pt x="1837386" y="420710"/>
                </a:cubicBezTo>
                <a:cubicBezTo>
                  <a:pt x="1778547" y="423979"/>
                  <a:pt x="1734379" y="421253"/>
                  <a:pt x="1678547" y="446468"/>
                </a:cubicBezTo>
                <a:cubicBezTo>
                  <a:pt x="1634827" y="466213"/>
                  <a:pt x="1565507" y="550761"/>
                  <a:pt x="1545465" y="575257"/>
                </a:cubicBezTo>
                <a:cubicBezTo>
                  <a:pt x="1468427" y="669414"/>
                  <a:pt x="1482297" y="651568"/>
                  <a:pt x="1442434" y="742682"/>
                </a:cubicBezTo>
                <a:cubicBezTo>
                  <a:pt x="1443865" y="756992"/>
                  <a:pt x="1440453" y="772671"/>
                  <a:pt x="1446727" y="785612"/>
                </a:cubicBezTo>
                <a:cubicBezTo>
                  <a:pt x="1491464" y="877882"/>
                  <a:pt x="1545764" y="915041"/>
                  <a:pt x="1605567" y="1000259"/>
                </a:cubicBezTo>
                <a:cubicBezTo>
                  <a:pt x="1804089" y="1283151"/>
                  <a:pt x="1593396" y="997829"/>
                  <a:pt x="1721476" y="1223493"/>
                </a:cubicBezTo>
                <a:cubicBezTo>
                  <a:pt x="1795845" y="1354524"/>
                  <a:pt x="1835978" y="1445788"/>
                  <a:pt x="1953296" y="1524000"/>
                </a:cubicBezTo>
                <a:cubicBezTo>
                  <a:pt x="1993778" y="1550988"/>
                  <a:pt x="2036141" y="1576677"/>
                  <a:pt x="2082085" y="1592688"/>
                </a:cubicBezTo>
                <a:cubicBezTo>
                  <a:pt x="2182644" y="1627731"/>
                  <a:pt x="2262877" y="1623613"/>
                  <a:pt x="2365420" y="1627031"/>
                </a:cubicBezTo>
                <a:cubicBezTo>
                  <a:pt x="2406919" y="1619876"/>
                  <a:pt x="2450917" y="1621455"/>
                  <a:pt x="2489916" y="1605567"/>
                </a:cubicBezTo>
                <a:cubicBezTo>
                  <a:pt x="2560707" y="1576726"/>
                  <a:pt x="2633873" y="1497697"/>
                  <a:pt x="2687392" y="1446727"/>
                </a:cubicBezTo>
                <a:cubicBezTo>
                  <a:pt x="2723463" y="1368890"/>
                  <a:pt x="2747082" y="1288146"/>
                  <a:pt x="2803302" y="1223493"/>
                </a:cubicBezTo>
                <a:cubicBezTo>
                  <a:pt x="2819237" y="1205168"/>
                  <a:pt x="2835589" y="1186811"/>
                  <a:pt x="2854817" y="1171978"/>
                </a:cubicBezTo>
                <a:cubicBezTo>
                  <a:pt x="2885929" y="1147977"/>
                  <a:pt x="2917367" y="1122893"/>
                  <a:pt x="2953555" y="1107583"/>
                </a:cubicBezTo>
                <a:cubicBezTo>
                  <a:pt x="3010464" y="1083506"/>
                  <a:pt x="3109042" y="1073307"/>
                  <a:pt x="3172496" y="1064654"/>
                </a:cubicBezTo>
                <a:cubicBezTo>
                  <a:pt x="3262648" y="1066085"/>
                  <a:pt x="3353278" y="1078332"/>
                  <a:pt x="3442952" y="1068947"/>
                </a:cubicBezTo>
                <a:cubicBezTo>
                  <a:pt x="3480253" y="1065043"/>
                  <a:pt x="3635897" y="973680"/>
                  <a:pt x="3657600" y="961623"/>
                </a:cubicBezTo>
                <a:cubicBezTo>
                  <a:pt x="3684789" y="930141"/>
                  <a:pt x="3718842" y="903472"/>
                  <a:pt x="3739167" y="867178"/>
                </a:cubicBezTo>
                <a:cubicBezTo>
                  <a:pt x="3768431" y="814921"/>
                  <a:pt x="3787351" y="699236"/>
                  <a:pt x="3799268" y="639651"/>
                </a:cubicBezTo>
                <a:cubicBezTo>
                  <a:pt x="3797756" y="559517"/>
                  <a:pt x="3794975" y="479393"/>
                  <a:pt x="3794975" y="399245"/>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722060E3-F4CB-D3D7-DD48-B74749CE3078}"/>
              </a:ext>
            </a:extLst>
          </p:cNvPr>
          <p:cNvCxnSpPr>
            <a:stCxn id="33" idx="282"/>
          </p:cNvCxnSpPr>
          <p:nvPr/>
        </p:nvCxnSpPr>
        <p:spPr>
          <a:xfrm flipH="1">
            <a:off x="5977491" y="4046727"/>
            <a:ext cx="3089693" cy="1229318"/>
          </a:xfrm>
          <a:prstGeom prst="line">
            <a:avLst/>
          </a:prstGeom>
          <a:ln w="28575">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81DE461-B24C-74A1-2533-8151AD7AC4F1}"/>
              </a:ext>
            </a:extLst>
          </p:cNvPr>
          <p:cNvCxnSpPr>
            <a:cxnSpLocks/>
            <a:stCxn id="33" idx="279"/>
          </p:cNvCxnSpPr>
          <p:nvPr/>
        </p:nvCxnSpPr>
        <p:spPr>
          <a:xfrm flipH="1" flipV="1">
            <a:off x="9444589" y="408900"/>
            <a:ext cx="17547" cy="3315855"/>
          </a:xfrm>
          <a:prstGeom prst="line">
            <a:avLst/>
          </a:prstGeom>
          <a:ln w="28575">
            <a:solidFill>
              <a:srgbClr val="F50D0D"/>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BD679FD-1663-0106-A7E5-E9B08A8B0D02}"/>
              </a:ext>
            </a:extLst>
          </p:cNvPr>
          <p:cNvSpPr/>
          <p:nvPr/>
        </p:nvSpPr>
        <p:spPr>
          <a:xfrm rot="18384787">
            <a:off x="8983393" y="3789010"/>
            <a:ext cx="490872" cy="174137"/>
          </a:xfrm>
          <a:prstGeom prst="rect">
            <a:avLst/>
          </a:prstGeom>
          <a:noFill/>
          <a:ln w="28575">
            <a:solidFill>
              <a:srgbClr val="F50D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documentclass{article}&#10;\usepackage{amsmath}&#10;\pagestyle{empty}&#10;\def\*#1{\mathbf{#1}}&#10;\begin{document}&#10;&#10;\begin{equation}&#10;b=\frac{C_\infty N l^2}{R_\text{max}}=\frac{Nl^2}{Nl}\frac{1+\cos\theta}{1-\cos\theta}\approx \frac{4l}{\theta^2}=2l_p\nonumber&#10;\end{equation}&#10;&#10;\end{document}" title="IguanaTex Bitmap Display">
            <a:extLst>
              <a:ext uri="{FF2B5EF4-FFF2-40B4-BE49-F238E27FC236}">
                <a16:creationId xmlns:a16="http://schemas.microsoft.com/office/drawing/2014/main" id="{3255281F-B948-771B-FDB2-3F0E44616053}"/>
              </a:ext>
            </a:extLst>
          </p:cNvPr>
          <p:cNvPicPr>
            <a:picLocks noChangeAspect="1"/>
          </p:cNvPicPr>
          <p:nvPr>
            <p:custDataLst>
              <p:tags r:id="rId3"/>
            </p:custDataLst>
          </p:nvPr>
        </p:nvPicPr>
        <p:blipFill>
          <a:blip r:embed="rId22">
            <a:extLst>
              <a:ext uri="{28A0092B-C50C-407E-A947-70E740481C1C}">
                <a14:useLocalDpi xmlns:a14="http://schemas.microsoft.com/office/drawing/2010/main" val="0"/>
              </a:ext>
            </a:extLst>
          </a:blip>
          <a:stretch>
            <a:fillRect/>
          </a:stretch>
        </p:blipFill>
        <p:spPr>
          <a:xfrm>
            <a:off x="655378" y="3113079"/>
            <a:ext cx="4417524" cy="594286"/>
          </a:xfrm>
          <a:prstGeom prst="rect">
            <a:avLst/>
          </a:prstGeom>
        </p:spPr>
      </p:pic>
      <p:pic>
        <p:nvPicPr>
          <p:cNvPr id="48" name="Picture 47" descr="\documentclass{article}&#10;\usepackage{amsmath}&#10;\pagestyle{empty}&#10;\def\*#1{\mathbf{#1}}&#10;\begin{document}&#10;&#10;\begin{equation}&#10;\langle R^2_\text{e2e}\rangle = b R_\text{max}\nonumber&#10;\end{equation}&#10;&#10;\end{document}" title="IguanaTex Bitmap Display">
            <a:extLst>
              <a:ext uri="{FF2B5EF4-FFF2-40B4-BE49-F238E27FC236}">
                <a16:creationId xmlns:a16="http://schemas.microsoft.com/office/drawing/2014/main" id="{F55B927A-384F-5AEB-D7EB-91C684111B9B}"/>
              </a:ext>
            </a:extLst>
          </p:cNvPr>
          <p:cNvPicPr>
            <a:picLocks noChangeAspect="1"/>
          </p:cNvPicPr>
          <p:nvPr>
            <p:custDataLst>
              <p:tags r:id="rId4"/>
            </p:custDataLst>
          </p:nvPr>
        </p:nvPicPr>
        <p:blipFill>
          <a:blip r:embed="rId23">
            <a:extLst>
              <a:ext uri="{28A0092B-C50C-407E-A947-70E740481C1C}">
                <a14:useLocalDpi xmlns:a14="http://schemas.microsoft.com/office/drawing/2010/main" val="0"/>
              </a:ext>
            </a:extLst>
          </a:blip>
          <a:stretch>
            <a:fillRect/>
          </a:stretch>
        </p:blipFill>
        <p:spPr>
          <a:xfrm>
            <a:off x="1940851" y="4178219"/>
            <a:ext cx="1458736" cy="251598"/>
          </a:xfrm>
          <a:prstGeom prst="rect">
            <a:avLst/>
          </a:prstGeom>
        </p:spPr>
      </p:pic>
      <p:pic>
        <p:nvPicPr>
          <p:cNvPr id="53" name="Picture 52" descr="\documentclass{article}&#10;\usepackage{amsmath}&#10;\pagestyle{empty}&#10;\def\*#1{\mathbf{#1}}&#10;\begin{document}&#10;&#10;\begin{equation}&#10;\hat N = \frac{R^2_\text{max}}{C_\infty N l^2}=\frac{Nl}{2l_p}=\frac{R_\text{max}}{b}\nonumber&#10;\end{equation}&#10;&#10;\end{document}" title="IguanaTex Bitmap Display">
            <a:extLst>
              <a:ext uri="{FF2B5EF4-FFF2-40B4-BE49-F238E27FC236}">
                <a16:creationId xmlns:a16="http://schemas.microsoft.com/office/drawing/2014/main" id="{EAF2CAB0-B5DA-9D44-35B7-E7E7350B2244}"/>
              </a:ext>
            </a:extLst>
          </p:cNvPr>
          <p:cNvPicPr>
            <a:picLocks noChangeAspect="1"/>
          </p:cNvPicPr>
          <p:nvPr>
            <p:custDataLst>
              <p:tags r:id="rId5"/>
            </p:custDataLst>
          </p:nvPr>
        </p:nvPicPr>
        <p:blipFill>
          <a:blip r:embed="rId24">
            <a:extLst>
              <a:ext uri="{28A0092B-C50C-407E-A947-70E740481C1C}">
                <a14:useLocalDpi xmlns:a14="http://schemas.microsoft.com/office/drawing/2010/main" val="0"/>
              </a:ext>
            </a:extLst>
          </a:blip>
          <a:stretch>
            <a:fillRect/>
          </a:stretch>
        </p:blipFill>
        <p:spPr>
          <a:xfrm>
            <a:off x="1065981" y="4766614"/>
            <a:ext cx="3102477" cy="627810"/>
          </a:xfrm>
          <a:prstGeom prst="rect">
            <a:avLst/>
          </a:prstGeom>
        </p:spPr>
      </p:pic>
      <p:sp>
        <p:nvSpPr>
          <p:cNvPr id="54" name="Content Placeholder 2 1 2 2">
            <a:extLst>
              <a:ext uri="{FF2B5EF4-FFF2-40B4-BE49-F238E27FC236}">
                <a16:creationId xmlns:a16="http://schemas.microsoft.com/office/drawing/2014/main" id="{ADA92260-4011-555F-CDD6-DF460DAAED9A}"/>
              </a:ext>
            </a:extLst>
          </p:cNvPr>
          <p:cNvSpPr txBox="1">
            <a:spLocks/>
          </p:cNvSpPr>
          <p:nvPr/>
        </p:nvSpPr>
        <p:spPr>
          <a:xfrm>
            <a:off x="545027" y="5580844"/>
            <a:ext cx="4638225" cy="1107583"/>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1"/>
                </a:solidFill>
              </a:rPr>
              <a:t>Smaller bond angle means larger persistence length, which means larger Kuhn length and less effective freely jointed segments</a:t>
            </a:r>
          </a:p>
        </p:txBody>
      </p:sp>
      <p:pic>
        <p:nvPicPr>
          <p:cNvPr id="56" name="Picture 55" descr="\documentclass{article}&#10;\usepackage{amsmath}&#10;\pagestyle{empty}&#10;\def\*#1{\mathbf{#1}}&#10;\begin{document}&#10;&#10;\begin{equation}&#10;l_p\nonumber&#10;\end{equation}&#10;&#10;\end{document}" title="IguanaTex Bitmap Display">
            <a:extLst>
              <a:ext uri="{FF2B5EF4-FFF2-40B4-BE49-F238E27FC236}">
                <a16:creationId xmlns:a16="http://schemas.microsoft.com/office/drawing/2014/main" id="{8D02FAAF-A961-D92C-5DB8-CCB0B4C2AB6D}"/>
              </a:ext>
            </a:extLst>
          </p:cNvPr>
          <p:cNvPicPr>
            <a:picLocks noChangeAspect="1"/>
          </p:cNvPicPr>
          <p:nvPr>
            <p:custDataLst>
              <p:tags r:id="rId6"/>
            </p:custDataLst>
          </p:nvPr>
        </p:nvPicPr>
        <p:blipFill>
          <a:blip r:embed="rId25">
            <a:extLst>
              <a:ext uri="{28A0092B-C50C-407E-A947-70E740481C1C}">
                <a14:useLocalDpi xmlns:a14="http://schemas.microsoft.com/office/drawing/2010/main" val="0"/>
              </a:ext>
            </a:extLst>
          </a:blip>
          <a:stretch>
            <a:fillRect/>
          </a:stretch>
        </p:blipFill>
        <p:spPr>
          <a:xfrm>
            <a:off x="8958512" y="3592043"/>
            <a:ext cx="164571" cy="248381"/>
          </a:xfrm>
          <a:prstGeom prst="rect">
            <a:avLst/>
          </a:prstGeom>
        </p:spPr>
      </p:pic>
    </p:spTree>
    <p:extLst>
      <p:ext uri="{BB962C8B-B14F-4D97-AF65-F5344CB8AC3E}">
        <p14:creationId xmlns:p14="http://schemas.microsoft.com/office/powerpoint/2010/main" val="137848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17C1-85E5-29E4-9785-7D5C06112B83}"/>
              </a:ext>
            </a:extLst>
          </p:cNvPr>
          <p:cNvSpPr>
            <a:spLocks noGrp="1"/>
          </p:cNvSpPr>
          <p:nvPr>
            <p:ph type="title"/>
          </p:nvPr>
        </p:nvSpPr>
        <p:spPr/>
        <p:txBody>
          <a:bodyPr>
            <a:normAutofit fontScale="90000"/>
          </a:bodyPr>
          <a:lstStyle/>
          <a:p>
            <a:r>
              <a:rPr lang="en-US" dirty="0"/>
              <a:t>End-to-End Vector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F03654-9284-2DC5-F94A-B6F98136B90C}"/>
                  </a:ext>
                </a:extLst>
              </p:cNvPr>
              <p:cNvSpPr>
                <a:spLocks noGrp="1"/>
              </p:cNvSpPr>
              <p:nvPr>
                <p:ph idx="1"/>
              </p:nvPr>
            </p:nvSpPr>
            <p:spPr>
              <a:xfrm>
                <a:off x="448095" y="1260588"/>
                <a:ext cx="10966139" cy="1250359"/>
              </a:xfrm>
            </p:spPr>
            <p:txBody>
              <a:bodyPr>
                <a:normAutofit/>
              </a:bodyPr>
              <a:lstStyle/>
              <a:p>
                <a:r>
                  <a:rPr lang="en-US" dirty="0"/>
                  <a:t>Assume chain is long enough to be mapped onto FJC with </a:t>
                </a:r>
                <a14:m>
                  <m:oMath xmlns:m="http://schemas.openxmlformats.org/officeDocument/2006/math">
                    <m:r>
                      <a:rPr lang="en-US" b="0" i="1" smtClean="0">
                        <a:latin typeface="Cambria Math" panose="02040503050406030204" pitchFamily="18" charset="0"/>
                      </a:rPr>
                      <m:t>𝑁</m:t>
                    </m:r>
                  </m:oMath>
                </a14:m>
                <a:r>
                  <a:rPr lang="en-US" dirty="0"/>
                  <a:t> and </a:t>
                </a:r>
                <a14:m>
                  <m:oMath xmlns:m="http://schemas.openxmlformats.org/officeDocument/2006/math">
                    <m:r>
                      <a:rPr lang="en-US" b="0" i="1" smtClean="0">
                        <a:latin typeface="Cambria Math" panose="02040503050406030204" pitchFamily="18" charset="0"/>
                      </a:rPr>
                      <m:t>𝑏</m:t>
                    </m:r>
                  </m:oMath>
                </a14:m>
                <a:endParaRPr lang="en-US" dirty="0"/>
              </a:p>
              <a:p>
                <a:r>
                  <a:rPr lang="en-US" dirty="0"/>
                  <a:t>Bonds take a random walk in 3 independent dimensions (derive yourself!)</a:t>
                </a:r>
              </a:p>
            </p:txBody>
          </p:sp>
        </mc:Choice>
        <mc:Fallback xmlns="">
          <p:sp>
            <p:nvSpPr>
              <p:cNvPr id="3" name="Content Placeholder 2">
                <a:extLst>
                  <a:ext uri="{FF2B5EF4-FFF2-40B4-BE49-F238E27FC236}">
                    <a16:creationId xmlns:a16="http://schemas.microsoft.com/office/drawing/2014/main" id="{75F03654-9284-2DC5-F94A-B6F98136B90C}"/>
                  </a:ext>
                </a:extLst>
              </p:cNvPr>
              <p:cNvSpPr>
                <a:spLocks noGrp="1" noRot="1" noChangeAspect="1" noMove="1" noResize="1" noEditPoints="1" noAdjustHandles="1" noChangeArrowheads="1" noChangeShapeType="1" noTextEdit="1"/>
              </p:cNvSpPr>
              <p:nvPr>
                <p:ph idx="1"/>
              </p:nvPr>
            </p:nvSpPr>
            <p:spPr>
              <a:xfrm>
                <a:off x="448095" y="1260588"/>
                <a:ext cx="10966139" cy="1250359"/>
              </a:xfrm>
              <a:blipFill>
                <a:blip r:embed="rId3"/>
                <a:stretch>
                  <a:fillRect l="-556" t="-3415" b="-48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47DEC81-86FD-A10A-1EB2-F7343D587912}"/>
              </a:ext>
            </a:extLst>
          </p:cNvPr>
          <p:cNvSpPr>
            <a:spLocks noGrp="1"/>
          </p:cNvSpPr>
          <p:nvPr>
            <p:ph type="sldNum" sz="quarter" idx="12"/>
          </p:nvPr>
        </p:nvSpPr>
        <p:spPr/>
        <p:txBody>
          <a:bodyPr/>
          <a:lstStyle/>
          <a:p>
            <a:fld id="{BE15108C-154A-4A5A-9C05-91A49A422BA7}" type="slidenum">
              <a:rPr lang="en-US" smtClean="0"/>
              <a:t>13</a:t>
            </a:fld>
            <a:endParaRPr lang="en-US"/>
          </a:p>
        </p:txBody>
      </p:sp>
      <p:pic>
        <p:nvPicPr>
          <p:cNvPr id="6" name="Picture 5">
            <a:extLst>
              <a:ext uri="{FF2B5EF4-FFF2-40B4-BE49-F238E27FC236}">
                <a16:creationId xmlns:a16="http://schemas.microsoft.com/office/drawing/2014/main" id="{2087A40C-A5E5-B5FD-0E1B-185083A51C3F}"/>
              </a:ext>
            </a:extLst>
          </p:cNvPr>
          <p:cNvPicPr>
            <a:picLocks noChangeAspect="1"/>
          </p:cNvPicPr>
          <p:nvPr/>
        </p:nvPicPr>
        <p:blipFill>
          <a:blip r:embed="rId4"/>
          <a:stretch>
            <a:fillRect/>
          </a:stretch>
        </p:blipFill>
        <p:spPr>
          <a:xfrm>
            <a:off x="191342" y="2612570"/>
            <a:ext cx="5136644" cy="3891831"/>
          </a:xfrm>
          <a:prstGeom prst="rect">
            <a:avLst/>
          </a:prstGeom>
        </p:spPr>
      </p:pic>
      <p:pic>
        <p:nvPicPr>
          <p:cNvPr id="15" name="Picture 14" descr="\documentclass{article}&#10;\usepackage{amsmath}&#10;\pagestyle{empty}&#10;\def\*#1{\mathbf{#1}}&#10;\begin{document}&#10;&#10;\begin{equation}&#10;\mathcal{P}(\*R)=\left(\frac{3}{2\pi N b^2}\right)^{3/2} \exp\left(-\frac{3\*R\cdot\*R}{2Nb^2}\right)\nonumber&#10;\end{equation}&#10;&#10;\end{document}" title="IguanaTex Bitmap Display">
            <a:extLst>
              <a:ext uri="{FF2B5EF4-FFF2-40B4-BE49-F238E27FC236}">
                <a16:creationId xmlns:a16="http://schemas.microsoft.com/office/drawing/2014/main" id="{CEFF89D9-8CFF-DF92-D684-C86EC8FC4CA7}"/>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21342" y="3325398"/>
            <a:ext cx="4543466" cy="728266"/>
          </a:xfrm>
          <a:prstGeom prst="rect">
            <a:avLst/>
          </a:prstGeom>
        </p:spPr>
      </p:pic>
      <mc:AlternateContent xmlns:mc="http://schemas.openxmlformats.org/markup-compatibility/2006" xmlns:a14="http://schemas.microsoft.com/office/drawing/2010/main">
        <mc:Choice Requires="a14">
          <p:sp>
            <p:nvSpPr>
              <p:cNvPr id="16" name="Content Placeholder 2 1 2 2">
                <a:extLst>
                  <a:ext uri="{FF2B5EF4-FFF2-40B4-BE49-F238E27FC236}">
                    <a16:creationId xmlns:a16="http://schemas.microsoft.com/office/drawing/2014/main" id="{F4C6C104-C3C9-3197-3403-88775D39ABAA}"/>
                  </a:ext>
                </a:extLst>
              </p:cNvPr>
              <p:cNvSpPr txBox="1">
                <a:spLocks/>
              </p:cNvSpPr>
              <p:nvPr/>
            </p:nvSpPr>
            <p:spPr>
              <a:xfrm>
                <a:off x="5931164" y="4558485"/>
                <a:ext cx="5423020" cy="13345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3050F7"/>
                    </a:solidFill>
                  </a:rPr>
                  <a:t>Distribution of end-to-end vectors is Gaussian! (central limit theorem)</a:t>
                </a:r>
              </a:p>
              <a:p>
                <a:r>
                  <a:rPr lang="en-US" sz="1800" dirty="0">
                    <a:solidFill>
                      <a:srgbClr val="3050F7"/>
                    </a:solidFill>
                  </a:rPr>
                  <a:t>Any model with </a:t>
                </a:r>
                <a14:m>
                  <m:oMath xmlns:m="http://schemas.openxmlformats.org/officeDocument/2006/math">
                    <m:d>
                      <m:dPr>
                        <m:begChr m:val="⟨"/>
                        <m:endChr m:val="⟩"/>
                        <m:ctrlPr>
                          <a:rPr lang="en-US" sz="1800" b="0" i="1" smtClean="0">
                            <a:solidFill>
                              <a:srgbClr val="3050F7"/>
                            </a:solidFill>
                            <a:latin typeface="Cambria Math" panose="02040503050406030204" pitchFamily="18" charset="0"/>
                          </a:rPr>
                        </m:ctrlPr>
                      </m:dPr>
                      <m:e>
                        <m:r>
                          <a:rPr lang="en-US" sz="1800" b="1" i="1" smtClean="0">
                            <a:solidFill>
                              <a:srgbClr val="3050F7"/>
                            </a:solidFill>
                            <a:latin typeface="Cambria Math" panose="02040503050406030204" pitchFamily="18" charset="0"/>
                          </a:rPr>
                          <m:t>𝒃</m:t>
                        </m:r>
                      </m:e>
                    </m:d>
                    <m:r>
                      <a:rPr lang="en-US" sz="1800" b="0" i="1" smtClean="0">
                        <a:solidFill>
                          <a:srgbClr val="3050F7"/>
                        </a:solidFill>
                        <a:latin typeface="Cambria Math" panose="02040503050406030204" pitchFamily="18" charset="0"/>
                      </a:rPr>
                      <m:t>=0</m:t>
                    </m:r>
                  </m:oMath>
                </a14:m>
                <a:r>
                  <a:rPr lang="en-US" sz="1800" dirty="0">
                    <a:solidFill>
                      <a:srgbClr val="3050F7"/>
                    </a:solidFill>
                  </a:rPr>
                  <a:t> and </a:t>
                </a:r>
                <a14:m>
                  <m:oMath xmlns:m="http://schemas.openxmlformats.org/officeDocument/2006/math">
                    <m:d>
                      <m:dPr>
                        <m:begChr m:val="⟨"/>
                        <m:endChr m:val="⟩"/>
                        <m:ctrlPr>
                          <a:rPr lang="en-US" sz="1800" b="0" i="1" smtClean="0">
                            <a:solidFill>
                              <a:srgbClr val="3050F7"/>
                            </a:solidFill>
                            <a:latin typeface="Cambria Math" panose="02040503050406030204" pitchFamily="18" charset="0"/>
                          </a:rPr>
                        </m:ctrlPr>
                      </m:dPr>
                      <m:e>
                        <m:r>
                          <a:rPr lang="en-US" sz="1800" b="1" i="1" smtClean="0">
                            <a:solidFill>
                              <a:srgbClr val="3050F7"/>
                            </a:solidFill>
                            <a:latin typeface="Cambria Math" panose="02040503050406030204" pitchFamily="18" charset="0"/>
                          </a:rPr>
                          <m:t>𝒃</m:t>
                        </m:r>
                        <m:r>
                          <a:rPr lang="en-US" sz="1800" b="1" i="1" smtClean="0">
                            <a:solidFill>
                              <a:srgbClr val="3050F7"/>
                            </a:solidFill>
                            <a:latin typeface="Cambria Math" panose="02040503050406030204" pitchFamily="18" charset="0"/>
                          </a:rPr>
                          <m:t>⋅</m:t>
                        </m:r>
                        <m:r>
                          <a:rPr lang="en-US" sz="1800" b="1" i="1" smtClean="0">
                            <a:solidFill>
                              <a:srgbClr val="3050F7"/>
                            </a:solidFill>
                            <a:latin typeface="Cambria Math" panose="02040503050406030204" pitchFamily="18" charset="0"/>
                          </a:rPr>
                          <m:t>𝒃</m:t>
                        </m:r>
                      </m:e>
                    </m:d>
                    <m:r>
                      <a:rPr lang="en-US" sz="1800" b="0" i="1" smtClean="0">
                        <a:solidFill>
                          <a:srgbClr val="3050F7"/>
                        </a:solidFill>
                        <a:latin typeface="Cambria Math" panose="02040503050406030204" pitchFamily="18" charset="0"/>
                      </a:rPr>
                      <m:t>=</m:t>
                    </m:r>
                    <m:sSup>
                      <m:sSupPr>
                        <m:ctrlPr>
                          <a:rPr lang="en-US" sz="1800" b="0" i="1" smtClean="0">
                            <a:solidFill>
                              <a:srgbClr val="3050F7"/>
                            </a:solidFill>
                            <a:latin typeface="Cambria Math" panose="02040503050406030204" pitchFamily="18" charset="0"/>
                          </a:rPr>
                        </m:ctrlPr>
                      </m:sSupPr>
                      <m:e>
                        <m:r>
                          <a:rPr lang="en-US" sz="1800" b="0" i="1" smtClean="0">
                            <a:solidFill>
                              <a:srgbClr val="3050F7"/>
                            </a:solidFill>
                            <a:latin typeface="Cambria Math" panose="02040503050406030204" pitchFamily="18" charset="0"/>
                          </a:rPr>
                          <m:t>𝑏</m:t>
                        </m:r>
                      </m:e>
                      <m:sup>
                        <m:r>
                          <a:rPr lang="en-US" sz="1800" b="0" i="1" smtClean="0">
                            <a:solidFill>
                              <a:srgbClr val="3050F7"/>
                            </a:solidFill>
                            <a:latin typeface="Cambria Math" panose="02040503050406030204" pitchFamily="18" charset="0"/>
                          </a:rPr>
                          <m:t>2</m:t>
                        </m:r>
                      </m:sup>
                    </m:sSup>
                  </m:oMath>
                </a14:m>
                <a:r>
                  <a:rPr lang="en-US" sz="1800" dirty="0">
                    <a:solidFill>
                      <a:srgbClr val="3050F7"/>
                    </a:solidFill>
                  </a:rPr>
                  <a:t> will result in Gaussian </a:t>
                </a:r>
                <a14:m>
                  <m:oMath xmlns:m="http://schemas.openxmlformats.org/officeDocument/2006/math">
                    <m:r>
                      <a:rPr lang="en-US" sz="1800" b="0" i="1" smtClean="0">
                        <a:solidFill>
                          <a:srgbClr val="3050F7"/>
                        </a:solidFill>
                        <a:latin typeface="Cambria Math" panose="02040503050406030204" pitchFamily="18" charset="0"/>
                      </a:rPr>
                      <m:t>𝑃</m:t>
                    </m:r>
                    <m:r>
                      <a:rPr lang="en-US" sz="1800" b="0" i="1" smtClean="0">
                        <a:solidFill>
                          <a:srgbClr val="3050F7"/>
                        </a:solidFill>
                        <a:latin typeface="Cambria Math" panose="02040503050406030204" pitchFamily="18" charset="0"/>
                      </a:rPr>
                      <m:t>(</m:t>
                    </m:r>
                    <m:r>
                      <a:rPr lang="en-US" sz="1800" b="1" i="1" smtClean="0">
                        <a:solidFill>
                          <a:srgbClr val="3050F7"/>
                        </a:solidFill>
                        <a:latin typeface="Cambria Math" panose="02040503050406030204" pitchFamily="18" charset="0"/>
                      </a:rPr>
                      <m:t>𝑹</m:t>
                    </m:r>
                    <m:r>
                      <a:rPr lang="en-US" sz="1800" b="0" i="1" smtClean="0">
                        <a:solidFill>
                          <a:srgbClr val="3050F7"/>
                        </a:solidFill>
                        <a:latin typeface="Cambria Math" panose="02040503050406030204" pitchFamily="18" charset="0"/>
                      </a:rPr>
                      <m:t>)</m:t>
                    </m:r>
                  </m:oMath>
                </a14:m>
                <a:endParaRPr lang="en-US" sz="1800" dirty="0">
                  <a:solidFill>
                    <a:srgbClr val="3050F7"/>
                  </a:solidFill>
                </a:endParaRPr>
              </a:p>
            </p:txBody>
          </p:sp>
        </mc:Choice>
        <mc:Fallback xmlns="">
          <p:sp>
            <p:nvSpPr>
              <p:cNvPr id="16" name="Content Placeholder 2 1 2 2">
                <a:extLst>
                  <a:ext uri="{FF2B5EF4-FFF2-40B4-BE49-F238E27FC236}">
                    <a16:creationId xmlns:a16="http://schemas.microsoft.com/office/drawing/2014/main" id="{F4C6C104-C3C9-3197-3403-88775D39ABAA}"/>
                  </a:ext>
                </a:extLst>
              </p:cNvPr>
              <p:cNvSpPr txBox="1">
                <a:spLocks noRot="1" noChangeAspect="1" noMove="1" noResize="1" noEditPoints="1" noAdjustHandles="1" noChangeArrowheads="1" noChangeShapeType="1" noTextEdit="1"/>
              </p:cNvSpPr>
              <p:nvPr/>
            </p:nvSpPr>
            <p:spPr>
              <a:xfrm>
                <a:off x="5931164" y="4558485"/>
                <a:ext cx="5423020" cy="1334566"/>
              </a:xfrm>
              <a:prstGeom prst="rect">
                <a:avLst/>
              </a:prstGeom>
              <a:blipFill>
                <a:blip r:embed="rId6"/>
                <a:stretch>
                  <a:fillRect l="-112" t="-2283" b="-6393"/>
                </a:stretch>
              </a:blipFill>
            </p:spPr>
            <p:txBody>
              <a:bodyPr/>
              <a:lstStyle/>
              <a:p>
                <a:r>
                  <a:rPr lang="en-US">
                    <a:noFill/>
                  </a:rPr>
                  <a:t> </a:t>
                </a:r>
              </a:p>
            </p:txBody>
          </p:sp>
        </mc:Fallback>
      </mc:AlternateContent>
    </p:spTree>
    <p:extLst>
      <p:ext uri="{BB962C8B-B14F-4D97-AF65-F5344CB8AC3E}">
        <p14:creationId xmlns:p14="http://schemas.microsoft.com/office/powerpoint/2010/main" val="327235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E269D5D4-24A1-4649-919C-DABB9D3F4349}"/>
              </a:ext>
            </a:extLst>
          </p:cNvPr>
          <p:cNvGrpSpPr/>
          <p:nvPr/>
        </p:nvGrpSpPr>
        <p:grpSpPr>
          <a:xfrm rot="18409049">
            <a:off x="11268288" y="2656144"/>
            <a:ext cx="422153" cy="165240"/>
            <a:chOff x="10320186" y="2499962"/>
            <a:chExt cx="861994" cy="193892"/>
          </a:xfrm>
        </p:grpSpPr>
        <p:cxnSp>
          <p:nvCxnSpPr>
            <p:cNvPr id="134" name="Straight Connector 133">
              <a:extLst>
                <a:ext uri="{FF2B5EF4-FFF2-40B4-BE49-F238E27FC236}">
                  <a16:creationId xmlns:a16="http://schemas.microsoft.com/office/drawing/2014/main" id="{B18A79A2-8964-BC3B-1F43-B5829F3E275A}"/>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040753E-4F97-EB91-5F41-23953E9C6333}"/>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CF3735A-B363-B707-E39B-5E83B4C82355}"/>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807B77F-8862-4D7D-195E-FDB03B6F01C8}"/>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6EEAC2F-6D88-92E4-70D6-38EA0D0F5EE1}"/>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4E08D64-88CA-38B2-EC59-7D0EE3351617}"/>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84F2A2D-8088-D399-ABD6-B953619CFDEC}"/>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5F0BFB2-B337-F815-779A-738B9BD577C7}"/>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B7D9111-9312-EB83-4351-BB5998E15F71}"/>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289BB20-9D0F-7DF0-E522-13EAC67CECE5}"/>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8B8D330-E0C6-E261-6935-E2888D12D25F}"/>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CA06DC8F-B7F2-E35F-26DE-FFC29C94289E}"/>
              </a:ext>
            </a:extLst>
          </p:cNvPr>
          <p:cNvGrpSpPr/>
          <p:nvPr/>
        </p:nvGrpSpPr>
        <p:grpSpPr>
          <a:xfrm>
            <a:off x="10639207" y="2925391"/>
            <a:ext cx="422153" cy="165240"/>
            <a:chOff x="10320186" y="2499962"/>
            <a:chExt cx="861994" cy="193892"/>
          </a:xfrm>
        </p:grpSpPr>
        <p:cxnSp>
          <p:nvCxnSpPr>
            <p:cNvPr id="122" name="Straight Connector 121">
              <a:extLst>
                <a:ext uri="{FF2B5EF4-FFF2-40B4-BE49-F238E27FC236}">
                  <a16:creationId xmlns:a16="http://schemas.microsoft.com/office/drawing/2014/main" id="{D25986DF-E92B-9521-0BF1-4E146439599F}"/>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9B4608F-8260-5B02-D1BE-ABE28410D4C0}"/>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DB973B0-D266-50CD-CCEE-54679B66B7F0}"/>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5A5E8D1-5C3F-F09F-146A-96F70352EA04}"/>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55CF42-BD8B-31F4-5E91-3D8ADFFF6823}"/>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AFB285A-63A8-81EA-AD0B-E8D2BBCFCA79}"/>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F2EAD8F-73DF-39F1-1F0D-EA8EC3716FC6}"/>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CB01A52-EC4A-8687-DE59-99FA93EBB343}"/>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F4AB8CA-C5A7-9FA9-384C-F2D50ABF2F04}"/>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22881C6-453A-106D-A3D2-EB3294B7C237}"/>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0D73572-0238-40AB-44EE-4DFDBB4E0EF5}"/>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065B37E5-A7BA-5076-039F-671C120D5B6C}"/>
              </a:ext>
            </a:extLst>
          </p:cNvPr>
          <p:cNvGrpSpPr/>
          <p:nvPr/>
        </p:nvGrpSpPr>
        <p:grpSpPr>
          <a:xfrm rot="1706465">
            <a:off x="9899291" y="2723286"/>
            <a:ext cx="422153" cy="165240"/>
            <a:chOff x="10320186" y="2499962"/>
            <a:chExt cx="861994" cy="193892"/>
          </a:xfrm>
        </p:grpSpPr>
        <p:cxnSp>
          <p:nvCxnSpPr>
            <p:cNvPr id="110" name="Straight Connector 109">
              <a:extLst>
                <a:ext uri="{FF2B5EF4-FFF2-40B4-BE49-F238E27FC236}">
                  <a16:creationId xmlns:a16="http://schemas.microsoft.com/office/drawing/2014/main" id="{458701A4-BF8A-90B1-1AE3-49979AE6DEB8}"/>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F6C3215-D58D-B1B3-9AB1-75AD025B0D51}"/>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4B1EB67-021D-1CB4-AADE-BA26CA8D6EAC}"/>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404D624-98CF-092B-FAAD-74E6CCC13440}"/>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1C289AE-D30E-EE78-4AE2-44A6707E2DA4}"/>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C531B3C-1A67-9627-9466-A651B9397126}"/>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FD7E206-15FC-E719-881F-9D9D9511DFE7}"/>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F1CED6-4E8E-43D0-5726-72867BEB2651}"/>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4C143BE-4FCD-E7FD-DB41-04C49DA9B286}"/>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7070AD7-56C1-37B3-B8D3-873B10B1B69D}"/>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7B15DB-E478-4AFE-9600-91C2A68BD0EC}"/>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EE1237D8-310B-D37E-E890-4B7D1B1FF170}"/>
              </a:ext>
            </a:extLst>
          </p:cNvPr>
          <p:cNvGrpSpPr/>
          <p:nvPr/>
        </p:nvGrpSpPr>
        <p:grpSpPr>
          <a:xfrm rot="5186916">
            <a:off x="9547329" y="2193781"/>
            <a:ext cx="422153" cy="165240"/>
            <a:chOff x="10320186" y="2499962"/>
            <a:chExt cx="861994" cy="193892"/>
          </a:xfrm>
        </p:grpSpPr>
        <p:cxnSp>
          <p:nvCxnSpPr>
            <p:cNvPr id="98" name="Straight Connector 97">
              <a:extLst>
                <a:ext uri="{FF2B5EF4-FFF2-40B4-BE49-F238E27FC236}">
                  <a16:creationId xmlns:a16="http://schemas.microsoft.com/office/drawing/2014/main" id="{66D26CE7-E3C3-C834-5501-B9D1FC62A0E4}"/>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AE03CF2-A147-0230-D712-8118B1817307}"/>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2A8A361-1F0E-0C03-656B-07F2C8564A8B}"/>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EA65448-8B49-95FE-D429-614F3449B6FC}"/>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10B8741-B168-5B4B-1C30-3A6EAA5AD7D5}"/>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DAAFBCC-885B-11E9-C62A-4DEC115D4599}"/>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A0ED6F4-12E5-8119-256C-3BB1B17A8115}"/>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5331462-E668-89DD-AA7E-C549E6080C87}"/>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3F20826-446C-C433-C554-8EF535E65FAD}"/>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6442D37-B768-E9A6-55CC-364B98753A2B}"/>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3DADD98-913C-E68D-8F25-D1105A7B08E4}"/>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7D10A9D3-EB4A-7A73-82A2-F3E5D41FDD52}"/>
              </a:ext>
            </a:extLst>
          </p:cNvPr>
          <p:cNvGrpSpPr/>
          <p:nvPr/>
        </p:nvGrpSpPr>
        <p:grpSpPr>
          <a:xfrm rot="9279366">
            <a:off x="9906343" y="1705941"/>
            <a:ext cx="422153" cy="165240"/>
            <a:chOff x="10320186" y="2499962"/>
            <a:chExt cx="861994" cy="193892"/>
          </a:xfrm>
        </p:grpSpPr>
        <p:cxnSp>
          <p:nvCxnSpPr>
            <p:cNvPr id="86" name="Straight Connector 85">
              <a:extLst>
                <a:ext uri="{FF2B5EF4-FFF2-40B4-BE49-F238E27FC236}">
                  <a16:creationId xmlns:a16="http://schemas.microsoft.com/office/drawing/2014/main" id="{E49325C8-2230-A336-4CE2-C47A96B484C8}"/>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D5B5429-0BCF-0546-4ACD-86BA1099AEA1}"/>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FF69BDA-A487-DFE7-8D3E-938ACF76B46D}"/>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511C7AC-6591-DDEF-12BC-220F0558DB78}"/>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6E5EE4-1456-618D-2649-244DEDA8A459}"/>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68D1D43-3B20-55DB-6DDF-D7663CA83421}"/>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7EFE688-B9D1-E391-1386-0E343D19695A}"/>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6E34195-156D-9B24-6071-3611AD2BC0BD}"/>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7BB99ED-EB75-7377-6E0B-1F4336345506}"/>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2946CB-097D-585A-356C-EE725EF32BAA}"/>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5B466A-A2A9-944B-7651-CDFDC26A7B50}"/>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B612091E-97E0-DF02-F737-6FA3E7F35BCA}"/>
              </a:ext>
            </a:extLst>
          </p:cNvPr>
          <p:cNvGrpSpPr/>
          <p:nvPr/>
        </p:nvGrpSpPr>
        <p:grpSpPr>
          <a:xfrm rot="5400000">
            <a:off x="10250486" y="1117793"/>
            <a:ext cx="422153" cy="165240"/>
            <a:chOff x="10320186" y="2499962"/>
            <a:chExt cx="861994" cy="193892"/>
          </a:xfrm>
        </p:grpSpPr>
        <p:cxnSp>
          <p:nvCxnSpPr>
            <p:cNvPr id="74" name="Straight Connector 73">
              <a:extLst>
                <a:ext uri="{FF2B5EF4-FFF2-40B4-BE49-F238E27FC236}">
                  <a16:creationId xmlns:a16="http://schemas.microsoft.com/office/drawing/2014/main" id="{1DD74233-3284-4F43-77E4-25D753471EB0}"/>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3CEC58F-0B4A-E52F-7F3F-902D9D055CC7}"/>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FAD7FEB-9E82-D291-0EC3-2E8E6F3FB3A7}"/>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E9B62C-590B-101E-2249-A36B471E25A9}"/>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9C68331-8DBF-2ABA-0DEF-B0D80CE9C158}"/>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C1576F6-1965-BD14-2FC7-E75D5E0288E9}"/>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57CC877-06D4-321C-A333-917A2A82060C}"/>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6E4089E-1E86-A0DC-7B81-DE05F2FEDA48}"/>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889D2BB-B8A8-3079-938E-930279F5AFFD}"/>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4F95B5-A2A7-0CD7-4843-66599E9B75A5}"/>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034271A-5CAC-210D-2B2A-5CF9315D0F75}"/>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17142640-DDBB-748E-E10C-2DDFD862FF18}"/>
              </a:ext>
            </a:extLst>
          </p:cNvPr>
          <p:cNvGrpSpPr/>
          <p:nvPr/>
        </p:nvGrpSpPr>
        <p:grpSpPr>
          <a:xfrm rot="2052958">
            <a:off x="9925684" y="530423"/>
            <a:ext cx="422153" cy="165240"/>
            <a:chOff x="10320186" y="2499962"/>
            <a:chExt cx="861994" cy="193892"/>
          </a:xfrm>
        </p:grpSpPr>
        <p:cxnSp>
          <p:nvCxnSpPr>
            <p:cNvPr id="62" name="Straight Connector 61">
              <a:extLst>
                <a:ext uri="{FF2B5EF4-FFF2-40B4-BE49-F238E27FC236}">
                  <a16:creationId xmlns:a16="http://schemas.microsoft.com/office/drawing/2014/main" id="{98B532A0-0103-464E-CF10-9B081C8BA9B9}"/>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B351CB-4F73-9375-0C14-C030DEDDCCCC}"/>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7554675-734B-200F-82FE-A9BA1FC244E4}"/>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E3887F-B9B9-362B-8B73-AB63788781C6}"/>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B4FBD3-1CDF-9C86-D28D-27048A572B52}"/>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619ADA7-61C9-3554-A6EA-648E87612AFF}"/>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DA9E622-C219-D642-8C30-422BA82E4E1A}"/>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7538511-5E2C-31AF-BF70-A68FC93B6BF5}"/>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C712AFD-E4AC-9035-FC8B-5ACDEDA82E0B}"/>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9ED678-15E4-EBB9-F922-488731FE822E}"/>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8E9986-C1B6-6EAD-77BC-26103652075A}"/>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CE7A7FF-19B5-58A9-72B0-B362D2C8024E}"/>
              </a:ext>
            </a:extLst>
          </p:cNvPr>
          <p:cNvGrpSpPr/>
          <p:nvPr/>
        </p:nvGrpSpPr>
        <p:grpSpPr>
          <a:xfrm rot="19221026">
            <a:off x="9269996" y="587266"/>
            <a:ext cx="422153" cy="165240"/>
            <a:chOff x="10320186" y="2499962"/>
            <a:chExt cx="861994" cy="193892"/>
          </a:xfrm>
        </p:grpSpPr>
        <p:cxnSp>
          <p:nvCxnSpPr>
            <p:cNvPr id="41" name="Straight Connector 40">
              <a:extLst>
                <a:ext uri="{FF2B5EF4-FFF2-40B4-BE49-F238E27FC236}">
                  <a16:creationId xmlns:a16="http://schemas.microsoft.com/office/drawing/2014/main" id="{B88853F3-AD62-BB75-770E-DEA0462DC102}"/>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95F72A-1563-CABD-B15E-947EADAB3B5D}"/>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3B7966-E732-A5A9-C390-6B4861BBCF68}"/>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8DD11F-2022-7070-4FFF-3EB3869B8715}"/>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B1F1CC-E09A-4BA9-4704-AE71003100AB}"/>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6BD79F5-ED70-CDE2-D282-3956643849E6}"/>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AD1E3EA-3A04-D6F7-D8A5-86BE309863D5}"/>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F09D0DE-B60D-05D2-E82D-3A21779EE86E}"/>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67E222E-ED45-987C-3E07-B04E219935F8}"/>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0650C15-411C-68CB-6E7C-3877454F7E6F}"/>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024D8A3-A60C-DE93-7299-7F70F8CC7D8E}"/>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F3DB8B9-2166-FC6E-7E52-49EFF583EDB2}"/>
              </a:ext>
            </a:extLst>
          </p:cNvPr>
          <p:cNvSpPr>
            <a:spLocks noGrp="1"/>
          </p:cNvSpPr>
          <p:nvPr>
            <p:ph type="title"/>
          </p:nvPr>
        </p:nvSpPr>
        <p:spPr/>
        <p:txBody>
          <a:bodyPr>
            <a:normAutofit fontScale="90000"/>
          </a:bodyPr>
          <a:lstStyle/>
          <a:p>
            <a:r>
              <a:rPr lang="en-US" dirty="0"/>
              <a:t>Gaussian Bonds</a:t>
            </a:r>
          </a:p>
        </p:txBody>
      </p:sp>
      <p:sp>
        <p:nvSpPr>
          <p:cNvPr id="3" name="Content Placeholder 2">
            <a:extLst>
              <a:ext uri="{FF2B5EF4-FFF2-40B4-BE49-F238E27FC236}">
                <a16:creationId xmlns:a16="http://schemas.microsoft.com/office/drawing/2014/main" id="{C16DFD0F-DBA2-B993-AC1A-223F994548D8}"/>
              </a:ext>
            </a:extLst>
          </p:cNvPr>
          <p:cNvSpPr>
            <a:spLocks noGrp="1"/>
          </p:cNvSpPr>
          <p:nvPr>
            <p:ph idx="1"/>
          </p:nvPr>
        </p:nvSpPr>
        <p:spPr>
          <a:xfrm>
            <a:off x="316129" y="1271421"/>
            <a:ext cx="10837306" cy="1340448"/>
          </a:xfrm>
        </p:spPr>
        <p:txBody>
          <a:bodyPr/>
          <a:lstStyle/>
          <a:p>
            <a:r>
              <a:rPr lang="en-US" dirty="0"/>
              <a:t>Fixed bond length is inconvenient mathematically (see later)</a:t>
            </a:r>
          </a:p>
          <a:p>
            <a:r>
              <a:rPr lang="en-US" dirty="0"/>
              <a:t>Choose Gaussian bonds</a:t>
            </a:r>
          </a:p>
        </p:txBody>
      </p:sp>
      <p:sp>
        <p:nvSpPr>
          <p:cNvPr id="4" name="Slide Number Placeholder 3">
            <a:extLst>
              <a:ext uri="{FF2B5EF4-FFF2-40B4-BE49-F238E27FC236}">
                <a16:creationId xmlns:a16="http://schemas.microsoft.com/office/drawing/2014/main" id="{62A1CA47-AB34-1403-0D38-EAAE34164B93}"/>
              </a:ext>
            </a:extLst>
          </p:cNvPr>
          <p:cNvSpPr>
            <a:spLocks noGrp="1"/>
          </p:cNvSpPr>
          <p:nvPr>
            <p:ph type="sldNum" sz="quarter" idx="12"/>
          </p:nvPr>
        </p:nvSpPr>
        <p:spPr/>
        <p:txBody>
          <a:bodyPr/>
          <a:lstStyle/>
          <a:p>
            <a:fld id="{BE15108C-154A-4A5A-9C05-91A49A422BA7}" type="slidenum">
              <a:rPr lang="en-US" smtClean="0"/>
              <a:t>14</a:t>
            </a:fld>
            <a:endParaRPr lang="en-US"/>
          </a:p>
        </p:txBody>
      </p:sp>
      <p:pic>
        <p:nvPicPr>
          <p:cNvPr id="7" name="Picture 6" descr="\documentclass{article}&#10;\usepackage{amsmath}&#10;\pagestyle{empty}&#10;\def\*#1{\mathbf{#1}}&#10;\begin{document}&#10;&#10;\begin{equation}&#10;\mathcal{P}(\*b)=\left(\frac{3}{2\pi b^2}\right)^{3/2} \exp\left(-\frac{3\*b\cdot\*b}{2 b^2}\right)\nonumber&#10;\end{equation}&#10;&#10;\end{document}" title="IguanaTex Bitmap Display">
            <a:extLst>
              <a:ext uri="{FF2B5EF4-FFF2-40B4-BE49-F238E27FC236}">
                <a16:creationId xmlns:a16="http://schemas.microsoft.com/office/drawing/2014/main" id="{A83E204B-E43E-E1E2-EA10-86ABDA603E60}"/>
              </a:ext>
            </a:extLst>
          </p:cNvPr>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1649422" y="3366744"/>
            <a:ext cx="4113724" cy="728266"/>
          </a:xfrm>
          <a:prstGeom prst="rect">
            <a:avLst/>
          </a:prstGeom>
        </p:spPr>
      </p:pic>
      <p:sp>
        <p:nvSpPr>
          <p:cNvPr id="8" name="Content Placeholder 2 1 1 1 1 1">
            <a:extLst>
              <a:ext uri="{FF2B5EF4-FFF2-40B4-BE49-F238E27FC236}">
                <a16:creationId xmlns:a16="http://schemas.microsoft.com/office/drawing/2014/main" id="{3CD711EC-F547-2077-7878-C63C4F16C18B}"/>
              </a:ext>
            </a:extLst>
          </p:cNvPr>
          <p:cNvSpPr txBox="1">
            <a:spLocks/>
          </p:cNvSpPr>
          <p:nvPr/>
        </p:nvSpPr>
        <p:spPr>
          <a:xfrm>
            <a:off x="2957126" y="2795493"/>
            <a:ext cx="1723538"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Single Bond</a:t>
            </a:r>
            <a:endParaRPr lang="en-US" sz="2000" b="1" dirty="0"/>
          </a:p>
        </p:txBody>
      </p:sp>
      <p:sp>
        <p:nvSpPr>
          <p:cNvPr id="9" name="Content Placeholder 2 1 1 1 2">
            <a:extLst>
              <a:ext uri="{FF2B5EF4-FFF2-40B4-BE49-F238E27FC236}">
                <a16:creationId xmlns:a16="http://schemas.microsoft.com/office/drawing/2014/main" id="{49AFFA13-C7AA-3AC1-179F-A71CD62729C2}"/>
              </a:ext>
            </a:extLst>
          </p:cNvPr>
          <p:cNvSpPr txBox="1">
            <a:spLocks/>
          </p:cNvSpPr>
          <p:nvPr/>
        </p:nvSpPr>
        <p:spPr>
          <a:xfrm>
            <a:off x="1808808" y="4787412"/>
            <a:ext cx="4020174" cy="42546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Full Chain (bonds are independent)</a:t>
            </a:r>
            <a:endParaRPr lang="en-US" sz="2000" b="1" dirty="0"/>
          </a:p>
        </p:txBody>
      </p:sp>
      <p:pic>
        <p:nvPicPr>
          <p:cNvPr id="12" name="Picture 11" descr="\documentclass{article}&#10;\usepackage{amsmath}&#10;\pagestyle{empty}&#10;\def\*#1{\mathbf{#1}}&#10;\begin{document}&#10;&#10;\begin{equation}&#10;\mathcal{P}(\*b_1,\*b_2,\dots \*b_N)=\left(\frac{3}{2\pi b^2}\right)^{3N/2} \exp\left(-\frac{3}{2 b^2}\sum_{i=1}^N\*b_i\cdot\*b_i\right)\nonumber&#10;\end{equation}&#10;&#10;\end{document}" title="IguanaTex Bitmap Display">
            <a:extLst>
              <a:ext uri="{FF2B5EF4-FFF2-40B4-BE49-F238E27FC236}">
                <a16:creationId xmlns:a16="http://schemas.microsoft.com/office/drawing/2014/main" id="{7A3FA152-AC4D-8817-E29F-E5D822F8D9A4}"/>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508889" y="5350870"/>
            <a:ext cx="6620012" cy="816839"/>
          </a:xfrm>
          <a:prstGeom prst="rect">
            <a:avLst/>
          </a:prstGeom>
        </p:spPr>
      </p:pic>
      <p:sp>
        <p:nvSpPr>
          <p:cNvPr id="26" name="Oval 25">
            <a:extLst>
              <a:ext uri="{FF2B5EF4-FFF2-40B4-BE49-F238E27FC236}">
                <a16:creationId xmlns:a16="http://schemas.microsoft.com/office/drawing/2014/main" id="{EF246B71-B5A9-6685-499D-A7710CB47780}"/>
              </a:ext>
            </a:extLst>
          </p:cNvPr>
          <p:cNvSpPr/>
          <p:nvPr/>
        </p:nvSpPr>
        <p:spPr>
          <a:xfrm rot="20681024">
            <a:off x="8929066" y="66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9E4B54D-C3E7-DBFA-6F14-B99FFD370791}"/>
              </a:ext>
            </a:extLst>
          </p:cNvPr>
          <p:cNvSpPr/>
          <p:nvPr/>
        </p:nvSpPr>
        <p:spPr>
          <a:xfrm>
            <a:off x="9575880" y="2126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8B2DE1-42F7-254F-01D6-63A619F6569C}"/>
              </a:ext>
            </a:extLst>
          </p:cNvPr>
          <p:cNvSpPr/>
          <p:nvPr/>
        </p:nvSpPr>
        <p:spPr>
          <a:xfrm>
            <a:off x="10222694" y="584827"/>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1C1294F-AE08-86F1-C998-6CC22DFED1AF}"/>
              </a:ext>
            </a:extLst>
          </p:cNvPr>
          <p:cNvSpPr/>
          <p:nvPr/>
        </p:nvSpPr>
        <p:spPr>
          <a:xfrm>
            <a:off x="10222694" y="135391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86CEAE-74EC-5FC9-8C9D-1E1B77E183CB}"/>
              </a:ext>
            </a:extLst>
          </p:cNvPr>
          <p:cNvSpPr/>
          <p:nvPr/>
        </p:nvSpPr>
        <p:spPr>
          <a:xfrm>
            <a:off x="9529806" y="171187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5D13AAF-7DB2-42A2-9B34-1F46B258CDF5}"/>
              </a:ext>
            </a:extLst>
          </p:cNvPr>
          <p:cNvSpPr/>
          <p:nvPr/>
        </p:nvSpPr>
        <p:spPr>
          <a:xfrm>
            <a:off x="9526354" y="238457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3DDE66-BF6C-E5F1-0F23-9850945E79D6}"/>
              </a:ext>
            </a:extLst>
          </p:cNvPr>
          <p:cNvSpPr/>
          <p:nvPr/>
        </p:nvSpPr>
        <p:spPr>
          <a:xfrm rot="947469">
            <a:off x="10218032" y="275048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80A59C-51FF-5E77-E88C-F7D34DC51CFA}"/>
              </a:ext>
            </a:extLst>
          </p:cNvPr>
          <p:cNvSpPr/>
          <p:nvPr/>
        </p:nvSpPr>
        <p:spPr>
          <a:xfrm>
            <a:off x="11000964" y="276752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EEA60BD-693C-3488-6E89-C48C7B133867}"/>
              </a:ext>
            </a:extLst>
          </p:cNvPr>
          <p:cNvSpPr/>
          <p:nvPr/>
        </p:nvSpPr>
        <p:spPr>
          <a:xfrm rot="20517513">
            <a:off x="11490985" y="220772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9E3189BC-5953-2340-C363-1B288881A332}"/>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9941488" y="2919501"/>
            <a:ext cx="192116" cy="192116"/>
          </a:xfrm>
          <a:prstGeom prst="rect">
            <a:avLst/>
          </a:prstGeom>
        </p:spPr>
      </p:pic>
      <p:pic>
        <p:nvPicPr>
          <p:cNvPr id="37" name="Picture 36"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D83180A6-453A-18FB-1720-EF75774588E8}"/>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9589241" y="2565503"/>
            <a:ext cx="324521" cy="117479"/>
          </a:xfrm>
          <a:prstGeom prst="rect">
            <a:avLst/>
          </a:prstGeom>
        </p:spPr>
      </p:pic>
      <p:pic>
        <p:nvPicPr>
          <p:cNvPr id="38" name="Picture 37"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A392B760-EE4C-DD33-7AEF-FE3F7314A9A1}"/>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10383437" y="2930177"/>
            <a:ext cx="132600" cy="117479"/>
          </a:xfrm>
          <a:prstGeom prst="rect">
            <a:avLst/>
          </a:prstGeom>
        </p:spPr>
      </p:pic>
      <p:pic>
        <p:nvPicPr>
          <p:cNvPr id="15" name="Picture 14"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21470B1B-5234-0A7E-2716-5D21ADE72C7D}"/>
              </a:ext>
            </a:extLst>
          </p:cNvPr>
          <p:cNvPicPr>
            <a:picLocks noChangeAspect="1"/>
          </p:cNvPicPr>
          <p:nvPr>
            <p:custDataLst>
              <p:tags r:id="rId6"/>
            </p:custDataLst>
          </p:nvPr>
        </p:nvPicPr>
        <p:blipFill>
          <a:blip r:embed="rId21">
            <a:extLst>
              <a:ext uri="{28A0092B-C50C-407E-A947-70E740481C1C}">
                <a14:useLocalDpi xmlns:a14="http://schemas.microsoft.com/office/drawing/2010/main" val="0"/>
              </a:ext>
            </a:extLst>
          </a:blip>
          <a:stretch>
            <a:fillRect/>
          </a:stretch>
        </p:blipFill>
        <p:spPr>
          <a:xfrm>
            <a:off x="9076197" y="856780"/>
            <a:ext cx="162938" cy="124960"/>
          </a:xfrm>
          <a:prstGeom prst="rect">
            <a:avLst/>
          </a:prstGeom>
        </p:spPr>
      </p:pic>
      <p:pic>
        <p:nvPicPr>
          <p:cNvPr id="16" name="Picture 15"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B6B4E407-A93E-5B79-39F2-7D71E26B8E02}"/>
              </a:ext>
            </a:extLst>
          </p:cNvPr>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9729136" y="396929"/>
            <a:ext cx="156813" cy="122510"/>
          </a:xfrm>
          <a:prstGeom prst="rect">
            <a:avLst/>
          </a:prstGeom>
        </p:spPr>
      </p:pic>
      <p:pic>
        <p:nvPicPr>
          <p:cNvPr id="17" name="Picture 16"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90A7A9AE-CE47-AC2D-DB28-C7BA1108FD93}"/>
              </a:ext>
            </a:extLst>
          </p:cNvPr>
          <p:cNvPicPr>
            <a:picLocks noChangeAspect="1"/>
          </p:cNvPicPr>
          <p:nvPr>
            <p:custDataLst>
              <p:tags r:id="rId8"/>
            </p:custDataLst>
          </p:nvPr>
        </p:nvPicPr>
        <p:blipFill>
          <a:blip r:embed="rId23">
            <a:extLst>
              <a:ext uri="{28A0092B-C50C-407E-A947-70E740481C1C}">
                <a14:useLocalDpi xmlns:a14="http://schemas.microsoft.com/office/drawing/2010/main" val="0"/>
              </a:ext>
            </a:extLst>
          </a:blip>
          <a:stretch>
            <a:fillRect/>
          </a:stretch>
        </p:blipFill>
        <p:spPr>
          <a:xfrm>
            <a:off x="11622967" y="2399059"/>
            <a:ext cx="226644" cy="122510"/>
          </a:xfrm>
          <a:prstGeom prst="rect">
            <a:avLst/>
          </a:prstGeom>
        </p:spPr>
      </p:pic>
      <p:pic>
        <p:nvPicPr>
          <p:cNvPr id="148" name="Picture 147" descr="\documentclass{article}&#10;\usepackage{amsmath}&#10;\pagestyle{empty}&#10;\def\*#1{\mathbf{#1}}&#10;\begin{document}&#10;&#10;\begin{equation}&#10;\*b_1\nonumber&#10;\end{equation}&#10;&#10;\end{document}" title="IguanaTex Bitmap Display">
            <a:extLst>
              <a:ext uri="{FF2B5EF4-FFF2-40B4-BE49-F238E27FC236}">
                <a16:creationId xmlns:a16="http://schemas.microsoft.com/office/drawing/2014/main" id="{558E8DCC-6513-25C4-5011-CA30265C7B9E}"/>
              </a:ext>
            </a:extLst>
          </p:cNvPr>
          <p:cNvPicPr>
            <a:picLocks noChangeAspect="1"/>
          </p:cNvPicPr>
          <p:nvPr>
            <p:custDataLst>
              <p:tags r:id="rId9"/>
            </p:custDataLst>
          </p:nvPr>
        </p:nvPicPr>
        <p:blipFill>
          <a:blip r:embed="rId24">
            <a:extLst>
              <a:ext uri="{28A0092B-C50C-407E-A947-70E740481C1C}">
                <a14:useLocalDpi xmlns:a14="http://schemas.microsoft.com/office/drawing/2010/main" val="0"/>
              </a:ext>
            </a:extLst>
          </a:blip>
          <a:stretch>
            <a:fillRect/>
          </a:stretch>
        </p:blipFill>
        <p:spPr>
          <a:xfrm>
            <a:off x="9196755" y="357089"/>
            <a:ext cx="211191" cy="190753"/>
          </a:xfrm>
          <a:prstGeom prst="rect">
            <a:avLst/>
          </a:prstGeom>
        </p:spPr>
      </p:pic>
      <p:pic>
        <p:nvPicPr>
          <p:cNvPr id="151" name="Picture 150" descr="\documentclass{article}&#10;\usepackage{amsmath}&#10;\pagestyle{empty}&#10;\def\*#1{\mathbf{#1}}&#10;\begin{document}&#10;&#10;\begin{equation}&#10;\*b_2\nonumber&#10;\end{equation}&#10;&#10;\end{document}" title="IguanaTex Bitmap Display">
            <a:extLst>
              <a:ext uri="{FF2B5EF4-FFF2-40B4-BE49-F238E27FC236}">
                <a16:creationId xmlns:a16="http://schemas.microsoft.com/office/drawing/2014/main" id="{13D081C9-7072-8F2B-3910-67BB7DB22184}"/>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10149983" y="318804"/>
            <a:ext cx="216641" cy="190753"/>
          </a:xfrm>
          <a:prstGeom prst="rect">
            <a:avLst/>
          </a:prstGeom>
        </p:spPr>
      </p:pic>
      <p:pic>
        <p:nvPicPr>
          <p:cNvPr id="154" name="Picture 153" descr="\documentclass{article}&#10;\usepackage{amsmath}&#10;\pagestyle{empty}&#10;\def\*#1{\mathbf{#1}}&#10;\begin{document}&#10;&#10;\begin{equation}&#10;\*b_N\nonumber&#10;\end{equation}&#10;&#10;\end{document}" title="IguanaTex Bitmap Display">
            <a:extLst>
              <a:ext uri="{FF2B5EF4-FFF2-40B4-BE49-F238E27FC236}">
                <a16:creationId xmlns:a16="http://schemas.microsoft.com/office/drawing/2014/main" id="{96919AB1-0CB6-CE4B-E8F0-9992B7011A42}"/>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11591861" y="2813035"/>
            <a:ext cx="288855" cy="190753"/>
          </a:xfrm>
          <a:prstGeom prst="rect">
            <a:avLst/>
          </a:prstGeom>
        </p:spPr>
      </p:pic>
      <p:sp>
        <p:nvSpPr>
          <p:cNvPr id="155" name="Content Placeholder 2 1 1 1 1 2">
            <a:extLst>
              <a:ext uri="{FF2B5EF4-FFF2-40B4-BE49-F238E27FC236}">
                <a16:creationId xmlns:a16="http://schemas.microsoft.com/office/drawing/2014/main" id="{D7812331-69CE-69B4-AFE9-28179087310C}"/>
              </a:ext>
            </a:extLst>
          </p:cNvPr>
          <p:cNvSpPr txBox="1">
            <a:spLocks/>
          </p:cNvSpPr>
          <p:nvPr/>
        </p:nvSpPr>
        <p:spPr>
          <a:xfrm>
            <a:off x="7990470" y="3985457"/>
            <a:ext cx="1065724"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Recall</a:t>
            </a:r>
            <a:endParaRPr lang="en-US" sz="2000" b="1" dirty="0"/>
          </a:p>
        </p:txBody>
      </p:sp>
      <p:pic>
        <p:nvPicPr>
          <p:cNvPr id="169" name="Picture 168" descr="\documentclass{article}&#10;\usepackage{amsmath}&#10;\pagestyle{empty}&#10;\def\*#1{\mathbf{#1}}&#10;\begin{document}&#10;&#10;\begin{equation}&#10;P_\nu \propto \exp\left(-\beta H_\nu\right) \nonumber&#10;\end{equation}&#10;&#10;\end{document}" title="IguanaTex Bitmap Display">
            <a:extLst>
              <a:ext uri="{FF2B5EF4-FFF2-40B4-BE49-F238E27FC236}">
                <a16:creationId xmlns:a16="http://schemas.microsoft.com/office/drawing/2014/main" id="{2850D3F9-EF42-A1A0-18CD-8191F4F0C943}"/>
              </a:ext>
            </a:extLst>
          </p:cNvPr>
          <p:cNvPicPr>
            <a:picLocks noChangeAspect="1"/>
          </p:cNvPicPr>
          <p:nvPr>
            <p:custDataLst>
              <p:tags r:id="rId12"/>
            </p:custDataLst>
          </p:nvPr>
        </p:nvPicPr>
        <p:blipFill>
          <a:blip r:embed="rId27">
            <a:extLst>
              <a:ext uri="{28A0092B-C50C-407E-A947-70E740481C1C}">
                <a14:useLocalDpi xmlns:a14="http://schemas.microsoft.com/office/drawing/2010/main" val="0"/>
              </a:ext>
            </a:extLst>
          </a:blip>
          <a:stretch>
            <a:fillRect/>
          </a:stretch>
        </p:blipFill>
        <p:spPr>
          <a:xfrm>
            <a:off x="9211307" y="4074281"/>
            <a:ext cx="1906286" cy="254476"/>
          </a:xfrm>
          <a:prstGeom prst="rect">
            <a:avLst/>
          </a:prstGeom>
        </p:spPr>
      </p:pic>
      <p:pic>
        <p:nvPicPr>
          <p:cNvPr id="171" name="Picture 170" descr="\documentclass{article}&#10;\usepackage{amsmath}&#10;\pagestyle{empty}&#10;\def\*#1{\mathbf{#1}}&#10;\begin{document}&#10;&#10;\begin{equation}&#10;H_\nu = \frac{3kT}{2b^2}\sum_{i=1}^N\*b_i\cdot\*b_i\nonumber&#10;\end{equation}&#10;&#10;\end{document}" title="IguanaTex Bitmap Display">
            <a:extLst>
              <a:ext uri="{FF2B5EF4-FFF2-40B4-BE49-F238E27FC236}">
                <a16:creationId xmlns:a16="http://schemas.microsoft.com/office/drawing/2014/main" id="{5BDBFA48-8211-C240-CE18-E3642EAEE6D3}"/>
              </a:ext>
            </a:extLst>
          </p:cNvPr>
          <p:cNvPicPr>
            <a:picLocks noChangeAspect="1"/>
          </p:cNvPicPr>
          <p:nvPr>
            <p:custDataLst>
              <p:tags r:id="rId13"/>
            </p:custDataLst>
          </p:nvPr>
        </p:nvPicPr>
        <p:blipFill>
          <a:blip r:embed="rId28">
            <a:extLst>
              <a:ext uri="{28A0092B-C50C-407E-A947-70E740481C1C}">
                <a14:useLocalDpi xmlns:a14="http://schemas.microsoft.com/office/drawing/2010/main" val="0"/>
              </a:ext>
            </a:extLst>
          </a:blip>
          <a:stretch>
            <a:fillRect/>
          </a:stretch>
        </p:blipFill>
        <p:spPr>
          <a:xfrm>
            <a:off x="8433425" y="4578049"/>
            <a:ext cx="2275048" cy="737524"/>
          </a:xfrm>
          <a:prstGeom prst="rect">
            <a:avLst/>
          </a:prstGeom>
        </p:spPr>
      </p:pic>
      <p:sp>
        <p:nvSpPr>
          <p:cNvPr id="164" name="Content Placeholder 2 1 2 2 2 1">
            <a:extLst>
              <a:ext uri="{FF2B5EF4-FFF2-40B4-BE49-F238E27FC236}">
                <a16:creationId xmlns:a16="http://schemas.microsoft.com/office/drawing/2014/main" id="{17B6192A-A74C-0E1B-94D8-EF728F22218D}"/>
              </a:ext>
            </a:extLst>
          </p:cNvPr>
          <p:cNvSpPr txBox="1">
            <a:spLocks/>
          </p:cNvSpPr>
          <p:nvPr/>
        </p:nvSpPr>
        <p:spPr>
          <a:xfrm>
            <a:off x="8127197" y="6070509"/>
            <a:ext cx="1603330"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50D0D"/>
                </a:solidFill>
              </a:rPr>
              <a:t>Spring Constant:</a:t>
            </a:r>
          </a:p>
        </p:txBody>
      </p:sp>
      <p:pic>
        <p:nvPicPr>
          <p:cNvPr id="166" name="Picture 165" descr="\documentclass{article}&#10;\usepackage{amsmath}&#10;\pagestyle{empty}&#10;\def\*#1{\mathbf{#1}}&#10;\begin{document}&#10;&#10;\begin{equation}&#10;\kappa = \frac{3kT}{b^2}\nonumber&#10;\end{equation}&#10;&#10;\end{document}" title="IguanaTex Bitmap Display">
            <a:extLst>
              <a:ext uri="{FF2B5EF4-FFF2-40B4-BE49-F238E27FC236}">
                <a16:creationId xmlns:a16="http://schemas.microsoft.com/office/drawing/2014/main" id="{6398786E-0CA5-A2E8-7DFC-41D385C44939}"/>
              </a:ext>
            </a:extLst>
          </p:cNvPr>
          <p:cNvPicPr>
            <a:picLocks noChangeAspect="1"/>
          </p:cNvPicPr>
          <p:nvPr>
            <p:custDataLst>
              <p:tags r:id="rId14"/>
            </p:custDataLst>
          </p:nvPr>
        </p:nvPicPr>
        <p:blipFill>
          <a:blip r:embed="rId29">
            <a:extLst>
              <a:ext uri="{28A0092B-C50C-407E-A947-70E740481C1C}">
                <a14:useLocalDpi xmlns:a14="http://schemas.microsoft.com/office/drawing/2010/main" val="0"/>
              </a:ext>
            </a:extLst>
          </a:blip>
          <a:stretch>
            <a:fillRect/>
          </a:stretch>
        </p:blipFill>
        <p:spPr>
          <a:xfrm>
            <a:off x="9780672" y="5956782"/>
            <a:ext cx="949333" cy="522667"/>
          </a:xfrm>
          <a:prstGeom prst="rect">
            <a:avLst/>
          </a:prstGeom>
        </p:spPr>
      </p:pic>
      <p:sp>
        <p:nvSpPr>
          <p:cNvPr id="167" name="Content Placeholder 2 1 2 2 2 2">
            <a:extLst>
              <a:ext uri="{FF2B5EF4-FFF2-40B4-BE49-F238E27FC236}">
                <a16:creationId xmlns:a16="http://schemas.microsoft.com/office/drawing/2014/main" id="{41321F1E-2375-E2F7-B9A3-3B58D087AE39}"/>
              </a:ext>
            </a:extLst>
          </p:cNvPr>
          <p:cNvSpPr txBox="1">
            <a:spLocks/>
          </p:cNvSpPr>
          <p:nvPr/>
        </p:nvSpPr>
        <p:spPr>
          <a:xfrm>
            <a:off x="7957701" y="5442155"/>
            <a:ext cx="3393343"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3050F7"/>
                </a:solidFill>
              </a:rPr>
              <a:t>Harmonic springs connected in serial</a:t>
            </a:r>
          </a:p>
        </p:txBody>
      </p:sp>
    </p:spTree>
    <p:extLst>
      <p:ext uri="{BB962C8B-B14F-4D97-AF65-F5344CB8AC3E}">
        <p14:creationId xmlns:p14="http://schemas.microsoft.com/office/powerpoint/2010/main" val="326917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5" grpId="0"/>
      <p:bldP spid="164" grpId="0"/>
      <p:bldP spid="1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9F85-2E24-7D1C-28B0-F28EFA2BF435}"/>
              </a:ext>
            </a:extLst>
          </p:cNvPr>
          <p:cNvSpPr>
            <a:spLocks noGrp="1"/>
          </p:cNvSpPr>
          <p:nvPr>
            <p:ph type="title"/>
          </p:nvPr>
        </p:nvSpPr>
        <p:spPr/>
        <p:txBody>
          <a:bodyPr>
            <a:normAutofit fontScale="90000"/>
          </a:bodyPr>
          <a:lstStyle/>
          <a:p>
            <a:r>
              <a:rPr lang="en-US" dirty="0"/>
              <a:t>A Case for Gaussian Bonds</a:t>
            </a:r>
          </a:p>
        </p:txBody>
      </p:sp>
      <p:sp>
        <p:nvSpPr>
          <p:cNvPr id="3" name="Content Placeholder 2">
            <a:extLst>
              <a:ext uri="{FF2B5EF4-FFF2-40B4-BE49-F238E27FC236}">
                <a16:creationId xmlns:a16="http://schemas.microsoft.com/office/drawing/2014/main" id="{50DD47D1-28A5-F519-ECFF-DF2586AABF05}"/>
              </a:ext>
            </a:extLst>
          </p:cNvPr>
          <p:cNvSpPr>
            <a:spLocks noGrp="1"/>
          </p:cNvSpPr>
          <p:nvPr>
            <p:ph idx="1"/>
          </p:nvPr>
        </p:nvSpPr>
        <p:spPr>
          <a:xfrm>
            <a:off x="326476" y="1159513"/>
            <a:ext cx="10837306" cy="1751327"/>
          </a:xfrm>
        </p:spPr>
        <p:txBody>
          <a:bodyPr/>
          <a:lstStyle/>
          <a:p>
            <a:r>
              <a:rPr lang="en-US" dirty="0"/>
              <a:t>For long chains, one can </a:t>
            </a:r>
            <a:r>
              <a:rPr lang="en-US" dirty="0">
                <a:solidFill>
                  <a:srgbClr val="3050F7"/>
                </a:solidFill>
              </a:rPr>
              <a:t>divide into sub-chains </a:t>
            </a:r>
            <a:r>
              <a:rPr lang="en-US" dirty="0"/>
              <a:t>that each have a Gaussian end-to-end vector distribution</a:t>
            </a:r>
          </a:p>
          <a:p>
            <a:r>
              <a:rPr lang="en-US" dirty="0"/>
              <a:t>Overall chain will also have Gaussian end-to-end distribution</a:t>
            </a:r>
          </a:p>
        </p:txBody>
      </p:sp>
      <p:sp>
        <p:nvSpPr>
          <p:cNvPr id="4" name="Slide Number Placeholder 3">
            <a:extLst>
              <a:ext uri="{FF2B5EF4-FFF2-40B4-BE49-F238E27FC236}">
                <a16:creationId xmlns:a16="http://schemas.microsoft.com/office/drawing/2014/main" id="{0C36B7FD-F38F-DD93-08E1-9B2944396699}"/>
              </a:ext>
            </a:extLst>
          </p:cNvPr>
          <p:cNvSpPr>
            <a:spLocks noGrp="1"/>
          </p:cNvSpPr>
          <p:nvPr>
            <p:ph type="sldNum" sz="quarter" idx="12"/>
          </p:nvPr>
        </p:nvSpPr>
        <p:spPr/>
        <p:txBody>
          <a:bodyPr/>
          <a:lstStyle/>
          <a:p>
            <a:fld id="{BE15108C-154A-4A5A-9C05-91A49A422BA7}" type="slidenum">
              <a:rPr lang="en-US" smtClean="0"/>
              <a:t>15</a:t>
            </a:fld>
            <a:endParaRPr lang="en-US"/>
          </a:p>
        </p:txBody>
      </p:sp>
      <p:grpSp>
        <p:nvGrpSpPr>
          <p:cNvPr id="85" name="Group 84">
            <a:extLst>
              <a:ext uri="{FF2B5EF4-FFF2-40B4-BE49-F238E27FC236}">
                <a16:creationId xmlns:a16="http://schemas.microsoft.com/office/drawing/2014/main" id="{40A08969-ED0B-E2E3-D9FA-48B7E415A875}"/>
              </a:ext>
            </a:extLst>
          </p:cNvPr>
          <p:cNvGrpSpPr>
            <a:grpSpLocks noChangeAspect="1"/>
          </p:cNvGrpSpPr>
          <p:nvPr/>
        </p:nvGrpSpPr>
        <p:grpSpPr>
          <a:xfrm>
            <a:off x="1138901" y="3035767"/>
            <a:ext cx="2856532" cy="3311393"/>
            <a:chOff x="895661" y="3535680"/>
            <a:chExt cx="2046487" cy="2372360"/>
          </a:xfrm>
        </p:grpSpPr>
        <p:sp>
          <p:nvSpPr>
            <p:cNvPr id="5" name="Freeform: Shape 4">
              <a:extLst>
                <a:ext uri="{FF2B5EF4-FFF2-40B4-BE49-F238E27FC236}">
                  <a16:creationId xmlns:a16="http://schemas.microsoft.com/office/drawing/2014/main" id="{59C46051-6EF2-9E46-B770-DC9FB2C49873}"/>
                </a:ext>
              </a:extLst>
            </p:cNvPr>
            <p:cNvSpPr/>
            <p:nvPr/>
          </p:nvSpPr>
          <p:spPr>
            <a:xfrm>
              <a:off x="929640" y="3535680"/>
              <a:ext cx="2012508" cy="2372360"/>
            </a:xfrm>
            <a:custGeom>
              <a:avLst/>
              <a:gdLst>
                <a:gd name="connsiteX0" fmla="*/ 386080 w 2012508"/>
                <a:gd name="connsiteY0" fmla="*/ 1818640 h 2372360"/>
                <a:gd name="connsiteX1" fmla="*/ 381000 w 2012508"/>
                <a:gd name="connsiteY1" fmla="*/ 1752600 h 2372360"/>
                <a:gd name="connsiteX2" fmla="*/ 401320 w 2012508"/>
                <a:gd name="connsiteY2" fmla="*/ 1651000 h 2372360"/>
                <a:gd name="connsiteX3" fmla="*/ 482600 w 2012508"/>
                <a:gd name="connsiteY3" fmla="*/ 1574800 h 2372360"/>
                <a:gd name="connsiteX4" fmla="*/ 538480 w 2012508"/>
                <a:gd name="connsiteY4" fmla="*/ 1569720 h 2372360"/>
                <a:gd name="connsiteX5" fmla="*/ 609600 w 2012508"/>
                <a:gd name="connsiteY5" fmla="*/ 1605280 h 2372360"/>
                <a:gd name="connsiteX6" fmla="*/ 640080 w 2012508"/>
                <a:gd name="connsiteY6" fmla="*/ 1661160 h 2372360"/>
                <a:gd name="connsiteX7" fmla="*/ 695960 w 2012508"/>
                <a:gd name="connsiteY7" fmla="*/ 1686560 h 2372360"/>
                <a:gd name="connsiteX8" fmla="*/ 833120 w 2012508"/>
                <a:gd name="connsiteY8" fmla="*/ 1727200 h 2372360"/>
                <a:gd name="connsiteX9" fmla="*/ 873760 w 2012508"/>
                <a:gd name="connsiteY9" fmla="*/ 1711960 h 2372360"/>
                <a:gd name="connsiteX10" fmla="*/ 960120 w 2012508"/>
                <a:gd name="connsiteY10" fmla="*/ 1661160 h 2372360"/>
                <a:gd name="connsiteX11" fmla="*/ 990600 w 2012508"/>
                <a:gd name="connsiteY11" fmla="*/ 1600200 h 2372360"/>
                <a:gd name="connsiteX12" fmla="*/ 980440 w 2012508"/>
                <a:gd name="connsiteY12" fmla="*/ 1539240 h 2372360"/>
                <a:gd name="connsiteX13" fmla="*/ 919480 w 2012508"/>
                <a:gd name="connsiteY13" fmla="*/ 1524000 h 2372360"/>
                <a:gd name="connsiteX14" fmla="*/ 878840 w 2012508"/>
                <a:gd name="connsiteY14" fmla="*/ 1534160 h 2372360"/>
                <a:gd name="connsiteX15" fmla="*/ 848360 w 2012508"/>
                <a:gd name="connsiteY15" fmla="*/ 1590040 h 2372360"/>
                <a:gd name="connsiteX16" fmla="*/ 843280 w 2012508"/>
                <a:gd name="connsiteY16" fmla="*/ 1630680 h 2372360"/>
                <a:gd name="connsiteX17" fmla="*/ 873760 w 2012508"/>
                <a:gd name="connsiteY17" fmla="*/ 1737360 h 2372360"/>
                <a:gd name="connsiteX18" fmla="*/ 883920 w 2012508"/>
                <a:gd name="connsiteY18" fmla="*/ 1788160 h 2372360"/>
                <a:gd name="connsiteX19" fmla="*/ 873760 w 2012508"/>
                <a:gd name="connsiteY19" fmla="*/ 1874520 h 2372360"/>
                <a:gd name="connsiteX20" fmla="*/ 863600 w 2012508"/>
                <a:gd name="connsiteY20" fmla="*/ 1905000 h 2372360"/>
                <a:gd name="connsiteX21" fmla="*/ 822960 w 2012508"/>
                <a:gd name="connsiteY21" fmla="*/ 1930400 h 2372360"/>
                <a:gd name="connsiteX22" fmla="*/ 731520 w 2012508"/>
                <a:gd name="connsiteY22" fmla="*/ 1965960 h 2372360"/>
                <a:gd name="connsiteX23" fmla="*/ 614680 w 2012508"/>
                <a:gd name="connsiteY23" fmla="*/ 1950720 h 2372360"/>
                <a:gd name="connsiteX24" fmla="*/ 563880 w 2012508"/>
                <a:gd name="connsiteY24" fmla="*/ 1935480 h 2372360"/>
                <a:gd name="connsiteX25" fmla="*/ 543560 w 2012508"/>
                <a:gd name="connsiteY25" fmla="*/ 1874520 h 2372360"/>
                <a:gd name="connsiteX26" fmla="*/ 553720 w 2012508"/>
                <a:gd name="connsiteY26" fmla="*/ 1717040 h 2372360"/>
                <a:gd name="connsiteX27" fmla="*/ 584200 w 2012508"/>
                <a:gd name="connsiteY27" fmla="*/ 1676400 h 2372360"/>
                <a:gd name="connsiteX28" fmla="*/ 701040 w 2012508"/>
                <a:gd name="connsiteY28" fmla="*/ 1595120 h 2372360"/>
                <a:gd name="connsiteX29" fmla="*/ 756920 w 2012508"/>
                <a:gd name="connsiteY29" fmla="*/ 1564640 h 2372360"/>
                <a:gd name="connsiteX30" fmla="*/ 792480 w 2012508"/>
                <a:gd name="connsiteY30" fmla="*/ 1539240 h 2372360"/>
                <a:gd name="connsiteX31" fmla="*/ 822960 w 2012508"/>
                <a:gd name="connsiteY31" fmla="*/ 1493520 h 2372360"/>
                <a:gd name="connsiteX32" fmla="*/ 863600 w 2012508"/>
                <a:gd name="connsiteY32" fmla="*/ 1407160 h 2372360"/>
                <a:gd name="connsiteX33" fmla="*/ 878840 w 2012508"/>
                <a:gd name="connsiteY33" fmla="*/ 1351280 h 2372360"/>
                <a:gd name="connsiteX34" fmla="*/ 873760 w 2012508"/>
                <a:gd name="connsiteY34" fmla="*/ 1295400 h 2372360"/>
                <a:gd name="connsiteX35" fmla="*/ 868680 w 2012508"/>
                <a:gd name="connsiteY35" fmla="*/ 1275080 h 2372360"/>
                <a:gd name="connsiteX36" fmla="*/ 848360 w 2012508"/>
                <a:gd name="connsiteY36" fmla="*/ 1259840 h 2372360"/>
                <a:gd name="connsiteX37" fmla="*/ 838200 w 2012508"/>
                <a:gd name="connsiteY37" fmla="*/ 1244600 h 2372360"/>
                <a:gd name="connsiteX38" fmla="*/ 812800 w 2012508"/>
                <a:gd name="connsiteY38" fmla="*/ 1270000 h 2372360"/>
                <a:gd name="connsiteX39" fmla="*/ 802640 w 2012508"/>
                <a:gd name="connsiteY39" fmla="*/ 1310640 h 2372360"/>
                <a:gd name="connsiteX40" fmla="*/ 863600 w 2012508"/>
                <a:gd name="connsiteY40" fmla="*/ 1361440 h 2372360"/>
                <a:gd name="connsiteX41" fmla="*/ 944880 w 2012508"/>
                <a:gd name="connsiteY41" fmla="*/ 1391920 h 2372360"/>
                <a:gd name="connsiteX42" fmla="*/ 990600 w 2012508"/>
                <a:gd name="connsiteY42" fmla="*/ 1397000 h 2372360"/>
                <a:gd name="connsiteX43" fmla="*/ 1010920 w 2012508"/>
                <a:gd name="connsiteY43" fmla="*/ 1402080 h 2372360"/>
                <a:gd name="connsiteX44" fmla="*/ 1112520 w 2012508"/>
                <a:gd name="connsiteY44" fmla="*/ 1391920 h 2372360"/>
                <a:gd name="connsiteX45" fmla="*/ 1137920 w 2012508"/>
                <a:gd name="connsiteY45" fmla="*/ 1386840 h 2372360"/>
                <a:gd name="connsiteX46" fmla="*/ 1203960 w 2012508"/>
                <a:gd name="connsiteY46" fmla="*/ 1381760 h 2372360"/>
                <a:gd name="connsiteX47" fmla="*/ 1275080 w 2012508"/>
                <a:gd name="connsiteY47" fmla="*/ 1391920 h 2372360"/>
                <a:gd name="connsiteX48" fmla="*/ 1295400 w 2012508"/>
                <a:gd name="connsiteY48" fmla="*/ 1412240 h 2372360"/>
                <a:gd name="connsiteX49" fmla="*/ 1320800 w 2012508"/>
                <a:gd name="connsiteY49" fmla="*/ 1508760 h 2372360"/>
                <a:gd name="connsiteX50" fmla="*/ 1330960 w 2012508"/>
                <a:gd name="connsiteY50" fmla="*/ 1701800 h 2372360"/>
                <a:gd name="connsiteX51" fmla="*/ 1341120 w 2012508"/>
                <a:gd name="connsiteY51" fmla="*/ 1717040 h 2372360"/>
                <a:gd name="connsiteX52" fmla="*/ 1391920 w 2012508"/>
                <a:gd name="connsiteY52" fmla="*/ 1767840 h 2372360"/>
                <a:gd name="connsiteX53" fmla="*/ 1407160 w 2012508"/>
                <a:gd name="connsiteY53" fmla="*/ 1793240 h 2372360"/>
                <a:gd name="connsiteX54" fmla="*/ 1427480 w 2012508"/>
                <a:gd name="connsiteY54" fmla="*/ 1874520 h 2372360"/>
                <a:gd name="connsiteX55" fmla="*/ 1412240 w 2012508"/>
                <a:gd name="connsiteY55" fmla="*/ 1965960 h 2372360"/>
                <a:gd name="connsiteX56" fmla="*/ 1315720 w 2012508"/>
                <a:gd name="connsiteY56" fmla="*/ 2087880 h 2372360"/>
                <a:gd name="connsiteX57" fmla="*/ 1264920 w 2012508"/>
                <a:gd name="connsiteY57" fmla="*/ 2169160 h 2372360"/>
                <a:gd name="connsiteX58" fmla="*/ 1219200 w 2012508"/>
                <a:gd name="connsiteY58" fmla="*/ 2260600 h 2372360"/>
                <a:gd name="connsiteX59" fmla="*/ 1178560 w 2012508"/>
                <a:gd name="connsiteY59" fmla="*/ 2306320 h 2372360"/>
                <a:gd name="connsiteX60" fmla="*/ 1137920 w 2012508"/>
                <a:gd name="connsiteY60" fmla="*/ 2321560 h 2372360"/>
                <a:gd name="connsiteX61" fmla="*/ 1010920 w 2012508"/>
                <a:gd name="connsiteY61" fmla="*/ 2296160 h 2372360"/>
                <a:gd name="connsiteX62" fmla="*/ 985520 w 2012508"/>
                <a:gd name="connsiteY62" fmla="*/ 2265680 h 2372360"/>
                <a:gd name="connsiteX63" fmla="*/ 980440 w 2012508"/>
                <a:gd name="connsiteY63" fmla="*/ 2225040 h 2372360"/>
                <a:gd name="connsiteX64" fmla="*/ 1056640 w 2012508"/>
                <a:gd name="connsiteY64" fmla="*/ 2138680 h 2372360"/>
                <a:gd name="connsiteX65" fmla="*/ 1082040 w 2012508"/>
                <a:gd name="connsiteY65" fmla="*/ 2113280 h 2372360"/>
                <a:gd name="connsiteX66" fmla="*/ 1153160 w 2012508"/>
                <a:gd name="connsiteY66" fmla="*/ 2087880 h 2372360"/>
                <a:gd name="connsiteX67" fmla="*/ 1188720 w 2012508"/>
                <a:gd name="connsiteY67" fmla="*/ 2057400 h 2372360"/>
                <a:gd name="connsiteX68" fmla="*/ 1214120 w 2012508"/>
                <a:gd name="connsiteY68" fmla="*/ 2011680 h 2372360"/>
                <a:gd name="connsiteX69" fmla="*/ 1234440 w 2012508"/>
                <a:gd name="connsiteY69" fmla="*/ 1879600 h 2372360"/>
                <a:gd name="connsiteX70" fmla="*/ 1214120 w 2012508"/>
                <a:gd name="connsiteY70" fmla="*/ 1823720 h 2372360"/>
                <a:gd name="connsiteX71" fmla="*/ 1183640 w 2012508"/>
                <a:gd name="connsiteY71" fmla="*/ 1793240 h 2372360"/>
                <a:gd name="connsiteX72" fmla="*/ 1143000 w 2012508"/>
                <a:gd name="connsiteY72" fmla="*/ 1742440 h 2372360"/>
                <a:gd name="connsiteX73" fmla="*/ 1127760 w 2012508"/>
                <a:gd name="connsiteY73" fmla="*/ 1737360 h 2372360"/>
                <a:gd name="connsiteX74" fmla="*/ 1102360 w 2012508"/>
                <a:gd name="connsiteY74" fmla="*/ 1742440 h 2372360"/>
                <a:gd name="connsiteX75" fmla="*/ 1071880 w 2012508"/>
                <a:gd name="connsiteY75" fmla="*/ 1798320 h 2372360"/>
                <a:gd name="connsiteX76" fmla="*/ 1066800 w 2012508"/>
                <a:gd name="connsiteY76" fmla="*/ 1849120 h 2372360"/>
                <a:gd name="connsiteX77" fmla="*/ 1158240 w 2012508"/>
                <a:gd name="connsiteY77" fmla="*/ 1874520 h 2372360"/>
                <a:gd name="connsiteX78" fmla="*/ 1188720 w 2012508"/>
                <a:gd name="connsiteY78" fmla="*/ 1864360 h 2372360"/>
                <a:gd name="connsiteX79" fmla="*/ 1214120 w 2012508"/>
                <a:gd name="connsiteY79" fmla="*/ 1844040 h 2372360"/>
                <a:gd name="connsiteX80" fmla="*/ 1249680 w 2012508"/>
                <a:gd name="connsiteY80" fmla="*/ 1823720 h 2372360"/>
                <a:gd name="connsiteX81" fmla="*/ 1280160 w 2012508"/>
                <a:gd name="connsiteY81" fmla="*/ 1788160 h 2372360"/>
                <a:gd name="connsiteX82" fmla="*/ 1320800 w 2012508"/>
                <a:gd name="connsiteY82" fmla="*/ 1747520 h 2372360"/>
                <a:gd name="connsiteX83" fmla="*/ 1386840 w 2012508"/>
                <a:gd name="connsiteY83" fmla="*/ 1666240 h 2372360"/>
                <a:gd name="connsiteX84" fmla="*/ 1463040 w 2012508"/>
                <a:gd name="connsiteY84" fmla="*/ 1640840 h 2372360"/>
                <a:gd name="connsiteX85" fmla="*/ 1518920 w 2012508"/>
                <a:gd name="connsiteY85" fmla="*/ 1635760 h 2372360"/>
                <a:gd name="connsiteX86" fmla="*/ 1554480 w 2012508"/>
                <a:gd name="connsiteY86" fmla="*/ 1640840 h 2372360"/>
                <a:gd name="connsiteX87" fmla="*/ 1584960 w 2012508"/>
                <a:gd name="connsiteY87" fmla="*/ 1676400 h 2372360"/>
                <a:gd name="connsiteX88" fmla="*/ 1635760 w 2012508"/>
                <a:gd name="connsiteY88" fmla="*/ 1823720 h 2372360"/>
                <a:gd name="connsiteX89" fmla="*/ 1640840 w 2012508"/>
                <a:gd name="connsiteY89" fmla="*/ 1894840 h 2372360"/>
                <a:gd name="connsiteX90" fmla="*/ 1590040 w 2012508"/>
                <a:gd name="connsiteY90" fmla="*/ 1986280 h 2372360"/>
                <a:gd name="connsiteX91" fmla="*/ 1529080 w 2012508"/>
                <a:gd name="connsiteY91" fmla="*/ 2057400 h 2372360"/>
                <a:gd name="connsiteX92" fmla="*/ 1513840 w 2012508"/>
                <a:gd name="connsiteY92" fmla="*/ 2098040 h 2372360"/>
                <a:gd name="connsiteX93" fmla="*/ 1498600 w 2012508"/>
                <a:gd name="connsiteY93" fmla="*/ 2174240 h 2372360"/>
                <a:gd name="connsiteX94" fmla="*/ 1518920 w 2012508"/>
                <a:gd name="connsiteY94" fmla="*/ 2265680 h 2372360"/>
                <a:gd name="connsiteX95" fmla="*/ 1554480 w 2012508"/>
                <a:gd name="connsiteY95" fmla="*/ 2311400 h 2372360"/>
                <a:gd name="connsiteX96" fmla="*/ 1701800 w 2012508"/>
                <a:gd name="connsiteY96" fmla="*/ 2372360 h 2372360"/>
                <a:gd name="connsiteX97" fmla="*/ 1752600 w 2012508"/>
                <a:gd name="connsiteY97" fmla="*/ 2357120 h 2372360"/>
                <a:gd name="connsiteX98" fmla="*/ 1767840 w 2012508"/>
                <a:gd name="connsiteY98" fmla="*/ 2204720 h 2372360"/>
                <a:gd name="connsiteX99" fmla="*/ 1727200 w 2012508"/>
                <a:gd name="connsiteY99" fmla="*/ 2179320 h 2372360"/>
                <a:gd name="connsiteX100" fmla="*/ 1620520 w 2012508"/>
                <a:gd name="connsiteY100" fmla="*/ 2159000 h 2372360"/>
                <a:gd name="connsiteX101" fmla="*/ 1534160 w 2012508"/>
                <a:gd name="connsiteY101" fmla="*/ 2169160 h 2372360"/>
                <a:gd name="connsiteX102" fmla="*/ 1478280 w 2012508"/>
                <a:gd name="connsiteY102" fmla="*/ 2225040 h 2372360"/>
                <a:gd name="connsiteX103" fmla="*/ 1412240 w 2012508"/>
                <a:gd name="connsiteY103" fmla="*/ 2275840 h 2372360"/>
                <a:gd name="connsiteX104" fmla="*/ 1381760 w 2012508"/>
                <a:gd name="connsiteY104" fmla="*/ 2280920 h 2372360"/>
                <a:gd name="connsiteX105" fmla="*/ 1320800 w 2012508"/>
                <a:gd name="connsiteY105" fmla="*/ 2270760 h 2372360"/>
                <a:gd name="connsiteX106" fmla="*/ 1300480 w 2012508"/>
                <a:gd name="connsiteY106" fmla="*/ 2240280 h 2372360"/>
                <a:gd name="connsiteX107" fmla="*/ 1275080 w 2012508"/>
                <a:gd name="connsiteY107" fmla="*/ 2184400 h 2372360"/>
                <a:gd name="connsiteX108" fmla="*/ 1285240 w 2012508"/>
                <a:gd name="connsiteY108" fmla="*/ 2113280 h 2372360"/>
                <a:gd name="connsiteX109" fmla="*/ 1407160 w 2012508"/>
                <a:gd name="connsiteY109" fmla="*/ 2032000 h 2372360"/>
                <a:gd name="connsiteX110" fmla="*/ 1473200 w 2012508"/>
                <a:gd name="connsiteY110" fmla="*/ 2006600 h 2372360"/>
                <a:gd name="connsiteX111" fmla="*/ 1630680 w 2012508"/>
                <a:gd name="connsiteY111" fmla="*/ 1981200 h 2372360"/>
                <a:gd name="connsiteX112" fmla="*/ 1859280 w 2012508"/>
                <a:gd name="connsiteY112" fmla="*/ 1960880 h 2372360"/>
                <a:gd name="connsiteX113" fmla="*/ 1935480 w 2012508"/>
                <a:gd name="connsiteY113" fmla="*/ 1899920 h 2372360"/>
                <a:gd name="connsiteX114" fmla="*/ 1976120 w 2012508"/>
                <a:gd name="connsiteY114" fmla="*/ 1828800 h 2372360"/>
                <a:gd name="connsiteX115" fmla="*/ 1986280 w 2012508"/>
                <a:gd name="connsiteY115" fmla="*/ 1793240 h 2372360"/>
                <a:gd name="connsiteX116" fmla="*/ 1986280 w 2012508"/>
                <a:gd name="connsiteY116" fmla="*/ 1676400 h 2372360"/>
                <a:gd name="connsiteX117" fmla="*/ 1965960 w 2012508"/>
                <a:gd name="connsiteY117" fmla="*/ 1640840 h 2372360"/>
                <a:gd name="connsiteX118" fmla="*/ 1945640 w 2012508"/>
                <a:gd name="connsiteY118" fmla="*/ 1615440 h 2372360"/>
                <a:gd name="connsiteX119" fmla="*/ 1920240 w 2012508"/>
                <a:gd name="connsiteY119" fmla="*/ 1579880 h 2372360"/>
                <a:gd name="connsiteX120" fmla="*/ 1884680 w 2012508"/>
                <a:gd name="connsiteY120" fmla="*/ 1544320 h 2372360"/>
                <a:gd name="connsiteX121" fmla="*/ 1854200 w 2012508"/>
                <a:gd name="connsiteY121" fmla="*/ 1468120 h 2372360"/>
                <a:gd name="connsiteX122" fmla="*/ 1838960 w 2012508"/>
                <a:gd name="connsiteY122" fmla="*/ 1407160 h 2372360"/>
                <a:gd name="connsiteX123" fmla="*/ 1889760 w 2012508"/>
                <a:gd name="connsiteY123" fmla="*/ 1361440 h 2372360"/>
                <a:gd name="connsiteX124" fmla="*/ 1930400 w 2012508"/>
                <a:gd name="connsiteY124" fmla="*/ 1356360 h 2372360"/>
                <a:gd name="connsiteX125" fmla="*/ 1950720 w 2012508"/>
                <a:gd name="connsiteY125" fmla="*/ 1361440 h 2372360"/>
                <a:gd name="connsiteX126" fmla="*/ 2001520 w 2012508"/>
                <a:gd name="connsiteY126" fmla="*/ 1452880 h 2372360"/>
                <a:gd name="connsiteX127" fmla="*/ 1986280 w 2012508"/>
                <a:gd name="connsiteY127" fmla="*/ 1600200 h 2372360"/>
                <a:gd name="connsiteX128" fmla="*/ 1915160 w 2012508"/>
                <a:gd name="connsiteY128" fmla="*/ 1615440 h 2372360"/>
                <a:gd name="connsiteX129" fmla="*/ 1854200 w 2012508"/>
                <a:gd name="connsiteY129" fmla="*/ 1600200 h 2372360"/>
                <a:gd name="connsiteX130" fmla="*/ 1808480 w 2012508"/>
                <a:gd name="connsiteY130" fmla="*/ 1590040 h 2372360"/>
                <a:gd name="connsiteX131" fmla="*/ 1727200 w 2012508"/>
                <a:gd name="connsiteY131" fmla="*/ 1554480 h 2372360"/>
                <a:gd name="connsiteX132" fmla="*/ 1681480 w 2012508"/>
                <a:gd name="connsiteY132" fmla="*/ 1529080 h 2372360"/>
                <a:gd name="connsiteX133" fmla="*/ 1590040 w 2012508"/>
                <a:gd name="connsiteY133" fmla="*/ 1483360 h 2372360"/>
                <a:gd name="connsiteX134" fmla="*/ 1524000 w 2012508"/>
                <a:gd name="connsiteY134" fmla="*/ 1376680 h 2372360"/>
                <a:gd name="connsiteX135" fmla="*/ 1518920 w 2012508"/>
                <a:gd name="connsiteY135" fmla="*/ 1325880 h 2372360"/>
                <a:gd name="connsiteX136" fmla="*/ 1529080 w 2012508"/>
                <a:gd name="connsiteY136" fmla="*/ 1254760 h 2372360"/>
                <a:gd name="connsiteX137" fmla="*/ 1539240 w 2012508"/>
                <a:gd name="connsiteY137" fmla="*/ 1229360 h 2372360"/>
                <a:gd name="connsiteX138" fmla="*/ 1549400 w 2012508"/>
                <a:gd name="connsiteY138" fmla="*/ 1198880 h 2372360"/>
                <a:gd name="connsiteX139" fmla="*/ 1737360 w 2012508"/>
                <a:gd name="connsiteY139" fmla="*/ 1168400 h 2372360"/>
                <a:gd name="connsiteX140" fmla="*/ 1788160 w 2012508"/>
                <a:gd name="connsiteY140" fmla="*/ 1143000 h 2372360"/>
                <a:gd name="connsiteX141" fmla="*/ 1864360 w 2012508"/>
                <a:gd name="connsiteY141" fmla="*/ 1082040 h 2372360"/>
                <a:gd name="connsiteX142" fmla="*/ 1889760 w 2012508"/>
                <a:gd name="connsiteY142" fmla="*/ 1036320 h 2372360"/>
                <a:gd name="connsiteX143" fmla="*/ 1915160 w 2012508"/>
                <a:gd name="connsiteY143" fmla="*/ 944880 h 2372360"/>
                <a:gd name="connsiteX144" fmla="*/ 1905000 w 2012508"/>
                <a:gd name="connsiteY144" fmla="*/ 894080 h 2372360"/>
                <a:gd name="connsiteX145" fmla="*/ 1879600 w 2012508"/>
                <a:gd name="connsiteY145" fmla="*/ 853440 h 2372360"/>
                <a:gd name="connsiteX146" fmla="*/ 1859280 w 2012508"/>
                <a:gd name="connsiteY146" fmla="*/ 843280 h 2372360"/>
                <a:gd name="connsiteX147" fmla="*/ 1823720 w 2012508"/>
                <a:gd name="connsiteY147" fmla="*/ 828040 h 2372360"/>
                <a:gd name="connsiteX148" fmla="*/ 1772920 w 2012508"/>
                <a:gd name="connsiteY148" fmla="*/ 853440 h 2372360"/>
                <a:gd name="connsiteX149" fmla="*/ 1757680 w 2012508"/>
                <a:gd name="connsiteY149" fmla="*/ 889000 h 2372360"/>
                <a:gd name="connsiteX150" fmla="*/ 1752600 w 2012508"/>
                <a:gd name="connsiteY150" fmla="*/ 914400 h 2372360"/>
                <a:gd name="connsiteX151" fmla="*/ 1788160 w 2012508"/>
                <a:gd name="connsiteY151" fmla="*/ 970280 h 2372360"/>
                <a:gd name="connsiteX152" fmla="*/ 1813560 w 2012508"/>
                <a:gd name="connsiteY152" fmla="*/ 1010920 h 2372360"/>
                <a:gd name="connsiteX153" fmla="*/ 1823720 w 2012508"/>
                <a:gd name="connsiteY153" fmla="*/ 1056640 h 2372360"/>
                <a:gd name="connsiteX154" fmla="*/ 1813560 w 2012508"/>
                <a:gd name="connsiteY154" fmla="*/ 1183640 h 2372360"/>
                <a:gd name="connsiteX155" fmla="*/ 1798320 w 2012508"/>
                <a:gd name="connsiteY155" fmla="*/ 1198880 h 2372360"/>
                <a:gd name="connsiteX156" fmla="*/ 1717040 w 2012508"/>
                <a:gd name="connsiteY156" fmla="*/ 1219200 h 2372360"/>
                <a:gd name="connsiteX157" fmla="*/ 1676400 w 2012508"/>
                <a:gd name="connsiteY157" fmla="*/ 1209040 h 2372360"/>
                <a:gd name="connsiteX158" fmla="*/ 1640840 w 2012508"/>
                <a:gd name="connsiteY158" fmla="*/ 1193800 h 2372360"/>
                <a:gd name="connsiteX159" fmla="*/ 1605280 w 2012508"/>
                <a:gd name="connsiteY159" fmla="*/ 1188720 h 2372360"/>
                <a:gd name="connsiteX160" fmla="*/ 1473200 w 2012508"/>
                <a:gd name="connsiteY160" fmla="*/ 1163320 h 2372360"/>
                <a:gd name="connsiteX161" fmla="*/ 1397000 w 2012508"/>
                <a:gd name="connsiteY161" fmla="*/ 1158240 h 2372360"/>
                <a:gd name="connsiteX162" fmla="*/ 1239520 w 2012508"/>
                <a:gd name="connsiteY162" fmla="*/ 1153160 h 2372360"/>
                <a:gd name="connsiteX163" fmla="*/ 1229360 w 2012508"/>
                <a:gd name="connsiteY163" fmla="*/ 1173480 h 2372360"/>
                <a:gd name="connsiteX164" fmla="*/ 1224280 w 2012508"/>
                <a:gd name="connsiteY164" fmla="*/ 1270000 h 2372360"/>
                <a:gd name="connsiteX165" fmla="*/ 1330960 w 2012508"/>
                <a:gd name="connsiteY165" fmla="*/ 1300480 h 2372360"/>
                <a:gd name="connsiteX166" fmla="*/ 1371600 w 2012508"/>
                <a:gd name="connsiteY166" fmla="*/ 1290320 h 2372360"/>
                <a:gd name="connsiteX167" fmla="*/ 1422400 w 2012508"/>
                <a:gd name="connsiteY167" fmla="*/ 1219200 h 2372360"/>
                <a:gd name="connsiteX168" fmla="*/ 1427480 w 2012508"/>
                <a:gd name="connsiteY168" fmla="*/ 1198880 h 2372360"/>
                <a:gd name="connsiteX169" fmla="*/ 1397000 w 2012508"/>
                <a:gd name="connsiteY169" fmla="*/ 1122680 h 2372360"/>
                <a:gd name="connsiteX170" fmla="*/ 1366520 w 2012508"/>
                <a:gd name="connsiteY170" fmla="*/ 1097280 h 2372360"/>
                <a:gd name="connsiteX171" fmla="*/ 1346200 w 2012508"/>
                <a:gd name="connsiteY171" fmla="*/ 1071880 h 2372360"/>
                <a:gd name="connsiteX172" fmla="*/ 1295400 w 2012508"/>
                <a:gd name="connsiteY172" fmla="*/ 1026160 h 2372360"/>
                <a:gd name="connsiteX173" fmla="*/ 1224280 w 2012508"/>
                <a:gd name="connsiteY173" fmla="*/ 939800 h 2372360"/>
                <a:gd name="connsiteX174" fmla="*/ 1209040 w 2012508"/>
                <a:gd name="connsiteY174" fmla="*/ 883920 h 2372360"/>
                <a:gd name="connsiteX175" fmla="*/ 1209040 w 2012508"/>
                <a:gd name="connsiteY175" fmla="*/ 756920 h 2372360"/>
                <a:gd name="connsiteX176" fmla="*/ 1229360 w 2012508"/>
                <a:gd name="connsiteY176" fmla="*/ 721360 h 2372360"/>
                <a:gd name="connsiteX177" fmla="*/ 1320800 w 2012508"/>
                <a:gd name="connsiteY177" fmla="*/ 619760 h 2372360"/>
                <a:gd name="connsiteX178" fmla="*/ 1361440 w 2012508"/>
                <a:gd name="connsiteY178" fmla="*/ 574040 h 2372360"/>
                <a:gd name="connsiteX179" fmla="*/ 1397000 w 2012508"/>
                <a:gd name="connsiteY179" fmla="*/ 482600 h 2372360"/>
                <a:gd name="connsiteX180" fmla="*/ 1330960 w 2012508"/>
                <a:gd name="connsiteY180" fmla="*/ 360680 h 2372360"/>
                <a:gd name="connsiteX181" fmla="*/ 1254760 w 2012508"/>
                <a:gd name="connsiteY181" fmla="*/ 396240 h 2372360"/>
                <a:gd name="connsiteX182" fmla="*/ 1224280 w 2012508"/>
                <a:gd name="connsiteY182" fmla="*/ 447040 h 2372360"/>
                <a:gd name="connsiteX183" fmla="*/ 1244600 w 2012508"/>
                <a:gd name="connsiteY183" fmla="*/ 548640 h 2372360"/>
                <a:gd name="connsiteX184" fmla="*/ 1412240 w 2012508"/>
                <a:gd name="connsiteY184" fmla="*/ 594360 h 2372360"/>
                <a:gd name="connsiteX185" fmla="*/ 1534160 w 2012508"/>
                <a:gd name="connsiteY185" fmla="*/ 645160 h 2372360"/>
                <a:gd name="connsiteX186" fmla="*/ 1600200 w 2012508"/>
                <a:gd name="connsiteY186" fmla="*/ 685800 h 2372360"/>
                <a:gd name="connsiteX187" fmla="*/ 1645920 w 2012508"/>
                <a:gd name="connsiteY187" fmla="*/ 706120 h 2372360"/>
                <a:gd name="connsiteX188" fmla="*/ 1727200 w 2012508"/>
                <a:gd name="connsiteY188" fmla="*/ 751840 h 2372360"/>
                <a:gd name="connsiteX189" fmla="*/ 1737360 w 2012508"/>
                <a:gd name="connsiteY189" fmla="*/ 772160 h 2372360"/>
                <a:gd name="connsiteX190" fmla="*/ 1818640 w 2012508"/>
                <a:gd name="connsiteY190" fmla="*/ 802640 h 2372360"/>
                <a:gd name="connsiteX191" fmla="*/ 1879600 w 2012508"/>
                <a:gd name="connsiteY191" fmla="*/ 797560 h 2372360"/>
                <a:gd name="connsiteX192" fmla="*/ 1935480 w 2012508"/>
                <a:gd name="connsiteY192" fmla="*/ 772160 h 2372360"/>
                <a:gd name="connsiteX193" fmla="*/ 1976120 w 2012508"/>
                <a:gd name="connsiteY193" fmla="*/ 706120 h 2372360"/>
                <a:gd name="connsiteX194" fmla="*/ 1981200 w 2012508"/>
                <a:gd name="connsiteY194" fmla="*/ 685800 h 2372360"/>
                <a:gd name="connsiteX195" fmla="*/ 1940560 w 2012508"/>
                <a:gd name="connsiteY195" fmla="*/ 594360 h 2372360"/>
                <a:gd name="connsiteX196" fmla="*/ 1915160 w 2012508"/>
                <a:gd name="connsiteY196" fmla="*/ 589280 h 2372360"/>
                <a:gd name="connsiteX197" fmla="*/ 1879600 w 2012508"/>
                <a:gd name="connsiteY197" fmla="*/ 584200 h 2372360"/>
                <a:gd name="connsiteX198" fmla="*/ 1833880 w 2012508"/>
                <a:gd name="connsiteY198" fmla="*/ 594360 h 2372360"/>
                <a:gd name="connsiteX199" fmla="*/ 1798320 w 2012508"/>
                <a:gd name="connsiteY199" fmla="*/ 624840 h 2372360"/>
                <a:gd name="connsiteX200" fmla="*/ 1762760 w 2012508"/>
                <a:gd name="connsiteY200" fmla="*/ 645160 h 2372360"/>
                <a:gd name="connsiteX201" fmla="*/ 1691640 w 2012508"/>
                <a:gd name="connsiteY201" fmla="*/ 736600 h 2372360"/>
                <a:gd name="connsiteX202" fmla="*/ 1595120 w 2012508"/>
                <a:gd name="connsiteY202" fmla="*/ 899160 h 2372360"/>
                <a:gd name="connsiteX203" fmla="*/ 1559560 w 2012508"/>
                <a:gd name="connsiteY203" fmla="*/ 929640 h 2372360"/>
                <a:gd name="connsiteX204" fmla="*/ 1513840 w 2012508"/>
                <a:gd name="connsiteY204" fmla="*/ 934720 h 2372360"/>
                <a:gd name="connsiteX205" fmla="*/ 1407160 w 2012508"/>
                <a:gd name="connsiteY205" fmla="*/ 914400 h 2372360"/>
                <a:gd name="connsiteX206" fmla="*/ 1391920 w 2012508"/>
                <a:gd name="connsiteY206" fmla="*/ 883920 h 2372360"/>
                <a:gd name="connsiteX207" fmla="*/ 1386840 w 2012508"/>
                <a:gd name="connsiteY207" fmla="*/ 858520 h 2372360"/>
                <a:gd name="connsiteX208" fmla="*/ 1397000 w 2012508"/>
                <a:gd name="connsiteY208" fmla="*/ 807720 h 2372360"/>
                <a:gd name="connsiteX209" fmla="*/ 1412240 w 2012508"/>
                <a:gd name="connsiteY209" fmla="*/ 792480 h 2372360"/>
                <a:gd name="connsiteX210" fmla="*/ 1447800 w 2012508"/>
                <a:gd name="connsiteY210" fmla="*/ 772160 h 2372360"/>
                <a:gd name="connsiteX211" fmla="*/ 1468120 w 2012508"/>
                <a:gd name="connsiteY211" fmla="*/ 767080 h 2372360"/>
                <a:gd name="connsiteX212" fmla="*/ 1493520 w 2012508"/>
                <a:gd name="connsiteY212" fmla="*/ 756920 h 2372360"/>
                <a:gd name="connsiteX213" fmla="*/ 1539240 w 2012508"/>
                <a:gd name="connsiteY213" fmla="*/ 726440 h 2372360"/>
                <a:gd name="connsiteX214" fmla="*/ 1559560 w 2012508"/>
                <a:gd name="connsiteY214" fmla="*/ 701040 h 2372360"/>
                <a:gd name="connsiteX215" fmla="*/ 1595120 w 2012508"/>
                <a:gd name="connsiteY215" fmla="*/ 640080 h 2372360"/>
                <a:gd name="connsiteX216" fmla="*/ 1605280 w 2012508"/>
                <a:gd name="connsiteY216" fmla="*/ 594360 h 2372360"/>
                <a:gd name="connsiteX217" fmla="*/ 1615440 w 2012508"/>
                <a:gd name="connsiteY217" fmla="*/ 563880 h 2372360"/>
                <a:gd name="connsiteX218" fmla="*/ 1615440 w 2012508"/>
                <a:gd name="connsiteY218" fmla="*/ 431800 h 2372360"/>
                <a:gd name="connsiteX219" fmla="*/ 1605280 w 2012508"/>
                <a:gd name="connsiteY219" fmla="*/ 375920 h 2372360"/>
                <a:gd name="connsiteX220" fmla="*/ 1579880 w 2012508"/>
                <a:gd name="connsiteY220" fmla="*/ 340360 h 2372360"/>
                <a:gd name="connsiteX221" fmla="*/ 1564640 w 2012508"/>
                <a:gd name="connsiteY221" fmla="*/ 309880 h 2372360"/>
                <a:gd name="connsiteX222" fmla="*/ 1452880 w 2012508"/>
                <a:gd name="connsiteY222" fmla="*/ 208280 h 2372360"/>
                <a:gd name="connsiteX223" fmla="*/ 1412240 w 2012508"/>
                <a:gd name="connsiteY223" fmla="*/ 182880 h 2372360"/>
                <a:gd name="connsiteX224" fmla="*/ 1371600 w 2012508"/>
                <a:gd name="connsiteY224" fmla="*/ 177800 h 2372360"/>
                <a:gd name="connsiteX225" fmla="*/ 1275080 w 2012508"/>
                <a:gd name="connsiteY225" fmla="*/ 182880 h 2372360"/>
                <a:gd name="connsiteX226" fmla="*/ 1143000 w 2012508"/>
                <a:gd name="connsiteY226" fmla="*/ 269240 h 2372360"/>
                <a:gd name="connsiteX227" fmla="*/ 1112520 w 2012508"/>
                <a:gd name="connsiteY227" fmla="*/ 309880 h 2372360"/>
                <a:gd name="connsiteX228" fmla="*/ 1036320 w 2012508"/>
                <a:gd name="connsiteY228" fmla="*/ 406400 h 2372360"/>
                <a:gd name="connsiteX229" fmla="*/ 1021080 w 2012508"/>
                <a:gd name="connsiteY229" fmla="*/ 457200 h 2372360"/>
                <a:gd name="connsiteX230" fmla="*/ 995680 w 2012508"/>
                <a:gd name="connsiteY230" fmla="*/ 533400 h 2372360"/>
                <a:gd name="connsiteX231" fmla="*/ 929640 w 2012508"/>
                <a:gd name="connsiteY231" fmla="*/ 701040 h 2372360"/>
                <a:gd name="connsiteX232" fmla="*/ 878840 w 2012508"/>
                <a:gd name="connsiteY232" fmla="*/ 767080 h 2372360"/>
                <a:gd name="connsiteX233" fmla="*/ 843280 w 2012508"/>
                <a:gd name="connsiteY233" fmla="*/ 772160 h 2372360"/>
                <a:gd name="connsiteX234" fmla="*/ 655320 w 2012508"/>
                <a:gd name="connsiteY234" fmla="*/ 751840 h 2372360"/>
                <a:gd name="connsiteX235" fmla="*/ 609600 w 2012508"/>
                <a:gd name="connsiteY235" fmla="*/ 726440 h 2372360"/>
                <a:gd name="connsiteX236" fmla="*/ 568960 w 2012508"/>
                <a:gd name="connsiteY236" fmla="*/ 650240 h 2372360"/>
                <a:gd name="connsiteX237" fmla="*/ 548640 w 2012508"/>
                <a:gd name="connsiteY237" fmla="*/ 502920 h 2372360"/>
                <a:gd name="connsiteX238" fmla="*/ 579120 w 2012508"/>
                <a:gd name="connsiteY238" fmla="*/ 472440 h 2372360"/>
                <a:gd name="connsiteX239" fmla="*/ 614680 w 2012508"/>
                <a:gd name="connsiteY239" fmla="*/ 462280 h 2372360"/>
                <a:gd name="connsiteX240" fmla="*/ 670560 w 2012508"/>
                <a:gd name="connsiteY240" fmla="*/ 457200 h 2372360"/>
                <a:gd name="connsiteX241" fmla="*/ 726440 w 2012508"/>
                <a:gd name="connsiteY241" fmla="*/ 472440 h 2372360"/>
                <a:gd name="connsiteX242" fmla="*/ 767080 w 2012508"/>
                <a:gd name="connsiteY242" fmla="*/ 563880 h 2372360"/>
                <a:gd name="connsiteX243" fmla="*/ 751840 w 2012508"/>
                <a:gd name="connsiteY243" fmla="*/ 711200 h 2372360"/>
                <a:gd name="connsiteX244" fmla="*/ 736600 w 2012508"/>
                <a:gd name="connsiteY244" fmla="*/ 762000 h 2372360"/>
                <a:gd name="connsiteX245" fmla="*/ 731520 w 2012508"/>
                <a:gd name="connsiteY245" fmla="*/ 787400 h 2372360"/>
                <a:gd name="connsiteX246" fmla="*/ 741680 w 2012508"/>
                <a:gd name="connsiteY246" fmla="*/ 955040 h 2372360"/>
                <a:gd name="connsiteX247" fmla="*/ 762000 w 2012508"/>
                <a:gd name="connsiteY247" fmla="*/ 980440 h 2372360"/>
                <a:gd name="connsiteX248" fmla="*/ 853440 w 2012508"/>
                <a:gd name="connsiteY248" fmla="*/ 1051560 h 2372360"/>
                <a:gd name="connsiteX249" fmla="*/ 889000 w 2012508"/>
                <a:gd name="connsiteY249" fmla="*/ 1061720 h 2372360"/>
                <a:gd name="connsiteX250" fmla="*/ 1005840 w 2012508"/>
                <a:gd name="connsiteY250" fmla="*/ 1051560 h 2372360"/>
                <a:gd name="connsiteX251" fmla="*/ 1056640 w 2012508"/>
                <a:gd name="connsiteY251" fmla="*/ 1016000 h 2372360"/>
                <a:gd name="connsiteX252" fmla="*/ 1097280 w 2012508"/>
                <a:gd name="connsiteY252" fmla="*/ 975360 h 2372360"/>
                <a:gd name="connsiteX253" fmla="*/ 1148080 w 2012508"/>
                <a:gd name="connsiteY253" fmla="*/ 868680 h 2372360"/>
                <a:gd name="connsiteX254" fmla="*/ 1148080 w 2012508"/>
                <a:gd name="connsiteY254" fmla="*/ 767080 h 2372360"/>
                <a:gd name="connsiteX255" fmla="*/ 1102360 w 2012508"/>
                <a:gd name="connsiteY255" fmla="*/ 685800 h 2372360"/>
                <a:gd name="connsiteX256" fmla="*/ 1082040 w 2012508"/>
                <a:gd name="connsiteY256" fmla="*/ 655320 h 2372360"/>
                <a:gd name="connsiteX257" fmla="*/ 1046480 w 2012508"/>
                <a:gd name="connsiteY257" fmla="*/ 609600 h 2372360"/>
                <a:gd name="connsiteX258" fmla="*/ 975360 w 2012508"/>
                <a:gd name="connsiteY258" fmla="*/ 477520 h 2372360"/>
                <a:gd name="connsiteX259" fmla="*/ 985520 w 2012508"/>
                <a:gd name="connsiteY259" fmla="*/ 243840 h 2372360"/>
                <a:gd name="connsiteX260" fmla="*/ 1010920 w 2012508"/>
                <a:gd name="connsiteY260" fmla="*/ 162560 h 2372360"/>
                <a:gd name="connsiteX261" fmla="*/ 1021080 w 2012508"/>
                <a:gd name="connsiteY261" fmla="*/ 111760 h 2372360"/>
                <a:gd name="connsiteX262" fmla="*/ 1031240 w 2012508"/>
                <a:gd name="connsiteY262" fmla="*/ 76200 h 2372360"/>
                <a:gd name="connsiteX263" fmla="*/ 965200 w 2012508"/>
                <a:gd name="connsiteY263" fmla="*/ 5080 h 2372360"/>
                <a:gd name="connsiteX264" fmla="*/ 939800 w 2012508"/>
                <a:gd name="connsiteY264" fmla="*/ 0 h 2372360"/>
                <a:gd name="connsiteX265" fmla="*/ 868680 w 2012508"/>
                <a:gd name="connsiteY265" fmla="*/ 20320 h 2372360"/>
                <a:gd name="connsiteX266" fmla="*/ 848360 w 2012508"/>
                <a:gd name="connsiteY266" fmla="*/ 55880 h 2372360"/>
                <a:gd name="connsiteX267" fmla="*/ 797560 w 2012508"/>
                <a:gd name="connsiteY267" fmla="*/ 157480 h 2372360"/>
                <a:gd name="connsiteX268" fmla="*/ 762000 w 2012508"/>
                <a:gd name="connsiteY268" fmla="*/ 203200 h 2372360"/>
                <a:gd name="connsiteX269" fmla="*/ 736600 w 2012508"/>
                <a:gd name="connsiteY269" fmla="*/ 223520 h 2372360"/>
                <a:gd name="connsiteX270" fmla="*/ 711200 w 2012508"/>
                <a:gd name="connsiteY270" fmla="*/ 233680 h 2372360"/>
                <a:gd name="connsiteX271" fmla="*/ 665480 w 2012508"/>
                <a:gd name="connsiteY271" fmla="*/ 243840 h 2372360"/>
                <a:gd name="connsiteX272" fmla="*/ 513080 w 2012508"/>
                <a:gd name="connsiteY272" fmla="*/ 238760 h 2372360"/>
                <a:gd name="connsiteX273" fmla="*/ 467360 w 2012508"/>
                <a:gd name="connsiteY273" fmla="*/ 254000 h 2372360"/>
                <a:gd name="connsiteX274" fmla="*/ 421640 w 2012508"/>
                <a:gd name="connsiteY274" fmla="*/ 264160 h 2372360"/>
                <a:gd name="connsiteX275" fmla="*/ 381000 w 2012508"/>
                <a:gd name="connsiteY275" fmla="*/ 284480 h 2372360"/>
                <a:gd name="connsiteX276" fmla="*/ 320040 w 2012508"/>
                <a:gd name="connsiteY276" fmla="*/ 350520 h 2372360"/>
                <a:gd name="connsiteX277" fmla="*/ 284480 w 2012508"/>
                <a:gd name="connsiteY277" fmla="*/ 391160 h 2372360"/>
                <a:gd name="connsiteX278" fmla="*/ 233680 w 2012508"/>
                <a:gd name="connsiteY278" fmla="*/ 457200 h 2372360"/>
                <a:gd name="connsiteX279" fmla="*/ 167640 w 2012508"/>
                <a:gd name="connsiteY279" fmla="*/ 467360 h 2372360"/>
                <a:gd name="connsiteX280" fmla="*/ 81280 w 2012508"/>
                <a:gd name="connsiteY280" fmla="*/ 457200 h 2372360"/>
                <a:gd name="connsiteX281" fmla="*/ 60960 w 2012508"/>
                <a:gd name="connsiteY281" fmla="*/ 365760 h 2372360"/>
                <a:gd name="connsiteX282" fmla="*/ 81280 w 2012508"/>
                <a:gd name="connsiteY282" fmla="*/ 289560 h 2372360"/>
                <a:gd name="connsiteX283" fmla="*/ 116840 w 2012508"/>
                <a:gd name="connsiteY283" fmla="*/ 284480 h 2372360"/>
                <a:gd name="connsiteX284" fmla="*/ 193040 w 2012508"/>
                <a:gd name="connsiteY284" fmla="*/ 299720 h 2372360"/>
                <a:gd name="connsiteX285" fmla="*/ 243840 w 2012508"/>
                <a:gd name="connsiteY285" fmla="*/ 401320 h 2372360"/>
                <a:gd name="connsiteX286" fmla="*/ 248920 w 2012508"/>
                <a:gd name="connsiteY286" fmla="*/ 467360 h 2372360"/>
                <a:gd name="connsiteX287" fmla="*/ 243840 w 2012508"/>
                <a:gd name="connsiteY287" fmla="*/ 528320 h 2372360"/>
                <a:gd name="connsiteX288" fmla="*/ 213360 w 2012508"/>
                <a:gd name="connsiteY288" fmla="*/ 711200 h 2372360"/>
                <a:gd name="connsiteX289" fmla="*/ 193040 w 2012508"/>
                <a:gd name="connsiteY289" fmla="*/ 828040 h 2372360"/>
                <a:gd name="connsiteX290" fmla="*/ 248920 w 2012508"/>
                <a:gd name="connsiteY290" fmla="*/ 873760 h 2372360"/>
                <a:gd name="connsiteX291" fmla="*/ 401320 w 2012508"/>
                <a:gd name="connsiteY291" fmla="*/ 889000 h 2372360"/>
                <a:gd name="connsiteX292" fmla="*/ 431800 w 2012508"/>
                <a:gd name="connsiteY292" fmla="*/ 873760 h 2372360"/>
                <a:gd name="connsiteX293" fmla="*/ 447040 w 2012508"/>
                <a:gd name="connsiteY293" fmla="*/ 868680 h 2372360"/>
                <a:gd name="connsiteX294" fmla="*/ 482600 w 2012508"/>
                <a:gd name="connsiteY294" fmla="*/ 797560 h 2372360"/>
                <a:gd name="connsiteX295" fmla="*/ 477520 w 2012508"/>
                <a:gd name="connsiteY295" fmla="*/ 777240 h 2372360"/>
                <a:gd name="connsiteX296" fmla="*/ 386080 w 2012508"/>
                <a:gd name="connsiteY296" fmla="*/ 782320 h 2372360"/>
                <a:gd name="connsiteX297" fmla="*/ 355600 w 2012508"/>
                <a:gd name="connsiteY297" fmla="*/ 817880 h 2372360"/>
                <a:gd name="connsiteX298" fmla="*/ 335280 w 2012508"/>
                <a:gd name="connsiteY298" fmla="*/ 833120 h 2372360"/>
                <a:gd name="connsiteX299" fmla="*/ 254000 w 2012508"/>
                <a:gd name="connsiteY299" fmla="*/ 939800 h 2372360"/>
                <a:gd name="connsiteX300" fmla="*/ 213360 w 2012508"/>
                <a:gd name="connsiteY300" fmla="*/ 1041400 h 2372360"/>
                <a:gd name="connsiteX301" fmla="*/ 203200 w 2012508"/>
                <a:gd name="connsiteY301" fmla="*/ 1082040 h 2372360"/>
                <a:gd name="connsiteX302" fmla="*/ 157480 w 2012508"/>
                <a:gd name="connsiteY302" fmla="*/ 1148080 h 2372360"/>
                <a:gd name="connsiteX303" fmla="*/ 121920 w 2012508"/>
                <a:gd name="connsiteY303" fmla="*/ 1163320 h 2372360"/>
                <a:gd name="connsiteX304" fmla="*/ 106680 w 2012508"/>
                <a:gd name="connsiteY304" fmla="*/ 1168400 h 2372360"/>
                <a:gd name="connsiteX305" fmla="*/ 50800 w 2012508"/>
                <a:gd name="connsiteY305" fmla="*/ 1183640 h 2372360"/>
                <a:gd name="connsiteX306" fmla="*/ 25400 w 2012508"/>
                <a:gd name="connsiteY306" fmla="*/ 1209040 h 2372360"/>
                <a:gd name="connsiteX307" fmla="*/ 15240 w 2012508"/>
                <a:gd name="connsiteY307" fmla="*/ 1244600 h 2372360"/>
                <a:gd name="connsiteX308" fmla="*/ 0 w 2012508"/>
                <a:gd name="connsiteY308" fmla="*/ 1320800 h 2372360"/>
                <a:gd name="connsiteX309" fmla="*/ 20320 w 2012508"/>
                <a:gd name="connsiteY309" fmla="*/ 1412240 h 2372360"/>
                <a:gd name="connsiteX310" fmla="*/ 142240 w 2012508"/>
                <a:gd name="connsiteY310" fmla="*/ 1442720 h 2372360"/>
                <a:gd name="connsiteX311" fmla="*/ 238760 w 2012508"/>
                <a:gd name="connsiteY311" fmla="*/ 1427480 h 2372360"/>
                <a:gd name="connsiteX312" fmla="*/ 269240 w 2012508"/>
                <a:gd name="connsiteY312" fmla="*/ 1381760 h 2372360"/>
                <a:gd name="connsiteX313" fmla="*/ 309880 w 2012508"/>
                <a:gd name="connsiteY313" fmla="*/ 1305560 h 2372360"/>
                <a:gd name="connsiteX314" fmla="*/ 309880 w 2012508"/>
                <a:gd name="connsiteY314" fmla="*/ 1219200 h 2372360"/>
                <a:gd name="connsiteX315" fmla="*/ 284480 w 2012508"/>
                <a:gd name="connsiteY315" fmla="*/ 1178560 h 2372360"/>
                <a:gd name="connsiteX316" fmla="*/ 269240 w 2012508"/>
                <a:gd name="connsiteY316" fmla="*/ 1148080 h 2372360"/>
                <a:gd name="connsiteX317" fmla="*/ 147320 w 2012508"/>
                <a:gd name="connsiteY317" fmla="*/ 1046480 h 2372360"/>
                <a:gd name="connsiteX318" fmla="*/ 50800 w 2012508"/>
                <a:gd name="connsiteY318" fmla="*/ 970280 h 2372360"/>
                <a:gd name="connsiteX319" fmla="*/ 45720 w 2012508"/>
                <a:gd name="connsiteY319" fmla="*/ 949960 h 2372360"/>
                <a:gd name="connsiteX320" fmla="*/ 25400 w 2012508"/>
                <a:gd name="connsiteY320" fmla="*/ 899160 h 2372360"/>
                <a:gd name="connsiteX321" fmla="*/ 40640 w 2012508"/>
                <a:gd name="connsiteY321" fmla="*/ 756920 h 2372360"/>
                <a:gd name="connsiteX322" fmla="*/ 66040 w 2012508"/>
                <a:gd name="connsiteY322" fmla="*/ 726440 h 2372360"/>
                <a:gd name="connsiteX323" fmla="*/ 142240 w 2012508"/>
                <a:gd name="connsiteY323" fmla="*/ 675640 h 2372360"/>
                <a:gd name="connsiteX324" fmla="*/ 172720 w 2012508"/>
                <a:gd name="connsiteY324" fmla="*/ 660400 h 2372360"/>
                <a:gd name="connsiteX325" fmla="*/ 213360 w 2012508"/>
                <a:gd name="connsiteY325" fmla="*/ 655320 h 2372360"/>
                <a:gd name="connsiteX326" fmla="*/ 325120 w 2012508"/>
                <a:gd name="connsiteY326" fmla="*/ 675640 h 2372360"/>
                <a:gd name="connsiteX327" fmla="*/ 391160 w 2012508"/>
                <a:gd name="connsiteY327" fmla="*/ 701040 h 2372360"/>
                <a:gd name="connsiteX328" fmla="*/ 447040 w 2012508"/>
                <a:gd name="connsiteY328" fmla="*/ 726440 h 2372360"/>
                <a:gd name="connsiteX329" fmla="*/ 462280 w 2012508"/>
                <a:gd name="connsiteY329" fmla="*/ 736600 h 2372360"/>
                <a:gd name="connsiteX330" fmla="*/ 523240 w 2012508"/>
                <a:gd name="connsiteY330" fmla="*/ 833120 h 2372360"/>
                <a:gd name="connsiteX331" fmla="*/ 543560 w 2012508"/>
                <a:gd name="connsiteY331" fmla="*/ 889000 h 2372360"/>
                <a:gd name="connsiteX332" fmla="*/ 543560 w 2012508"/>
                <a:gd name="connsiteY332" fmla="*/ 1082040 h 2372360"/>
                <a:gd name="connsiteX333" fmla="*/ 477520 w 2012508"/>
                <a:gd name="connsiteY333" fmla="*/ 1178560 h 2372360"/>
                <a:gd name="connsiteX334" fmla="*/ 462280 w 2012508"/>
                <a:gd name="connsiteY334" fmla="*/ 1219200 h 2372360"/>
                <a:gd name="connsiteX335" fmla="*/ 477520 w 2012508"/>
                <a:gd name="connsiteY335" fmla="*/ 1249680 h 2372360"/>
                <a:gd name="connsiteX336" fmla="*/ 497840 w 2012508"/>
                <a:gd name="connsiteY336" fmla="*/ 1300480 h 237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2012508" h="2372360">
                  <a:moveTo>
                    <a:pt x="386080" y="1818640"/>
                  </a:moveTo>
                  <a:cubicBezTo>
                    <a:pt x="384387" y="1796627"/>
                    <a:pt x="379001" y="1774588"/>
                    <a:pt x="381000" y="1752600"/>
                  </a:cubicBezTo>
                  <a:cubicBezTo>
                    <a:pt x="384127" y="1718204"/>
                    <a:pt x="389704" y="1683525"/>
                    <a:pt x="401320" y="1651000"/>
                  </a:cubicBezTo>
                  <a:cubicBezTo>
                    <a:pt x="411215" y="1623294"/>
                    <a:pt x="458193" y="1584098"/>
                    <a:pt x="482600" y="1574800"/>
                  </a:cubicBezTo>
                  <a:cubicBezTo>
                    <a:pt x="500078" y="1568142"/>
                    <a:pt x="519853" y="1571413"/>
                    <a:pt x="538480" y="1569720"/>
                  </a:cubicBezTo>
                  <a:cubicBezTo>
                    <a:pt x="539115" y="1570002"/>
                    <a:pt x="601934" y="1595697"/>
                    <a:pt x="609600" y="1605280"/>
                  </a:cubicBezTo>
                  <a:cubicBezTo>
                    <a:pt x="621517" y="1620176"/>
                    <a:pt x="621474" y="1649199"/>
                    <a:pt x="640080" y="1661160"/>
                  </a:cubicBezTo>
                  <a:cubicBezTo>
                    <a:pt x="657291" y="1672224"/>
                    <a:pt x="676750" y="1679516"/>
                    <a:pt x="695960" y="1686560"/>
                  </a:cubicBezTo>
                  <a:cubicBezTo>
                    <a:pt x="757897" y="1709270"/>
                    <a:pt x="779571" y="1713813"/>
                    <a:pt x="833120" y="1727200"/>
                  </a:cubicBezTo>
                  <a:cubicBezTo>
                    <a:pt x="846667" y="1722120"/>
                    <a:pt x="860426" y="1717574"/>
                    <a:pt x="873760" y="1711960"/>
                  </a:cubicBezTo>
                  <a:cubicBezTo>
                    <a:pt x="910258" y="1696593"/>
                    <a:pt x="934232" y="1689636"/>
                    <a:pt x="960120" y="1661160"/>
                  </a:cubicBezTo>
                  <a:cubicBezTo>
                    <a:pt x="980852" y="1638355"/>
                    <a:pt x="981427" y="1627718"/>
                    <a:pt x="990600" y="1600200"/>
                  </a:cubicBezTo>
                  <a:cubicBezTo>
                    <a:pt x="987213" y="1579880"/>
                    <a:pt x="989653" y="1557665"/>
                    <a:pt x="980440" y="1539240"/>
                  </a:cubicBezTo>
                  <a:cubicBezTo>
                    <a:pt x="975384" y="1529128"/>
                    <a:pt x="922757" y="1524468"/>
                    <a:pt x="919480" y="1524000"/>
                  </a:cubicBezTo>
                  <a:cubicBezTo>
                    <a:pt x="905933" y="1527387"/>
                    <a:pt x="890901" y="1527124"/>
                    <a:pt x="878840" y="1534160"/>
                  </a:cubicBezTo>
                  <a:cubicBezTo>
                    <a:pt x="859281" y="1545569"/>
                    <a:pt x="854589" y="1571353"/>
                    <a:pt x="848360" y="1590040"/>
                  </a:cubicBezTo>
                  <a:cubicBezTo>
                    <a:pt x="846667" y="1603587"/>
                    <a:pt x="842523" y="1617049"/>
                    <a:pt x="843280" y="1630680"/>
                  </a:cubicBezTo>
                  <a:cubicBezTo>
                    <a:pt x="845915" y="1678107"/>
                    <a:pt x="860637" y="1691429"/>
                    <a:pt x="873760" y="1737360"/>
                  </a:cubicBezTo>
                  <a:cubicBezTo>
                    <a:pt x="878504" y="1753964"/>
                    <a:pt x="880533" y="1771227"/>
                    <a:pt x="883920" y="1788160"/>
                  </a:cubicBezTo>
                  <a:cubicBezTo>
                    <a:pt x="880533" y="1816947"/>
                    <a:pt x="878726" y="1845963"/>
                    <a:pt x="873760" y="1874520"/>
                  </a:cubicBezTo>
                  <a:cubicBezTo>
                    <a:pt x="871925" y="1885071"/>
                    <a:pt x="870804" y="1897076"/>
                    <a:pt x="863600" y="1905000"/>
                  </a:cubicBezTo>
                  <a:cubicBezTo>
                    <a:pt x="852854" y="1916820"/>
                    <a:pt x="836925" y="1922642"/>
                    <a:pt x="822960" y="1930400"/>
                  </a:cubicBezTo>
                  <a:cubicBezTo>
                    <a:pt x="771178" y="1959168"/>
                    <a:pt x="782040" y="1953330"/>
                    <a:pt x="731520" y="1965960"/>
                  </a:cubicBezTo>
                  <a:cubicBezTo>
                    <a:pt x="692573" y="1960880"/>
                    <a:pt x="653323" y="1957746"/>
                    <a:pt x="614680" y="1950720"/>
                  </a:cubicBezTo>
                  <a:cubicBezTo>
                    <a:pt x="597286" y="1947557"/>
                    <a:pt x="575943" y="1948404"/>
                    <a:pt x="563880" y="1935480"/>
                  </a:cubicBezTo>
                  <a:cubicBezTo>
                    <a:pt x="549265" y="1919821"/>
                    <a:pt x="550333" y="1894840"/>
                    <a:pt x="543560" y="1874520"/>
                  </a:cubicBezTo>
                  <a:cubicBezTo>
                    <a:pt x="537859" y="1811805"/>
                    <a:pt x="531166" y="1787207"/>
                    <a:pt x="553720" y="1717040"/>
                  </a:cubicBezTo>
                  <a:cubicBezTo>
                    <a:pt x="558902" y="1700919"/>
                    <a:pt x="571643" y="1687761"/>
                    <a:pt x="584200" y="1676400"/>
                  </a:cubicBezTo>
                  <a:cubicBezTo>
                    <a:pt x="607641" y="1655191"/>
                    <a:pt x="666981" y="1614838"/>
                    <a:pt x="701040" y="1595120"/>
                  </a:cubicBezTo>
                  <a:cubicBezTo>
                    <a:pt x="719402" y="1584489"/>
                    <a:pt x="738816" y="1575704"/>
                    <a:pt x="756920" y="1564640"/>
                  </a:cubicBezTo>
                  <a:cubicBezTo>
                    <a:pt x="769349" y="1557044"/>
                    <a:pt x="780627" y="1547707"/>
                    <a:pt x="792480" y="1539240"/>
                  </a:cubicBezTo>
                  <a:cubicBezTo>
                    <a:pt x="802640" y="1524000"/>
                    <a:pt x="813673" y="1509307"/>
                    <a:pt x="822960" y="1493520"/>
                  </a:cubicBezTo>
                  <a:cubicBezTo>
                    <a:pt x="831755" y="1478568"/>
                    <a:pt x="858032" y="1422009"/>
                    <a:pt x="863600" y="1407160"/>
                  </a:cubicBezTo>
                  <a:cubicBezTo>
                    <a:pt x="868129" y="1395082"/>
                    <a:pt x="875045" y="1366459"/>
                    <a:pt x="878840" y="1351280"/>
                  </a:cubicBezTo>
                  <a:cubicBezTo>
                    <a:pt x="877147" y="1332653"/>
                    <a:pt x="876232" y="1313939"/>
                    <a:pt x="873760" y="1295400"/>
                  </a:cubicBezTo>
                  <a:cubicBezTo>
                    <a:pt x="872837" y="1288479"/>
                    <a:pt x="872738" y="1280761"/>
                    <a:pt x="868680" y="1275080"/>
                  </a:cubicBezTo>
                  <a:cubicBezTo>
                    <a:pt x="863759" y="1268190"/>
                    <a:pt x="854347" y="1265827"/>
                    <a:pt x="848360" y="1259840"/>
                  </a:cubicBezTo>
                  <a:cubicBezTo>
                    <a:pt x="844043" y="1255523"/>
                    <a:pt x="841587" y="1249680"/>
                    <a:pt x="838200" y="1244600"/>
                  </a:cubicBezTo>
                  <a:cubicBezTo>
                    <a:pt x="829733" y="1253067"/>
                    <a:pt x="819984" y="1260421"/>
                    <a:pt x="812800" y="1270000"/>
                  </a:cubicBezTo>
                  <a:cubicBezTo>
                    <a:pt x="808540" y="1275680"/>
                    <a:pt x="803046" y="1308612"/>
                    <a:pt x="802640" y="1310640"/>
                  </a:cubicBezTo>
                  <a:cubicBezTo>
                    <a:pt x="814185" y="1345276"/>
                    <a:pt x="805331" y="1329392"/>
                    <a:pt x="863600" y="1361440"/>
                  </a:cubicBezTo>
                  <a:cubicBezTo>
                    <a:pt x="885080" y="1373254"/>
                    <a:pt x="919529" y="1387167"/>
                    <a:pt x="944880" y="1391920"/>
                  </a:cubicBezTo>
                  <a:cubicBezTo>
                    <a:pt x="959951" y="1394746"/>
                    <a:pt x="975360" y="1395307"/>
                    <a:pt x="990600" y="1397000"/>
                  </a:cubicBezTo>
                  <a:cubicBezTo>
                    <a:pt x="997373" y="1398693"/>
                    <a:pt x="1003944" y="1402371"/>
                    <a:pt x="1010920" y="1402080"/>
                  </a:cubicBezTo>
                  <a:cubicBezTo>
                    <a:pt x="1044926" y="1400663"/>
                    <a:pt x="1078727" y="1395975"/>
                    <a:pt x="1112520" y="1391920"/>
                  </a:cubicBezTo>
                  <a:cubicBezTo>
                    <a:pt x="1121093" y="1390891"/>
                    <a:pt x="1129338" y="1387794"/>
                    <a:pt x="1137920" y="1386840"/>
                  </a:cubicBezTo>
                  <a:cubicBezTo>
                    <a:pt x="1159863" y="1384402"/>
                    <a:pt x="1181947" y="1383453"/>
                    <a:pt x="1203960" y="1381760"/>
                  </a:cubicBezTo>
                  <a:cubicBezTo>
                    <a:pt x="1227667" y="1385147"/>
                    <a:pt x="1252362" y="1384347"/>
                    <a:pt x="1275080" y="1391920"/>
                  </a:cubicBezTo>
                  <a:cubicBezTo>
                    <a:pt x="1284167" y="1394949"/>
                    <a:pt x="1290859" y="1403806"/>
                    <a:pt x="1295400" y="1412240"/>
                  </a:cubicBezTo>
                  <a:cubicBezTo>
                    <a:pt x="1308573" y="1436705"/>
                    <a:pt x="1315581" y="1482667"/>
                    <a:pt x="1320800" y="1508760"/>
                  </a:cubicBezTo>
                  <a:cubicBezTo>
                    <a:pt x="1324187" y="1573107"/>
                    <a:pt x="1324703" y="1637669"/>
                    <a:pt x="1330960" y="1701800"/>
                  </a:cubicBezTo>
                  <a:cubicBezTo>
                    <a:pt x="1331553" y="1707877"/>
                    <a:pt x="1337457" y="1712156"/>
                    <a:pt x="1341120" y="1717040"/>
                  </a:cubicBezTo>
                  <a:cubicBezTo>
                    <a:pt x="1398755" y="1793887"/>
                    <a:pt x="1317672" y="1685342"/>
                    <a:pt x="1391920" y="1767840"/>
                  </a:cubicBezTo>
                  <a:cubicBezTo>
                    <a:pt x="1398525" y="1775179"/>
                    <a:pt x="1402080" y="1784773"/>
                    <a:pt x="1407160" y="1793240"/>
                  </a:cubicBezTo>
                  <a:cubicBezTo>
                    <a:pt x="1411142" y="1807178"/>
                    <a:pt x="1427901" y="1863159"/>
                    <a:pt x="1427480" y="1874520"/>
                  </a:cubicBezTo>
                  <a:cubicBezTo>
                    <a:pt x="1426336" y="1905399"/>
                    <a:pt x="1421399" y="1936448"/>
                    <a:pt x="1412240" y="1965960"/>
                  </a:cubicBezTo>
                  <a:cubicBezTo>
                    <a:pt x="1385283" y="2052823"/>
                    <a:pt x="1369721" y="2001478"/>
                    <a:pt x="1315720" y="2087880"/>
                  </a:cubicBezTo>
                  <a:cubicBezTo>
                    <a:pt x="1298787" y="2114973"/>
                    <a:pt x="1277896" y="2139964"/>
                    <a:pt x="1264920" y="2169160"/>
                  </a:cubicBezTo>
                  <a:cubicBezTo>
                    <a:pt x="1252901" y="2196202"/>
                    <a:pt x="1236620" y="2236481"/>
                    <a:pt x="1219200" y="2260600"/>
                  </a:cubicBezTo>
                  <a:cubicBezTo>
                    <a:pt x="1207262" y="2277130"/>
                    <a:pt x="1194872" y="2294086"/>
                    <a:pt x="1178560" y="2306320"/>
                  </a:cubicBezTo>
                  <a:cubicBezTo>
                    <a:pt x="1166986" y="2315001"/>
                    <a:pt x="1151467" y="2316480"/>
                    <a:pt x="1137920" y="2321560"/>
                  </a:cubicBezTo>
                  <a:cubicBezTo>
                    <a:pt x="1112170" y="2318531"/>
                    <a:pt x="1041274" y="2317174"/>
                    <a:pt x="1010920" y="2296160"/>
                  </a:cubicBezTo>
                  <a:cubicBezTo>
                    <a:pt x="1000046" y="2288632"/>
                    <a:pt x="993987" y="2275840"/>
                    <a:pt x="985520" y="2265680"/>
                  </a:cubicBezTo>
                  <a:cubicBezTo>
                    <a:pt x="983827" y="2252133"/>
                    <a:pt x="977313" y="2238329"/>
                    <a:pt x="980440" y="2225040"/>
                  </a:cubicBezTo>
                  <a:cubicBezTo>
                    <a:pt x="991372" y="2178577"/>
                    <a:pt x="1023321" y="2167556"/>
                    <a:pt x="1056640" y="2138680"/>
                  </a:cubicBezTo>
                  <a:cubicBezTo>
                    <a:pt x="1065688" y="2130838"/>
                    <a:pt x="1071697" y="2119313"/>
                    <a:pt x="1082040" y="2113280"/>
                  </a:cubicBezTo>
                  <a:cubicBezTo>
                    <a:pt x="1208432" y="2039551"/>
                    <a:pt x="1024221" y="2170770"/>
                    <a:pt x="1153160" y="2087880"/>
                  </a:cubicBezTo>
                  <a:cubicBezTo>
                    <a:pt x="1166292" y="2079438"/>
                    <a:pt x="1176867" y="2067560"/>
                    <a:pt x="1188720" y="2057400"/>
                  </a:cubicBezTo>
                  <a:cubicBezTo>
                    <a:pt x="1197187" y="2042160"/>
                    <a:pt x="1208393" y="2028146"/>
                    <a:pt x="1214120" y="2011680"/>
                  </a:cubicBezTo>
                  <a:cubicBezTo>
                    <a:pt x="1229801" y="1966597"/>
                    <a:pt x="1230569" y="1926056"/>
                    <a:pt x="1234440" y="1879600"/>
                  </a:cubicBezTo>
                  <a:cubicBezTo>
                    <a:pt x="1227667" y="1860973"/>
                    <a:pt x="1224169" y="1840804"/>
                    <a:pt x="1214120" y="1823720"/>
                  </a:cubicBezTo>
                  <a:cubicBezTo>
                    <a:pt x="1206835" y="1811335"/>
                    <a:pt x="1193186" y="1803979"/>
                    <a:pt x="1183640" y="1793240"/>
                  </a:cubicBezTo>
                  <a:cubicBezTo>
                    <a:pt x="1150781" y="1756274"/>
                    <a:pt x="1213351" y="1804974"/>
                    <a:pt x="1143000" y="1742440"/>
                  </a:cubicBezTo>
                  <a:cubicBezTo>
                    <a:pt x="1138998" y="1738882"/>
                    <a:pt x="1132840" y="1739053"/>
                    <a:pt x="1127760" y="1737360"/>
                  </a:cubicBezTo>
                  <a:cubicBezTo>
                    <a:pt x="1119293" y="1739053"/>
                    <a:pt x="1109176" y="1737139"/>
                    <a:pt x="1102360" y="1742440"/>
                  </a:cubicBezTo>
                  <a:cubicBezTo>
                    <a:pt x="1087624" y="1753901"/>
                    <a:pt x="1078627" y="1781452"/>
                    <a:pt x="1071880" y="1798320"/>
                  </a:cubicBezTo>
                  <a:cubicBezTo>
                    <a:pt x="1070187" y="1815253"/>
                    <a:pt x="1058457" y="1834288"/>
                    <a:pt x="1066800" y="1849120"/>
                  </a:cubicBezTo>
                  <a:cubicBezTo>
                    <a:pt x="1090616" y="1891460"/>
                    <a:pt x="1124753" y="1878706"/>
                    <a:pt x="1158240" y="1874520"/>
                  </a:cubicBezTo>
                  <a:cubicBezTo>
                    <a:pt x="1168400" y="1871133"/>
                    <a:pt x="1179318" y="1869488"/>
                    <a:pt x="1188720" y="1864360"/>
                  </a:cubicBezTo>
                  <a:cubicBezTo>
                    <a:pt x="1198239" y="1859168"/>
                    <a:pt x="1205098" y="1850054"/>
                    <a:pt x="1214120" y="1844040"/>
                  </a:cubicBezTo>
                  <a:cubicBezTo>
                    <a:pt x="1225479" y="1836467"/>
                    <a:pt x="1237827" y="1830493"/>
                    <a:pt x="1249680" y="1823720"/>
                  </a:cubicBezTo>
                  <a:cubicBezTo>
                    <a:pt x="1259840" y="1811867"/>
                    <a:pt x="1269508" y="1799573"/>
                    <a:pt x="1280160" y="1788160"/>
                  </a:cubicBezTo>
                  <a:cubicBezTo>
                    <a:pt x="1293232" y="1774155"/>
                    <a:pt x="1308184" y="1761938"/>
                    <a:pt x="1320800" y="1747520"/>
                  </a:cubicBezTo>
                  <a:cubicBezTo>
                    <a:pt x="1341072" y="1724352"/>
                    <a:pt x="1362461" y="1685743"/>
                    <a:pt x="1386840" y="1666240"/>
                  </a:cubicBezTo>
                  <a:cubicBezTo>
                    <a:pt x="1412881" y="1645407"/>
                    <a:pt x="1432495" y="1644234"/>
                    <a:pt x="1463040" y="1640840"/>
                  </a:cubicBezTo>
                  <a:cubicBezTo>
                    <a:pt x="1481629" y="1638775"/>
                    <a:pt x="1500293" y="1637453"/>
                    <a:pt x="1518920" y="1635760"/>
                  </a:cubicBezTo>
                  <a:cubicBezTo>
                    <a:pt x="1530773" y="1637453"/>
                    <a:pt x="1544283" y="1634565"/>
                    <a:pt x="1554480" y="1640840"/>
                  </a:cubicBezTo>
                  <a:cubicBezTo>
                    <a:pt x="1567776" y="1649022"/>
                    <a:pt x="1576928" y="1663013"/>
                    <a:pt x="1584960" y="1676400"/>
                  </a:cubicBezTo>
                  <a:cubicBezTo>
                    <a:pt x="1618104" y="1731640"/>
                    <a:pt x="1619972" y="1760568"/>
                    <a:pt x="1635760" y="1823720"/>
                  </a:cubicBezTo>
                  <a:cubicBezTo>
                    <a:pt x="1637453" y="1847427"/>
                    <a:pt x="1643788" y="1871256"/>
                    <a:pt x="1640840" y="1894840"/>
                  </a:cubicBezTo>
                  <a:cubicBezTo>
                    <a:pt x="1636778" y="1927340"/>
                    <a:pt x="1610529" y="1962639"/>
                    <a:pt x="1590040" y="1986280"/>
                  </a:cubicBezTo>
                  <a:cubicBezTo>
                    <a:pt x="1561035" y="2019748"/>
                    <a:pt x="1549577" y="2018968"/>
                    <a:pt x="1529080" y="2057400"/>
                  </a:cubicBezTo>
                  <a:cubicBezTo>
                    <a:pt x="1522272" y="2070166"/>
                    <a:pt x="1518155" y="2084231"/>
                    <a:pt x="1513840" y="2098040"/>
                  </a:cubicBezTo>
                  <a:cubicBezTo>
                    <a:pt x="1503526" y="2131044"/>
                    <a:pt x="1503296" y="2141365"/>
                    <a:pt x="1498600" y="2174240"/>
                  </a:cubicBezTo>
                  <a:cubicBezTo>
                    <a:pt x="1505373" y="2204720"/>
                    <a:pt x="1507139" y="2236764"/>
                    <a:pt x="1518920" y="2265680"/>
                  </a:cubicBezTo>
                  <a:cubicBezTo>
                    <a:pt x="1526204" y="2283560"/>
                    <a:pt x="1540050" y="2298573"/>
                    <a:pt x="1554480" y="2311400"/>
                  </a:cubicBezTo>
                  <a:cubicBezTo>
                    <a:pt x="1602929" y="2354466"/>
                    <a:pt x="1637973" y="2354630"/>
                    <a:pt x="1701800" y="2372360"/>
                  </a:cubicBezTo>
                  <a:cubicBezTo>
                    <a:pt x="1718733" y="2367280"/>
                    <a:pt x="1737608" y="2366490"/>
                    <a:pt x="1752600" y="2357120"/>
                  </a:cubicBezTo>
                  <a:cubicBezTo>
                    <a:pt x="1807134" y="2323036"/>
                    <a:pt x="1788890" y="2258302"/>
                    <a:pt x="1767840" y="2204720"/>
                  </a:cubicBezTo>
                  <a:cubicBezTo>
                    <a:pt x="1761999" y="2189851"/>
                    <a:pt x="1741654" y="2186122"/>
                    <a:pt x="1727200" y="2179320"/>
                  </a:cubicBezTo>
                  <a:cubicBezTo>
                    <a:pt x="1685197" y="2159554"/>
                    <a:pt x="1668218" y="2162975"/>
                    <a:pt x="1620520" y="2159000"/>
                  </a:cubicBezTo>
                  <a:cubicBezTo>
                    <a:pt x="1591733" y="2162387"/>
                    <a:pt x="1560450" y="2156954"/>
                    <a:pt x="1534160" y="2169160"/>
                  </a:cubicBezTo>
                  <a:cubicBezTo>
                    <a:pt x="1510267" y="2180253"/>
                    <a:pt x="1496907" y="2206413"/>
                    <a:pt x="1478280" y="2225040"/>
                  </a:cubicBezTo>
                  <a:cubicBezTo>
                    <a:pt x="1453494" y="2249826"/>
                    <a:pt x="1445693" y="2262973"/>
                    <a:pt x="1412240" y="2275840"/>
                  </a:cubicBezTo>
                  <a:cubicBezTo>
                    <a:pt x="1402626" y="2279538"/>
                    <a:pt x="1391920" y="2279227"/>
                    <a:pt x="1381760" y="2280920"/>
                  </a:cubicBezTo>
                  <a:cubicBezTo>
                    <a:pt x="1361440" y="2277533"/>
                    <a:pt x="1339225" y="2279973"/>
                    <a:pt x="1320800" y="2270760"/>
                  </a:cubicBezTo>
                  <a:cubicBezTo>
                    <a:pt x="1309878" y="2265299"/>
                    <a:pt x="1306193" y="2251072"/>
                    <a:pt x="1300480" y="2240280"/>
                  </a:cubicBezTo>
                  <a:cubicBezTo>
                    <a:pt x="1290907" y="2222197"/>
                    <a:pt x="1283547" y="2203027"/>
                    <a:pt x="1275080" y="2184400"/>
                  </a:cubicBezTo>
                  <a:cubicBezTo>
                    <a:pt x="1278467" y="2160693"/>
                    <a:pt x="1273174" y="2133965"/>
                    <a:pt x="1285240" y="2113280"/>
                  </a:cubicBezTo>
                  <a:cubicBezTo>
                    <a:pt x="1304805" y="2079740"/>
                    <a:pt x="1373086" y="2046993"/>
                    <a:pt x="1407160" y="2032000"/>
                  </a:cubicBezTo>
                  <a:cubicBezTo>
                    <a:pt x="1428748" y="2022501"/>
                    <a:pt x="1450400" y="2012635"/>
                    <a:pt x="1473200" y="2006600"/>
                  </a:cubicBezTo>
                  <a:cubicBezTo>
                    <a:pt x="1534233" y="1990444"/>
                    <a:pt x="1573178" y="1986427"/>
                    <a:pt x="1630680" y="1981200"/>
                  </a:cubicBezTo>
                  <a:lnTo>
                    <a:pt x="1859280" y="1960880"/>
                  </a:lnTo>
                  <a:cubicBezTo>
                    <a:pt x="1869540" y="1953185"/>
                    <a:pt x="1926587" y="1911777"/>
                    <a:pt x="1935480" y="1899920"/>
                  </a:cubicBezTo>
                  <a:cubicBezTo>
                    <a:pt x="1951863" y="1878077"/>
                    <a:pt x="1976120" y="1828800"/>
                    <a:pt x="1976120" y="1828800"/>
                  </a:cubicBezTo>
                  <a:cubicBezTo>
                    <a:pt x="1979507" y="1816947"/>
                    <a:pt x="1983862" y="1805328"/>
                    <a:pt x="1986280" y="1793240"/>
                  </a:cubicBezTo>
                  <a:cubicBezTo>
                    <a:pt x="1993525" y="1757014"/>
                    <a:pt x="1994119" y="1710890"/>
                    <a:pt x="1986280" y="1676400"/>
                  </a:cubicBezTo>
                  <a:cubicBezTo>
                    <a:pt x="1983254" y="1663087"/>
                    <a:pt x="1973533" y="1652199"/>
                    <a:pt x="1965960" y="1640840"/>
                  </a:cubicBezTo>
                  <a:cubicBezTo>
                    <a:pt x="1959946" y="1631818"/>
                    <a:pt x="1952146" y="1624114"/>
                    <a:pt x="1945640" y="1615440"/>
                  </a:cubicBezTo>
                  <a:cubicBezTo>
                    <a:pt x="1936900" y="1603787"/>
                    <a:pt x="1929720" y="1590940"/>
                    <a:pt x="1920240" y="1579880"/>
                  </a:cubicBezTo>
                  <a:cubicBezTo>
                    <a:pt x="1909331" y="1567152"/>
                    <a:pt x="1894593" y="1557838"/>
                    <a:pt x="1884680" y="1544320"/>
                  </a:cubicBezTo>
                  <a:cubicBezTo>
                    <a:pt x="1865230" y="1517797"/>
                    <a:pt x="1863325" y="1497778"/>
                    <a:pt x="1854200" y="1468120"/>
                  </a:cubicBezTo>
                  <a:cubicBezTo>
                    <a:pt x="1839563" y="1420550"/>
                    <a:pt x="1846974" y="1455243"/>
                    <a:pt x="1838960" y="1407160"/>
                  </a:cubicBezTo>
                  <a:cubicBezTo>
                    <a:pt x="1854748" y="1387424"/>
                    <a:pt x="1863952" y="1370657"/>
                    <a:pt x="1889760" y="1361440"/>
                  </a:cubicBezTo>
                  <a:cubicBezTo>
                    <a:pt x="1902617" y="1356848"/>
                    <a:pt x="1916853" y="1358053"/>
                    <a:pt x="1930400" y="1356360"/>
                  </a:cubicBezTo>
                  <a:cubicBezTo>
                    <a:pt x="1937173" y="1358053"/>
                    <a:pt x="1945530" y="1356769"/>
                    <a:pt x="1950720" y="1361440"/>
                  </a:cubicBezTo>
                  <a:cubicBezTo>
                    <a:pt x="1980924" y="1388624"/>
                    <a:pt x="1986994" y="1416565"/>
                    <a:pt x="2001520" y="1452880"/>
                  </a:cubicBezTo>
                  <a:cubicBezTo>
                    <a:pt x="2012420" y="1512830"/>
                    <a:pt x="2024966" y="1535723"/>
                    <a:pt x="1986280" y="1600200"/>
                  </a:cubicBezTo>
                  <a:cubicBezTo>
                    <a:pt x="1981867" y="1607555"/>
                    <a:pt x="1921489" y="1614536"/>
                    <a:pt x="1915160" y="1615440"/>
                  </a:cubicBezTo>
                  <a:lnTo>
                    <a:pt x="1854200" y="1600200"/>
                  </a:lnTo>
                  <a:cubicBezTo>
                    <a:pt x="1839013" y="1596584"/>
                    <a:pt x="1823367" y="1594741"/>
                    <a:pt x="1808480" y="1590040"/>
                  </a:cubicBezTo>
                  <a:cubicBezTo>
                    <a:pt x="1782392" y="1581802"/>
                    <a:pt x="1752032" y="1567724"/>
                    <a:pt x="1727200" y="1554480"/>
                  </a:cubicBezTo>
                  <a:cubicBezTo>
                    <a:pt x="1711817" y="1546276"/>
                    <a:pt x="1697073" y="1536877"/>
                    <a:pt x="1681480" y="1529080"/>
                  </a:cubicBezTo>
                  <a:cubicBezTo>
                    <a:pt x="1577627" y="1477153"/>
                    <a:pt x="1647978" y="1518123"/>
                    <a:pt x="1590040" y="1483360"/>
                  </a:cubicBezTo>
                  <a:cubicBezTo>
                    <a:pt x="1532939" y="1397709"/>
                    <a:pt x="1552892" y="1434464"/>
                    <a:pt x="1524000" y="1376680"/>
                  </a:cubicBezTo>
                  <a:cubicBezTo>
                    <a:pt x="1522307" y="1359747"/>
                    <a:pt x="1518212" y="1342883"/>
                    <a:pt x="1518920" y="1325880"/>
                  </a:cubicBezTo>
                  <a:cubicBezTo>
                    <a:pt x="1519917" y="1301953"/>
                    <a:pt x="1524147" y="1278194"/>
                    <a:pt x="1529080" y="1254760"/>
                  </a:cubicBezTo>
                  <a:cubicBezTo>
                    <a:pt x="1530959" y="1245837"/>
                    <a:pt x="1536124" y="1237930"/>
                    <a:pt x="1539240" y="1229360"/>
                  </a:cubicBezTo>
                  <a:cubicBezTo>
                    <a:pt x="1542900" y="1219295"/>
                    <a:pt x="1541505" y="1206117"/>
                    <a:pt x="1549400" y="1198880"/>
                  </a:cubicBezTo>
                  <a:cubicBezTo>
                    <a:pt x="1597674" y="1154629"/>
                    <a:pt x="1686275" y="1170292"/>
                    <a:pt x="1737360" y="1168400"/>
                  </a:cubicBezTo>
                  <a:cubicBezTo>
                    <a:pt x="1754293" y="1159933"/>
                    <a:pt x="1772505" y="1153646"/>
                    <a:pt x="1788160" y="1143000"/>
                  </a:cubicBezTo>
                  <a:cubicBezTo>
                    <a:pt x="1815058" y="1124709"/>
                    <a:pt x="1864360" y="1082040"/>
                    <a:pt x="1864360" y="1082040"/>
                  </a:cubicBezTo>
                  <a:cubicBezTo>
                    <a:pt x="1872827" y="1066800"/>
                    <a:pt x="1882679" y="1052251"/>
                    <a:pt x="1889760" y="1036320"/>
                  </a:cubicBezTo>
                  <a:cubicBezTo>
                    <a:pt x="1903211" y="1006055"/>
                    <a:pt x="1908051" y="976869"/>
                    <a:pt x="1915160" y="944880"/>
                  </a:cubicBezTo>
                  <a:cubicBezTo>
                    <a:pt x="1911773" y="927947"/>
                    <a:pt x="1911259" y="910174"/>
                    <a:pt x="1905000" y="894080"/>
                  </a:cubicBezTo>
                  <a:cubicBezTo>
                    <a:pt x="1899210" y="879191"/>
                    <a:pt x="1890287" y="865314"/>
                    <a:pt x="1879600" y="853440"/>
                  </a:cubicBezTo>
                  <a:cubicBezTo>
                    <a:pt x="1874534" y="847811"/>
                    <a:pt x="1866174" y="846414"/>
                    <a:pt x="1859280" y="843280"/>
                  </a:cubicBezTo>
                  <a:cubicBezTo>
                    <a:pt x="1847540" y="837944"/>
                    <a:pt x="1835573" y="833120"/>
                    <a:pt x="1823720" y="828040"/>
                  </a:cubicBezTo>
                  <a:cubicBezTo>
                    <a:pt x="1803410" y="833117"/>
                    <a:pt x="1788473" y="834431"/>
                    <a:pt x="1772920" y="853440"/>
                  </a:cubicBezTo>
                  <a:cubicBezTo>
                    <a:pt x="1764754" y="863421"/>
                    <a:pt x="1762760" y="877147"/>
                    <a:pt x="1757680" y="889000"/>
                  </a:cubicBezTo>
                  <a:cubicBezTo>
                    <a:pt x="1755987" y="897467"/>
                    <a:pt x="1752600" y="905766"/>
                    <a:pt x="1752600" y="914400"/>
                  </a:cubicBezTo>
                  <a:cubicBezTo>
                    <a:pt x="1752600" y="940860"/>
                    <a:pt x="1772962" y="949556"/>
                    <a:pt x="1788160" y="970280"/>
                  </a:cubicBezTo>
                  <a:cubicBezTo>
                    <a:pt x="1797607" y="983162"/>
                    <a:pt x="1805093" y="997373"/>
                    <a:pt x="1813560" y="1010920"/>
                  </a:cubicBezTo>
                  <a:cubicBezTo>
                    <a:pt x="1816947" y="1026160"/>
                    <a:pt x="1823720" y="1041028"/>
                    <a:pt x="1823720" y="1056640"/>
                  </a:cubicBezTo>
                  <a:cubicBezTo>
                    <a:pt x="1823720" y="1099109"/>
                    <a:pt x="1821026" y="1141833"/>
                    <a:pt x="1813560" y="1183640"/>
                  </a:cubicBezTo>
                  <a:cubicBezTo>
                    <a:pt x="1812297" y="1190712"/>
                    <a:pt x="1804166" y="1194704"/>
                    <a:pt x="1798320" y="1198880"/>
                  </a:cubicBezTo>
                  <a:cubicBezTo>
                    <a:pt x="1775178" y="1215410"/>
                    <a:pt x="1743693" y="1215868"/>
                    <a:pt x="1717040" y="1219200"/>
                  </a:cubicBezTo>
                  <a:cubicBezTo>
                    <a:pt x="1703493" y="1215813"/>
                    <a:pt x="1689647" y="1213456"/>
                    <a:pt x="1676400" y="1209040"/>
                  </a:cubicBezTo>
                  <a:cubicBezTo>
                    <a:pt x="1664166" y="1204962"/>
                    <a:pt x="1653240" y="1197343"/>
                    <a:pt x="1640840" y="1193800"/>
                  </a:cubicBezTo>
                  <a:cubicBezTo>
                    <a:pt x="1629327" y="1190511"/>
                    <a:pt x="1617049" y="1190927"/>
                    <a:pt x="1605280" y="1188720"/>
                  </a:cubicBezTo>
                  <a:cubicBezTo>
                    <a:pt x="1534517" y="1175452"/>
                    <a:pt x="1568395" y="1175219"/>
                    <a:pt x="1473200" y="1163320"/>
                  </a:cubicBezTo>
                  <a:cubicBezTo>
                    <a:pt x="1447940" y="1160163"/>
                    <a:pt x="1422400" y="1159933"/>
                    <a:pt x="1397000" y="1158240"/>
                  </a:cubicBezTo>
                  <a:cubicBezTo>
                    <a:pt x="1336914" y="1147315"/>
                    <a:pt x="1307808" y="1137640"/>
                    <a:pt x="1239520" y="1153160"/>
                  </a:cubicBezTo>
                  <a:cubicBezTo>
                    <a:pt x="1232135" y="1154838"/>
                    <a:pt x="1232747" y="1166707"/>
                    <a:pt x="1229360" y="1173480"/>
                  </a:cubicBezTo>
                  <a:cubicBezTo>
                    <a:pt x="1225810" y="1191230"/>
                    <a:pt x="1208753" y="1249815"/>
                    <a:pt x="1224280" y="1270000"/>
                  </a:cubicBezTo>
                  <a:cubicBezTo>
                    <a:pt x="1240100" y="1290566"/>
                    <a:pt x="1313736" y="1297609"/>
                    <a:pt x="1330960" y="1300480"/>
                  </a:cubicBezTo>
                  <a:cubicBezTo>
                    <a:pt x="1344507" y="1297093"/>
                    <a:pt x="1359854" y="1297871"/>
                    <a:pt x="1371600" y="1290320"/>
                  </a:cubicBezTo>
                  <a:cubicBezTo>
                    <a:pt x="1392341" y="1276987"/>
                    <a:pt x="1410621" y="1239814"/>
                    <a:pt x="1422400" y="1219200"/>
                  </a:cubicBezTo>
                  <a:cubicBezTo>
                    <a:pt x="1424093" y="1212427"/>
                    <a:pt x="1427480" y="1205862"/>
                    <a:pt x="1427480" y="1198880"/>
                  </a:cubicBezTo>
                  <a:cubicBezTo>
                    <a:pt x="1427480" y="1160955"/>
                    <a:pt x="1422987" y="1151029"/>
                    <a:pt x="1397000" y="1122680"/>
                  </a:cubicBezTo>
                  <a:cubicBezTo>
                    <a:pt x="1388063" y="1112931"/>
                    <a:pt x="1375872" y="1106632"/>
                    <a:pt x="1366520" y="1097280"/>
                  </a:cubicBezTo>
                  <a:cubicBezTo>
                    <a:pt x="1358853" y="1089613"/>
                    <a:pt x="1353867" y="1079547"/>
                    <a:pt x="1346200" y="1071880"/>
                  </a:cubicBezTo>
                  <a:cubicBezTo>
                    <a:pt x="1330091" y="1055771"/>
                    <a:pt x="1311509" y="1042269"/>
                    <a:pt x="1295400" y="1026160"/>
                  </a:cubicBezTo>
                  <a:cubicBezTo>
                    <a:pt x="1255342" y="986102"/>
                    <a:pt x="1253070" y="980106"/>
                    <a:pt x="1224280" y="939800"/>
                  </a:cubicBezTo>
                  <a:cubicBezTo>
                    <a:pt x="1219200" y="921173"/>
                    <a:pt x="1212348" y="902941"/>
                    <a:pt x="1209040" y="883920"/>
                  </a:cubicBezTo>
                  <a:cubicBezTo>
                    <a:pt x="1203359" y="851253"/>
                    <a:pt x="1201062" y="788832"/>
                    <a:pt x="1209040" y="756920"/>
                  </a:cubicBezTo>
                  <a:cubicBezTo>
                    <a:pt x="1212351" y="743676"/>
                    <a:pt x="1221367" y="732427"/>
                    <a:pt x="1229360" y="721360"/>
                  </a:cubicBezTo>
                  <a:cubicBezTo>
                    <a:pt x="1271785" y="662618"/>
                    <a:pt x="1273235" y="670122"/>
                    <a:pt x="1320800" y="619760"/>
                  </a:cubicBezTo>
                  <a:cubicBezTo>
                    <a:pt x="1334801" y="604936"/>
                    <a:pt x="1350327" y="591136"/>
                    <a:pt x="1361440" y="574040"/>
                  </a:cubicBezTo>
                  <a:cubicBezTo>
                    <a:pt x="1381655" y="542941"/>
                    <a:pt x="1387417" y="516141"/>
                    <a:pt x="1397000" y="482600"/>
                  </a:cubicBezTo>
                  <a:cubicBezTo>
                    <a:pt x="1396955" y="482480"/>
                    <a:pt x="1362709" y="362123"/>
                    <a:pt x="1330960" y="360680"/>
                  </a:cubicBezTo>
                  <a:cubicBezTo>
                    <a:pt x="1302959" y="359407"/>
                    <a:pt x="1280160" y="384387"/>
                    <a:pt x="1254760" y="396240"/>
                  </a:cubicBezTo>
                  <a:cubicBezTo>
                    <a:pt x="1244600" y="413173"/>
                    <a:pt x="1231614" y="428705"/>
                    <a:pt x="1224280" y="447040"/>
                  </a:cubicBezTo>
                  <a:cubicBezTo>
                    <a:pt x="1209729" y="483418"/>
                    <a:pt x="1205828" y="521668"/>
                    <a:pt x="1244600" y="548640"/>
                  </a:cubicBezTo>
                  <a:cubicBezTo>
                    <a:pt x="1288985" y="579516"/>
                    <a:pt x="1362331" y="581421"/>
                    <a:pt x="1412240" y="594360"/>
                  </a:cubicBezTo>
                  <a:cubicBezTo>
                    <a:pt x="1442570" y="602223"/>
                    <a:pt x="1509251" y="631747"/>
                    <a:pt x="1534160" y="645160"/>
                  </a:cubicBezTo>
                  <a:cubicBezTo>
                    <a:pt x="1556918" y="657414"/>
                    <a:pt x="1577508" y="673423"/>
                    <a:pt x="1600200" y="685800"/>
                  </a:cubicBezTo>
                  <a:cubicBezTo>
                    <a:pt x="1614841" y="693786"/>
                    <a:pt x="1630863" y="698950"/>
                    <a:pt x="1645920" y="706120"/>
                  </a:cubicBezTo>
                  <a:cubicBezTo>
                    <a:pt x="1708493" y="735917"/>
                    <a:pt x="1690926" y="724635"/>
                    <a:pt x="1727200" y="751840"/>
                  </a:cubicBezTo>
                  <a:cubicBezTo>
                    <a:pt x="1730587" y="758613"/>
                    <a:pt x="1733682" y="765540"/>
                    <a:pt x="1737360" y="772160"/>
                  </a:cubicBezTo>
                  <a:cubicBezTo>
                    <a:pt x="1761901" y="816334"/>
                    <a:pt x="1747358" y="797157"/>
                    <a:pt x="1818640" y="802640"/>
                  </a:cubicBezTo>
                  <a:cubicBezTo>
                    <a:pt x="1838960" y="800947"/>
                    <a:pt x="1859870" y="802707"/>
                    <a:pt x="1879600" y="797560"/>
                  </a:cubicBezTo>
                  <a:cubicBezTo>
                    <a:pt x="1899398" y="792395"/>
                    <a:pt x="1919227" y="784589"/>
                    <a:pt x="1935480" y="772160"/>
                  </a:cubicBezTo>
                  <a:cubicBezTo>
                    <a:pt x="1955453" y="756886"/>
                    <a:pt x="1968275" y="729654"/>
                    <a:pt x="1976120" y="706120"/>
                  </a:cubicBezTo>
                  <a:cubicBezTo>
                    <a:pt x="1978328" y="699496"/>
                    <a:pt x="1979507" y="692573"/>
                    <a:pt x="1981200" y="685800"/>
                  </a:cubicBezTo>
                  <a:cubicBezTo>
                    <a:pt x="1978998" y="679195"/>
                    <a:pt x="1967898" y="608029"/>
                    <a:pt x="1940560" y="594360"/>
                  </a:cubicBezTo>
                  <a:cubicBezTo>
                    <a:pt x="1932837" y="590499"/>
                    <a:pt x="1923677" y="590699"/>
                    <a:pt x="1915160" y="589280"/>
                  </a:cubicBezTo>
                  <a:cubicBezTo>
                    <a:pt x="1903349" y="587312"/>
                    <a:pt x="1891453" y="585893"/>
                    <a:pt x="1879600" y="584200"/>
                  </a:cubicBezTo>
                  <a:cubicBezTo>
                    <a:pt x="1864360" y="587587"/>
                    <a:pt x="1847844" y="587378"/>
                    <a:pt x="1833880" y="594360"/>
                  </a:cubicBezTo>
                  <a:cubicBezTo>
                    <a:pt x="1819916" y="601342"/>
                    <a:pt x="1811024" y="615766"/>
                    <a:pt x="1798320" y="624840"/>
                  </a:cubicBezTo>
                  <a:cubicBezTo>
                    <a:pt x="1787211" y="632775"/>
                    <a:pt x="1774613" y="638387"/>
                    <a:pt x="1762760" y="645160"/>
                  </a:cubicBezTo>
                  <a:cubicBezTo>
                    <a:pt x="1748028" y="663166"/>
                    <a:pt x="1706690" y="711203"/>
                    <a:pt x="1691640" y="736600"/>
                  </a:cubicBezTo>
                  <a:cubicBezTo>
                    <a:pt x="1666319" y="779330"/>
                    <a:pt x="1630455" y="856758"/>
                    <a:pt x="1595120" y="899160"/>
                  </a:cubicBezTo>
                  <a:cubicBezTo>
                    <a:pt x="1585126" y="911153"/>
                    <a:pt x="1573863" y="923383"/>
                    <a:pt x="1559560" y="929640"/>
                  </a:cubicBezTo>
                  <a:cubicBezTo>
                    <a:pt x="1545512" y="935786"/>
                    <a:pt x="1529080" y="933027"/>
                    <a:pt x="1513840" y="934720"/>
                  </a:cubicBezTo>
                  <a:cubicBezTo>
                    <a:pt x="1488834" y="933157"/>
                    <a:pt x="1431785" y="942103"/>
                    <a:pt x="1407160" y="914400"/>
                  </a:cubicBezTo>
                  <a:cubicBezTo>
                    <a:pt x="1399613" y="905910"/>
                    <a:pt x="1397000" y="894080"/>
                    <a:pt x="1391920" y="883920"/>
                  </a:cubicBezTo>
                  <a:cubicBezTo>
                    <a:pt x="1390227" y="875453"/>
                    <a:pt x="1386266" y="867135"/>
                    <a:pt x="1386840" y="858520"/>
                  </a:cubicBezTo>
                  <a:cubicBezTo>
                    <a:pt x="1387989" y="841290"/>
                    <a:pt x="1390801" y="823838"/>
                    <a:pt x="1397000" y="807720"/>
                  </a:cubicBezTo>
                  <a:cubicBezTo>
                    <a:pt x="1399579" y="801015"/>
                    <a:pt x="1406721" y="797079"/>
                    <a:pt x="1412240" y="792480"/>
                  </a:cubicBezTo>
                  <a:cubicBezTo>
                    <a:pt x="1420279" y="785781"/>
                    <a:pt x="1438766" y="775548"/>
                    <a:pt x="1447800" y="772160"/>
                  </a:cubicBezTo>
                  <a:cubicBezTo>
                    <a:pt x="1454337" y="769709"/>
                    <a:pt x="1461496" y="769288"/>
                    <a:pt x="1468120" y="767080"/>
                  </a:cubicBezTo>
                  <a:cubicBezTo>
                    <a:pt x="1476771" y="764196"/>
                    <a:pt x="1485053" y="760307"/>
                    <a:pt x="1493520" y="756920"/>
                  </a:cubicBezTo>
                  <a:cubicBezTo>
                    <a:pt x="1551804" y="698636"/>
                    <a:pt x="1446976" y="800251"/>
                    <a:pt x="1539240" y="726440"/>
                  </a:cubicBezTo>
                  <a:cubicBezTo>
                    <a:pt x="1547707" y="719667"/>
                    <a:pt x="1553183" y="709809"/>
                    <a:pt x="1559560" y="701040"/>
                  </a:cubicBezTo>
                  <a:cubicBezTo>
                    <a:pt x="1580857" y="671757"/>
                    <a:pt x="1579372" y="671576"/>
                    <a:pt x="1595120" y="640080"/>
                  </a:cubicBezTo>
                  <a:cubicBezTo>
                    <a:pt x="1598020" y="625578"/>
                    <a:pt x="1600976" y="608708"/>
                    <a:pt x="1605280" y="594360"/>
                  </a:cubicBezTo>
                  <a:cubicBezTo>
                    <a:pt x="1608357" y="584102"/>
                    <a:pt x="1612053" y="574040"/>
                    <a:pt x="1615440" y="563880"/>
                  </a:cubicBezTo>
                  <a:cubicBezTo>
                    <a:pt x="1619963" y="491519"/>
                    <a:pt x="1624236" y="493373"/>
                    <a:pt x="1615440" y="431800"/>
                  </a:cubicBezTo>
                  <a:cubicBezTo>
                    <a:pt x="1612763" y="413058"/>
                    <a:pt x="1612142" y="393565"/>
                    <a:pt x="1605280" y="375920"/>
                  </a:cubicBezTo>
                  <a:cubicBezTo>
                    <a:pt x="1600000" y="362344"/>
                    <a:pt x="1587514" y="352766"/>
                    <a:pt x="1579880" y="340360"/>
                  </a:cubicBezTo>
                  <a:cubicBezTo>
                    <a:pt x="1573927" y="330686"/>
                    <a:pt x="1571861" y="318649"/>
                    <a:pt x="1564640" y="309880"/>
                  </a:cubicBezTo>
                  <a:cubicBezTo>
                    <a:pt x="1538682" y="278359"/>
                    <a:pt x="1486262" y="232878"/>
                    <a:pt x="1452880" y="208280"/>
                  </a:cubicBezTo>
                  <a:cubicBezTo>
                    <a:pt x="1440019" y="198804"/>
                    <a:pt x="1427198" y="188489"/>
                    <a:pt x="1412240" y="182880"/>
                  </a:cubicBezTo>
                  <a:cubicBezTo>
                    <a:pt x="1399457" y="178086"/>
                    <a:pt x="1385147" y="179493"/>
                    <a:pt x="1371600" y="177800"/>
                  </a:cubicBezTo>
                  <a:cubicBezTo>
                    <a:pt x="1339427" y="179493"/>
                    <a:pt x="1305802" y="173178"/>
                    <a:pt x="1275080" y="182880"/>
                  </a:cubicBezTo>
                  <a:cubicBezTo>
                    <a:pt x="1246952" y="191763"/>
                    <a:pt x="1172392" y="237587"/>
                    <a:pt x="1143000" y="269240"/>
                  </a:cubicBezTo>
                  <a:cubicBezTo>
                    <a:pt x="1131478" y="281649"/>
                    <a:pt x="1123671" y="297136"/>
                    <a:pt x="1112520" y="309880"/>
                  </a:cubicBezTo>
                  <a:cubicBezTo>
                    <a:pt x="1037518" y="395597"/>
                    <a:pt x="1103774" y="300400"/>
                    <a:pt x="1036320" y="406400"/>
                  </a:cubicBezTo>
                  <a:cubicBezTo>
                    <a:pt x="1031240" y="423333"/>
                    <a:pt x="1026468" y="440362"/>
                    <a:pt x="1021080" y="457200"/>
                  </a:cubicBezTo>
                  <a:cubicBezTo>
                    <a:pt x="1012920" y="482700"/>
                    <a:pt x="1002800" y="507590"/>
                    <a:pt x="995680" y="533400"/>
                  </a:cubicBezTo>
                  <a:cubicBezTo>
                    <a:pt x="969411" y="628624"/>
                    <a:pt x="996847" y="600230"/>
                    <a:pt x="929640" y="701040"/>
                  </a:cubicBezTo>
                  <a:cubicBezTo>
                    <a:pt x="927039" y="704941"/>
                    <a:pt x="894752" y="759847"/>
                    <a:pt x="878840" y="767080"/>
                  </a:cubicBezTo>
                  <a:cubicBezTo>
                    <a:pt x="867940" y="772035"/>
                    <a:pt x="855133" y="770467"/>
                    <a:pt x="843280" y="772160"/>
                  </a:cubicBezTo>
                  <a:cubicBezTo>
                    <a:pt x="780627" y="765387"/>
                    <a:pt x="717166" y="763940"/>
                    <a:pt x="655320" y="751840"/>
                  </a:cubicBezTo>
                  <a:cubicBezTo>
                    <a:pt x="638210" y="748492"/>
                    <a:pt x="620891" y="739724"/>
                    <a:pt x="609600" y="726440"/>
                  </a:cubicBezTo>
                  <a:cubicBezTo>
                    <a:pt x="590956" y="704506"/>
                    <a:pt x="568960" y="650240"/>
                    <a:pt x="568960" y="650240"/>
                  </a:cubicBezTo>
                  <a:cubicBezTo>
                    <a:pt x="558286" y="611103"/>
                    <a:pt x="520513" y="548626"/>
                    <a:pt x="548640" y="502920"/>
                  </a:cubicBezTo>
                  <a:cubicBezTo>
                    <a:pt x="556170" y="490683"/>
                    <a:pt x="566883" y="479970"/>
                    <a:pt x="579120" y="472440"/>
                  </a:cubicBezTo>
                  <a:cubicBezTo>
                    <a:pt x="589619" y="465979"/>
                    <a:pt x="602520" y="464307"/>
                    <a:pt x="614680" y="462280"/>
                  </a:cubicBezTo>
                  <a:cubicBezTo>
                    <a:pt x="633129" y="459205"/>
                    <a:pt x="651933" y="458893"/>
                    <a:pt x="670560" y="457200"/>
                  </a:cubicBezTo>
                  <a:cubicBezTo>
                    <a:pt x="689187" y="462280"/>
                    <a:pt x="710994" y="460856"/>
                    <a:pt x="726440" y="472440"/>
                  </a:cubicBezTo>
                  <a:cubicBezTo>
                    <a:pt x="744147" y="485721"/>
                    <a:pt x="760604" y="544451"/>
                    <a:pt x="767080" y="563880"/>
                  </a:cubicBezTo>
                  <a:cubicBezTo>
                    <a:pt x="762000" y="612987"/>
                    <a:pt x="759347" y="662405"/>
                    <a:pt x="751840" y="711200"/>
                  </a:cubicBezTo>
                  <a:cubicBezTo>
                    <a:pt x="749152" y="728673"/>
                    <a:pt x="741155" y="744918"/>
                    <a:pt x="736600" y="762000"/>
                  </a:cubicBezTo>
                  <a:cubicBezTo>
                    <a:pt x="734375" y="770343"/>
                    <a:pt x="733213" y="778933"/>
                    <a:pt x="731520" y="787400"/>
                  </a:cubicBezTo>
                  <a:cubicBezTo>
                    <a:pt x="726424" y="858751"/>
                    <a:pt x="719575" y="879253"/>
                    <a:pt x="741680" y="955040"/>
                  </a:cubicBezTo>
                  <a:cubicBezTo>
                    <a:pt x="744716" y="965449"/>
                    <a:pt x="754333" y="972773"/>
                    <a:pt x="762000" y="980440"/>
                  </a:cubicBezTo>
                  <a:cubicBezTo>
                    <a:pt x="782577" y="1001017"/>
                    <a:pt x="828795" y="1038512"/>
                    <a:pt x="853440" y="1051560"/>
                  </a:cubicBezTo>
                  <a:cubicBezTo>
                    <a:pt x="864335" y="1057328"/>
                    <a:pt x="877147" y="1058333"/>
                    <a:pt x="889000" y="1061720"/>
                  </a:cubicBezTo>
                  <a:cubicBezTo>
                    <a:pt x="927947" y="1058333"/>
                    <a:pt x="968124" y="1061846"/>
                    <a:pt x="1005840" y="1051560"/>
                  </a:cubicBezTo>
                  <a:cubicBezTo>
                    <a:pt x="1025781" y="1046121"/>
                    <a:pt x="1040761" y="1029232"/>
                    <a:pt x="1056640" y="1016000"/>
                  </a:cubicBezTo>
                  <a:cubicBezTo>
                    <a:pt x="1071357" y="1003735"/>
                    <a:pt x="1085916" y="990783"/>
                    <a:pt x="1097280" y="975360"/>
                  </a:cubicBezTo>
                  <a:cubicBezTo>
                    <a:pt x="1120154" y="944316"/>
                    <a:pt x="1133924" y="904069"/>
                    <a:pt x="1148080" y="868680"/>
                  </a:cubicBezTo>
                  <a:cubicBezTo>
                    <a:pt x="1153927" y="827753"/>
                    <a:pt x="1158422" y="814653"/>
                    <a:pt x="1148080" y="767080"/>
                  </a:cubicBezTo>
                  <a:cubicBezTo>
                    <a:pt x="1136982" y="716028"/>
                    <a:pt x="1129186" y="721568"/>
                    <a:pt x="1102360" y="685800"/>
                  </a:cubicBezTo>
                  <a:cubicBezTo>
                    <a:pt x="1095034" y="676031"/>
                    <a:pt x="1089261" y="665167"/>
                    <a:pt x="1082040" y="655320"/>
                  </a:cubicBezTo>
                  <a:cubicBezTo>
                    <a:pt x="1070623" y="639751"/>
                    <a:pt x="1057190" y="625664"/>
                    <a:pt x="1046480" y="609600"/>
                  </a:cubicBezTo>
                  <a:cubicBezTo>
                    <a:pt x="990469" y="525583"/>
                    <a:pt x="1000140" y="543600"/>
                    <a:pt x="975360" y="477520"/>
                  </a:cubicBezTo>
                  <a:cubicBezTo>
                    <a:pt x="978747" y="399627"/>
                    <a:pt x="979652" y="321586"/>
                    <a:pt x="985520" y="243840"/>
                  </a:cubicBezTo>
                  <a:cubicBezTo>
                    <a:pt x="986301" y="233496"/>
                    <a:pt x="1009755" y="166987"/>
                    <a:pt x="1010920" y="162560"/>
                  </a:cubicBezTo>
                  <a:cubicBezTo>
                    <a:pt x="1015315" y="145860"/>
                    <a:pt x="1017125" y="128570"/>
                    <a:pt x="1021080" y="111760"/>
                  </a:cubicBezTo>
                  <a:cubicBezTo>
                    <a:pt x="1023904" y="99760"/>
                    <a:pt x="1027853" y="88053"/>
                    <a:pt x="1031240" y="76200"/>
                  </a:cubicBezTo>
                  <a:cubicBezTo>
                    <a:pt x="1000604" y="28057"/>
                    <a:pt x="1009757" y="21282"/>
                    <a:pt x="965200" y="5080"/>
                  </a:cubicBezTo>
                  <a:cubicBezTo>
                    <a:pt x="957086" y="2129"/>
                    <a:pt x="948267" y="1693"/>
                    <a:pt x="939800" y="0"/>
                  </a:cubicBezTo>
                  <a:cubicBezTo>
                    <a:pt x="916093" y="6773"/>
                    <a:pt x="889718" y="7463"/>
                    <a:pt x="868680" y="20320"/>
                  </a:cubicBezTo>
                  <a:cubicBezTo>
                    <a:pt x="857031" y="27439"/>
                    <a:pt x="854644" y="43760"/>
                    <a:pt x="848360" y="55880"/>
                  </a:cubicBezTo>
                  <a:cubicBezTo>
                    <a:pt x="830931" y="89494"/>
                    <a:pt x="820806" y="127592"/>
                    <a:pt x="797560" y="157480"/>
                  </a:cubicBezTo>
                  <a:cubicBezTo>
                    <a:pt x="785707" y="172720"/>
                    <a:pt x="775096" y="189013"/>
                    <a:pt x="762000" y="203200"/>
                  </a:cubicBezTo>
                  <a:cubicBezTo>
                    <a:pt x="754646" y="211167"/>
                    <a:pt x="745897" y="217942"/>
                    <a:pt x="736600" y="223520"/>
                  </a:cubicBezTo>
                  <a:cubicBezTo>
                    <a:pt x="728781" y="228212"/>
                    <a:pt x="719851" y="230796"/>
                    <a:pt x="711200" y="233680"/>
                  </a:cubicBezTo>
                  <a:cubicBezTo>
                    <a:pt x="700439" y="237267"/>
                    <a:pt x="675546" y="241827"/>
                    <a:pt x="665480" y="243840"/>
                  </a:cubicBezTo>
                  <a:cubicBezTo>
                    <a:pt x="614680" y="242147"/>
                    <a:pt x="563842" y="236157"/>
                    <a:pt x="513080" y="238760"/>
                  </a:cubicBezTo>
                  <a:cubicBezTo>
                    <a:pt x="497037" y="239583"/>
                    <a:pt x="482838" y="249700"/>
                    <a:pt x="467360" y="254000"/>
                  </a:cubicBezTo>
                  <a:cubicBezTo>
                    <a:pt x="452318" y="258178"/>
                    <a:pt x="436880" y="260773"/>
                    <a:pt x="421640" y="264160"/>
                  </a:cubicBezTo>
                  <a:cubicBezTo>
                    <a:pt x="408093" y="270933"/>
                    <a:pt x="393740" y="276290"/>
                    <a:pt x="381000" y="284480"/>
                  </a:cubicBezTo>
                  <a:cubicBezTo>
                    <a:pt x="346367" y="306744"/>
                    <a:pt x="347117" y="317195"/>
                    <a:pt x="320040" y="350520"/>
                  </a:cubicBezTo>
                  <a:cubicBezTo>
                    <a:pt x="308689" y="364490"/>
                    <a:pt x="295125" y="376644"/>
                    <a:pt x="284480" y="391160"/>
                  </a:cubicBezTo>
                  <a:cubicBezTo>
                    <a:pt x="269202" y="411994"/>
                    <a:pt x="261005" y="445695"/>
                    <a:pt x="233680" y="457200"/>
                  </a:cubicBezTo>
                  <a:cubicBezTo>
                    <a:pt x="213153" y="465843"/>
                    <a:pt x="189653" y="463973"/>
                    <a:pt x="167640" y="467360"/>
                  </a:cubicBezTo>
                  <a:cubicBezTo>
                    <a:pt x="138853" y="463973"/>
                    <a:pt x="107712" y="469095"/>
                    <a:pt x="81280" y="457200"/>
                  </a:cubicBezTo>
                  <a:cubicBezTo>
                    <a:pt x="62708" y="448843"/>
                    <a:pt x="61354" y="370097"/>
                    <a:pt x="60960" y="365760"/>
                  </a:cubicBezTo>
                  <a:cubicBezTo>
                    <a:pt x="62167" y="352482"/>
                    <a:pt x="56918" y="301741"/>
                    <a:pt x="81280" y="289560"/>
                  </a:cubicBezTo>
                  <a:cubicBezTo>
                    <a:pt x="91990" y="284205"/>
                    <a:pt x="104987" y="286173"/>
                    <a:pt x="116840" y="284480"/>
                  </a:cubicBezTo>
                  <a:cubicBezTo>
                    <a:pt x="142240" y="289560"/>
                    <a:pt x="170550" y="286869"/>
                    <a:pt x="193040" y="299720"/>
                  </a:cubicBezTo>
                  <a:cubicBezTo>
                    <a:pt x="216837" y="313318"/>
                    <a:pt x="236389" y="380831"/>
                    <a:pt x="243840" y="401320"/>
                  </a:cubicBezTo>
                  <a:cubicBezTo>
                    <a:pt x="245533" y="423333"/>
                    <a:pt x="248920" y="445282"/>
                    <a:pt x="248920" y="467360"/>
                  </a:cubicBezTo>
                  <a:cubicBezTo>
                    <a:pt x="248920" y="487750"/>
                    <a:pt x="245773" y="508021"/>
                    <a:pt x="243840" y="528320"/>
                  </a:cubicBezTo>
                  <a:cubicBezTo>
                    <a:pt x="234899" y="622200"/>
                    <a:pt x="237689" y="553059"/>
                    <a:pt x="213360" y="711200"/>
                  </a:cubicBezTo>
                  <a:cubicBezTo>
                    <a:pt x="200574" y="794308"/>
                    <a:pt x="207568" y="755400"/>
                    <a:pt x="193040" y="828040"/>
                  </a:cubicBezTo>
                  <a:cubicBezTo>
                    <a:pt x="211667" y="843280"/>
                    <a:pt x="227568" y="862657"/>
                    <a:pt x="248920" y="873760"/>
                  </a:cubicBezTo>
                  <a:cubicBezTo>
                    <a:pt x="307038" y="903982"/>
                    <a:pt x="338487" y="892927"/>
                    <a:pt x="401320" y="889000"/>
                  </a:cubicBezTo>
                  <a:cubicBezTo>
                    <a:pt x="411480" y="883920"/>
                    <a:pt x="421420" y="878373"/>
                    <a:pt x="431800" y="873760"/>
                  </a:cubicBezTo>
                  <a:cubicBezTo>
                    <a:pt x="436693" y="871585"/>
                    <a:pt x="443514" y="872710"/>
                    <a:pt x="447040" y="868680"/>
                  </a:cubicBezTo>
                  <a:cubicBezTo>
                    <a:pt x="460132" y="853718"/>
                    <a:pt x="474854" y="815634"/>
                    <a:pt x="482600" y="797560"/>
                  </a:cubicBezTo>
                  <a:cubicBezTo>
                    <a:pt x="480907" y="790787"/>
                    <a:pt x="483507" y="780832"/>
                    <a:pt x="477520" y="777240"/>
                  </a:cubicBezTo>
                  <a:cubicBezTo>
                    <a:pt x="440971" y="755311"/>
                    <a:pt x="421037" y="770668"/>
                    <a:pt x="386080" y="782320"/>
                  </a:cubicBezTo>
                  <a:cubicBezTo>
                    <a:pt x="375920" y="794173"/>
                    <a:pt x="366639" y="806841"/>
                    <a:pt x="355600" y="817880"/>
                  </a:cubicBezTo>
                  <a:cubicBezTo>
                    <a:pt x="349613" y="823867"/>
                    <a:pt x="341083" y="826955"/>
                    <a:pt x="335280" y="833120"/>
                  </a:cubicBezTo>
                  <a:cubicBezTo>
                    <a:pt x="295037" y="875878"/>
                    <a:pt x="276868" y="894063"/>
                    <a:pt x="254000" y="939800"/>
                  </a:cubicBezTo>
                  <a:cubicBezTo>
                    <a:pt x="234431" y="978938"/>
                    <a:pt x="225273" y="1000897"/>
                    <a:pt x="213360" y="1041400"/>
                  </a:cubicBezTo>
                  <a:cubicBezTo>
                    <a:pt x="209420" y="1054796"/>
                    <a:pt x="208103" y="1068965"/>
                    <a:pt x="203200" y="1082040"/>
                  </a:cubicBezTo>
                  <a:cubicBezTo>
                    <a:pt x="193696" y="1107384"/>
                    <a:pt x="180805" y="1132530"/>
                    <a:pt x="157480" y="1148080"/>
                  </a:cubicBezTo>
                  <a:cubicBezTo>
                    <a:pt x="146750" y="1155233"/>
                    <a:pt x="133894" y="1158531"/>
                    <a:pt x="121920" y="1163320"/>
                  </a:cubicBezTo>
                  <a:cubicBezTo>
                    <a:pt x="116948" y="1165309"/>
                    <a:pt x="111829" y="1166929"/>
                    <a:pt x="106680" y="1168400"/>
                  </a:cubicBezTo>
                  <a:cubicBezTo>
                    <a:pt x="88116" y="1173704"/>
                    <a:pt x="69427" y="1178560"/>
                    <a:pt x="50800" y="1183640"/>
                  </a:cubicBezTo>
                  <a:cubicBezTo>
                    <a:pt x="42333" y="1192107"/>
                    <a:pt x="31433" y="1198697"/>
                    <a:pt x="25400" y="1209040"/>
                  </a:cubicBezTo>
                  <a:cubicBezTo>
                    <a:pt x="19188" y="1219688"/>
                    <a:pt x="18416" y="1232689"/>
                    <a:pt x="15240" y="1244600"/>
                  </a:cubicBezTo>
                  <a:cubicBezTo>
                    <a:pt x="3181" y="1289822"/>
                    <a:pt x="6193" y="1277449"/>
                    <a:pt x="0" y="1320800"/>
                  </a:cubicBezTo>
                  <a:cubicBezTo>
                    <a:pt x="6773" y="1351280"/>
                    <a:pt x="6848" y="1384072"/>
                    <a:pt x="20320" y="1412240"/>
                  </a:cubicBezTo>
                  <a:cubicBezTo>
                    <a:pt x="39359" y="1452049"/>
                    <a:pt x="120496" y="1441441"/>
                    <a:pt x="142240" y="1442720"/>
                  </a:cubicBezTo>
                  <a:cubicBezTo>
                    <a:pt x="174413" y="1437640"/>
                    <a:pt x="207599" y="1436964"/>
                    <a:pt x="238760" y="1427480"/>
                  </a:cubicBezTo>
                  <a:cubicBezTo>
                    <a:pt x="260674" y="1420811"/>
                    <a:pt x="260144" y="1396920"/>
                    <a:pt x="269240" y="1381760"/>
                  </a:cubicBezTo>
                  <a:cubicBezTo>
                    <a:pt x="316810" y="1302477"/>
                    <a:pt x="258862" y="1433105"/>
                    <a:pt x="309880" y="1305560"/>
                  </a:cubicBezTo>
                  <a:cubicBezTo>
                    <a:pt x="314278" y="1274775"/>
                    <a:pt x="320541" y="1251184"/>
                    <a:pt x="309880" y="1219200"/>
                  </a:cubicBezTo>
                  <a:cubicBezTo>
                    <a:pt x="304828" y="1204045"/>
                    <a:pt x="292406" y="1192430"/>
                    <a:pt x="284480" y="1178560"/>
                  </a:cubicBezTo>
                  <a:cubicBezTo>
                    <a:pt x="278844" y="1168697"/>
                    <a:pt x="276336" y="1156950"/>
                    <a:pt x="269240" y="1148080"/>
                  </a:cubicBezTo>
                  <a:cubicBezTo>
                    <a:pt x="230352" y="1099470"/>
                    <a:pt x="198366" y="1086780"/>
                    <a:pt x="147320" y="1046480"/>
                  </a:cubicBezTo>
                  <a:lnTo>
                    <a:pt x="50800" y="970280"/>
                  </a:lnTo>
                  <a:cubicBezTo>
                    <a:pt x="49107" y="963507"/>
                    <a:pt x="48068" y="956535"/>
                    <a:pt x="45720" y="949960"/>
                  </a:cubicBezTo>
                  <a:cubicBezTo>
                    <a:pt x="39586" y="932785"/>
                    <a:pt x="25880" y="917391"/>
                    <a:pt x="25400" y="899160"/>
                  </a:cubicBezTo>
                  <a:cubicBezTo>
                    <a:pt x="24146" y="851492"/>
                    <a:pt x="29718" y="803337"/>
                    <a:pt x="40640" y="756920"/>
                  </a:cubicBezTo>
                  <a:cubicBezTo>
                    <a:pt x="43669" y="744046"/>
                    <a:pt x="56291" y="735377"/>
                    <a:pt x="66040" y="726440"/>
                  </a:cubicBezTo>
                  <a:cubicBezTo>
                    <a:pt x="78635" y="714894"/>
                    <a:pt x="128688" y="683384"/>
                    <a:pt x="142240" y="675640"/>
                  </a:cubicBezTo>
                  <a:cubicBezTo>
                    <a:pt x="152103" y="670004"/>
                    <a:pt x="161798" y="663521"/>
                    <a:pt x="172720" y="660400"/>
                  </a:cubicBezTo>
                  <a:cubicBezTo>
                    <a:pt x="185847" y="656649"/>
                    <a:pt x="199813" y="657013"/>
                    <a:pt x="213360" y="655320"/>
                  </a:cubicBezTo>
                  <a:cubicBezTo>
                    <a:pt x="250613" y="662093"/>
                    <a:pt x="288449" y="666210"/>
                    <a:pt x="325120" y="675640"/>
                  </a:cubicBezTo>
                  <a:cubicBezTo>
                    <a:pt x="347962" y="681514"/>
                    <a:pt x="369389" y="691969"/>
                    <a:pt x="391160" y="701040"/>
                  </a:cubicBezTo>
                  <a:cubicBezTo>
                    <a:pt x="410047" y="708909"/>
                    <a:pt x="428739" y="717290"/>
                    <a:pt x="447040" y="726440"/>
                  </a:cubicBezTo>
                  <a:cubicBezTo>
                    <a:pt x="452501" y="729170"/>
                    <a:pt x="457963" y="732283"/>
                    <a:pt x="462280" y="736600"/>
                  </a:cubicBezTo>
                  <a:cubicBezTo>
                    <a:pt x="490600" y="764920"/>
                    <a:pt x="506148" y="795829"/>
                    <a:pt x="523240" y="833120"/>
                  </a:cubicBezTo>
                  <a:cubicBezTo>
                    <a:pt x="531498" y="851138"/>
                    <a:pt x="536787" y="870373"/>
                    <a:pt x="543560" y="889000"/>
                  </a:cubicBezTo>
                  <a:cubicBezTo>
                    <a:pt x="552033" y="952545"/>
                    <a:pt x="566397" y="1018097"/>
                    <a:pt x="543560" y="1082040"/>
                  </a:cubicBezTo>
                  <a:cubicBezTo>
                    <a:pt x="530448" y="1118752"/>
                    <a:pt x="494954" y="1143692"/>
                    <a:pt x="477520" y="1178560"/>
                  </a:cubicBezTo>
                  <a:cubicBezTo>
                    <a:pt x="464238" y="1205125"/>
                    <a:pt x="469197" y="1191533"/>
                    <a:pt x="462280" y="1219200"/>
                  </a:cubicBezTo>
                  <a:cubicBezTo>
                    <a:pt x="467360" y="1229360"/>
                    <a:pt x="473699" y="1238983"/>
                    <a:pt x="477520" y="1249680"/>
                  </a:cubicBezTo>
                  <a:cubicBezTo>
                    <a:pt x="496389" y="1302514"/>
                    <a:pt x="475217" y="1277857"/>
                    <a:pt x="497840" y="1300480"/>
                  </a:cubicBezTo>
                </a:path>
              </a:pathLst>
            </a:custGeom>
            <a:noFill/>
            <a:ln w="28575">
              <a:solidFill>
                <a:schemeClr val="tx1">
                  <a:alpha val="2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D94F23A-9FA4-FD17-E91D-3A0A5BDFC39F}"/>
                </a:ext>
              </a:extLst>
            </p:cNvPr>
            <p:cNvGrpSpPr/>
            <p:nvPr/>
          </p:nvGrpSpPr>
          <p:grpSpPr>
            <a:xfrm rot="20041648">
              <a:off x="1302585" y="5011028"/>
              <a:ext cx="756602" cy="230839"/>
              <a:chOff x="10320186" y="2499962"/>
              <a:chExt cx="861994" cy="193892"/>
            </a:xfrm>
          </p:grpSpPr>
          <p:cxnSp>
            <p:nvCxnSpPr>
              <p:cNvPr id="7" name="Straight Connector 6">
                <a:extLst>
                  <a:ext uri="{FF2B5EF4-FFF2-40B4-BE49-F238E27FC236}">
                    <a16:creationId xmlns:a16="http://schemas.microsoft.com/office/drawing/2014/main" id="{63222AEA-0817-9CB2-BF29-A356824D822B}"/>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731B559-7618-0E30-1F6A-6A8CB1F3632E}"/>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B06EF6-BBAA-EA4A-3883-48D6DACCE1DF}"/>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F4CF2E-0C69-175C-BE41-1DB57142D671}"/>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74F7D7-6032-132C-51C7-213393018EFE}"/>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5A3229-C182-DB16-6827-61A6F57A93A5}"/>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0FA290-48E4-F806-1C42-AB04CFDDB230}"/>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2DA3CA-CA12-7540-E827-008777107370}"/>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D6666E-3501-4BF3-72AC-E26AEB51F13A}"/>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F74606-B6B1-0265-44D8-3147DBB33418}"/>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A240F9-B8F5-05BB-B448-2B810334E858}"/>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2B71ABE-1E91-4ACA-7243-C94386BBA4E1}"/>
                </a:ext>
              </a:extLst>
            </p:cNvPr>
            <p:cNvGrpSpPr/>
            <p:nvPr/>
          </p:nvGrpSpPr>
          <p:grpSpPr>
            <a:xfrm rot="2906716">
              <a:off x="2064047" y="5160713"/>
              <a:ext cx="718108" cy="230839"/>
              <a:chOff x="10320186" y="2499962"/>
              <a:chExt cx="861994" cy="193892"/>
            </a:xfrm>
          </p:grpSpPr>
          <p:cxnSp>
            <p:nvCxnSpPr>
              <p:cNvPr id="19" name="Straight Connector 18">
                <a:extLst>
                  <a:ext uri="{FF2B5EF4-FFF2-40B4-BE49-F238E27FC236}">
                    <a16:creationId xmlns:a16="http://schemas.microsoft.com/office/drawing/2014/main" id="{710ADE27-DA2D-B73E-6D99-6CD9CAFEC14D}"/>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CFC5A5A-EB20-B71F-ED06-0193EFEFCA14}"/>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415A66-ED5C-F874-4251-D4771C9E026A}"/>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3705AC-3A93-FCCB-0669-3EFDFCADF72F}"/>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D685E3-A3D5-CAEE-BF57-7229DB31EEC6}"/>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7CB239-0300-1D63-E49C-4682826C426A}"/>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1B9338-9CFD-D4AB-78B1-8D08EB7A50EC}"/>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B1E698-6F29-9971-462A-F0B9966E05DE}"/>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62C8726-DD31-2399-0E88-C5CF6F13DAA5}"/>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6BB924-D72C-5A2D-DA0A-D118651BA786}"/>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7E1C38-E06C-4890-414D-446330980873}"/>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B9BE2EE-FCCF-F52F-C19B-2BEA3A1CC468}"/>
                </a:ext>
              </a:extLst>
            </p:cNvPr>
            <p:cNvGrpSpPr/>
            <p:nvPr/>
          </p:nvGrpSpPr>
          <p:grpSpPr>
            <a:xfrm rot="3494394">
              <a:off x="2346852" y="4945476"/>
              <a:ext cx="718108" cy="230839"/>
              <a:chOff x="10320186" y="2499962"/>
              <a:chExt cx="861994" cy="193892"/>
            </a:xfrm>
          </p:grpSpPr>
          <p:cxnSp>
            <p:nvCxnSpPr>
              <p:cNvPr id="31" name="Straight Connector 30">
                <a:extLst>
                  <a:ext uri="{FF2B5EF4-FFF2-40B4-BE49-F238E27FC236}">
                    <a16:creationId xmlns:a16="http://schemas.microsoft.com/office/drawing/2014/main" id="{DF363A36-85DD-CE08-930D-E5F941152F90}"/>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DF455D-3217-62C6-201A-AB06581D197F}"/>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81DF91-EFE5-977C-13EE-84A8EA84EDD1}"/>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F21048-7167-CE3E-C0CA-305A5FC1E172}"/>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D39C2A6-F81D-8A7D-952D-848562F77239}"/>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89960B-0A6B-A01A-13D2-704E3C372736}"/>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603F9E-0F92-AE2F-8ABE-46875D32139D}"/>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1428A49-FFFC-D60B-E711-4D304275EC81}"/>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D7A49E-3D59-6C47-2B5A-2A0B3DC00A24}"/>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B139D1-9D0E-5084-A06F-DBD2DFB72DCF}"/>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CA32CE-116A-D264-9541-893C3B9030D5}"/>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73D4CC7-162C-E43F-D12B-8BC12A1E538D}"/>
                </a:ext>
              </a:extLst>
            </p:cNvPr>
            <p:cNvGrpSpPr/>
            <p:nvPr/>
          </p:nvGrpSpPr>
          <p:grpSpPr>
            <a:xfrm rot="5400000">
              <a:off x="2152013" y="4183167"/>
              <a:ext cx="718108" cy="230839"/>
              <a:chOff x="10320186" y="2499962"/>
              <a:chExt cx="861994" cy="193892"/>
            </a:xfrm>
          </p:grpSpPr>
          <p:cxnSp>
            <p:nvCxnSpPr>
              <p:cNvPr id="43" name="Straight Connector 42">
                <a:extLst>
                  <a:ext uri="{FF2B5EF4-FFF2-40B4-BE49-F238E27FC236}">
                    <a16:creationId xmlns:a16="http://schemas.microsoft.com/office/drawing/2014/main" id="{24E6ADA7-E5DB-AB82-3067-1DDAE177AD3A}"/>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EC4212-432C-C6B0-E962-71BE2E57E632}"/>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398E58-ED8D-188C-D30D-B23F7FD6DEAD}"/>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0B7E82-0BDE-A611-3893-E32440FD0199}"/>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7744F0-8545-7A25-9FD5-CF37F250A5A0}"/>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05C0EF0-DDBD-46FE-6E5B-6F65978A1875}"/>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E0499A-3682-0D2C-8329-99CFB7EB4057}"/>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D1C531B-B28F-7F62-CFE8-C80AD202BC1E}"/>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423AE9-FBB9-A4BC-7602-F9B4E6A200C8}"/>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2BD84E-050F-B9F4-7283-F5544B39C509}"/>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F7F76F9-5AE7-DDCD-D017-BA1B45976FCB}"/>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3488C0D-8777-54DB-6C30-EAB522396862}"/>
                </a:ext>
              </a:extLst>
            </p:cNvPr>
            <p:cNvGrpSpPr/>
            <p:nvPr/>
          </p:nvGrpSpPr>
          <p:grpSpPr>
            <a:xfrm rot="19589093">
              <a:off x="1767180" y="3889788"/>
              <a:ext cx="718108" cy="230839"/>
              <a:chOff x="10320186" y="2499962"/>
              <a:chExt cx="861994" cy="193892"/>
            </a:xfrm>
          </p:grpSpPr>
          <p:cxnSp>
            <p:nvCxnSpPr>
              <p:cNvPr id="55" name="Straight Connector 54">
                <a:extLst>
                  <a:ext uri="{FF2B5EF4-FFF2-40B4-BE49-F238E27FC236}">
                    <a16:creationId xmlns:a16="http://schemas.microsoft.com/office/drawing/2014/main" id="{977BA415-B9FB-5143-D143-67CB2CC0D04F}"/>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D0E5A2-FC43-EB08-965C-0E2CB1393AE5}"/>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C590114-BFA0-3CE2-6BEC-A8273FB14872}"/>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E1E7F71-B2B5-0040-3577-6642B24F2DDF}"/>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24C3D5-B8BE-4C50-DEFA-8D90B5F91E45}"/>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4DD8D58-D68A-49F6-3810-EBCD401949D6}"/>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CC5A3CD-3D66-1589-6A33-593B8033DE75}"/>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021AE8E-3034-A53D-6BDE-3593AB6BB87A}"/>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429D092-641D-D9DE-8E54-612CBCAC97BC}"/>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00C00F0-5B50-32E2-D822-8BCF4B596757}"/>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DD1A8B-1FD1-F951-88A8-3D700EC2975A}"/>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2D208B52-C814-93CA-46F2-DC4711A033E1}"/>
                </a:ext>
              </a:extLst>
            </p:cNvPr>
            <p:cNvGrpSpPr/>
            <p:nvPr/>
          </p:nvGrpSpPr>
          <p:grpSpPr>
            <a:xfrm rot="19393862">
              <a:off x="1020541" y="4376507"/>
              <a:ext cx="718108" cy="230839"/>
              <a:chOff x="10320186" y="2499962"/>
              <a:chExt cx="861994" cy="193892"/>
            </a:xfrm>
          </p:grpSpPr>
          <p:cxnSp>
            <p:nvCxnSpPr>
              <p:cNvPr id="67" name="Straight Connector 66">
                <a:extLst>
                  <a:ext uri="{FF2B5EF4-FFF2-40B4-BE49-F238E27FC236}">
                    <a16:creationId xmlns:a16="http://schemas.microsoft.com/office/drawing/2014/main" id="{F00F326A-D2F2-5FBD-D3F1-3C2E28B8AF9C}"/>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1DC043-22F1-5E6B-1D4C-ECD2CAEED72D}"/>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8DEA283-A291-6145-50AE-F321AF68F211}"/>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F95EF13-A92C-CC90-553C-5D418FDA38C0}"/>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DC90E2C-890B-8B39-7B16-54BED78C3639}"/>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18C2FF2-54D3-50CC-169C-D245568027F3}"/>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4A318CB-D57D-315E-9AAB-3062C872E043}"/>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B1EEF51-9E40-5739-3EED-2FA1F511D2B5}"/>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6AFAF5B-BD3D-B54D-D5CF-3A2AD300B9CE}"/>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A943E19-D873-DAB0-FEF6-19633B060F47}"/>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87D39FB-3C6A-EC96-564E-5B8AC7D43A47}"/>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sp>
          <p:nvSpPr>
            <p:cNvPr id="78" name="Oval 77">
              <a:extLst>
                <a:ext uri="{FF2B5EF4-FFF2-40B4-BE49-F238E27FC236}">
                  <a16:creationId xmlns:a16="http://schemas.microsoft.com/office/drawing/2014/main" id="{153162A3-FF22-6267-75DA-1453707DC8D3}"/>
                </a:ext>
              </a:extLst>
            </p:cNvPr>
            <p:cNvSpPr>
              <a:spLocks noChangeAspect="1"/>
            </p:cNvSpPr>
            <p:nvPr/>
          </p:nvSpPr>
          <p:spPr>
            <a:xfrm>
              <a:off x="1995764" y="4823886"/>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2A36FAC-3B9C-6DC5-56F0-5CB54339DC49}"/>
                </a:ext>
              </a:extLst>
            </p:cNvPr>
            <p:cNvSpPr>
              <a:spLocks noChangeAspect="1"/>
            </p:cNvSpPr>
            <p:nvPr/>
          </p:nvSpPr>
          <p:spPr>
            <a:xfrm>
              <a:off x="2653765" y="5328692"/>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FFCCE83-3ECD-EE88-3F0D-11ECC988343E}"/>
                </a:ext>
              </a:extLst>
            </p:cNvPr>
            <p:cNvSpPr>
              <a:spLocks noChangeAspect="1"/>
            </p:cNvSpPr>
            <p:nvPr/>
          </p:nvSpPr>
          <p:spPr>
            <a:xfrm>
              <a:off x="2361538" y="4551233"/>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636399-135A-52F7-6967-EAA0EFCBD8BF}"/>
                </a:ext>
              </a:extLst>
            </p:cNvPr>
            <p:cNvSpPr>
              <a:spLocks noChangeAspect="1"/>
            </p:cNvSpPr>
            <p:nvPr/>
          </p:nvSpPr>
          <p:spPr>
            <a:xfrm>
              <a:off x="2375135" y="3701249"/>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07E57BE-E319-9B21-5422-0E3B04C6FA6F}"/>
                </a:ext>
              </a:extLst>
            </p:cNvPr>
            <p:cNvSpPr>
              <a:spLocks noChangeAspect="1"/>
            </p:cNvSpPr>
            <p:nvPr/>
          </p:nvSpPr>
          <p:spPr>
            <a:xfrm>
              <a:off x="1610825" y="4096792"/>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13C873D-02D0-0E86-519D-C2DC9F0DE16D}"/>
                </a:ext>
              </a:extLst>
            </p:cNvPr>
            <p:cNvSpPr>
              <a:spLocks noChangeAspect="1"/>
            </p:cNvSpPr>
            <p:nvPr/>
          </p:nvSpPr>
          <p:spPr>
            <a:xfrm>
              <a:off x="895661" y="4601389"/>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616EAE5-112A-8D48-A15F-37C4D1C05631}"/>
                </a:ext>
              </a:extLst>
            </p:cNvPr>
            <p:cNvSpPr>
              <a:spLocks noChangeAspect="1"/>
            </p:cNvSpPr>
            <p:nvPr/>
          </p:nvSpPr>
          <p:spPr>
            <a:xfrm>
              <a:off x="1206385" y="5156479"/>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TextBox 86">
            <a:extLst>
              <a:ext uri="{FF2B5EF4-FFF2-40B4-BE49-F238E27FC236}">
                <a16:creationId xmlns:a16="http://schemas.microsoft.com/office/drawing/2014/main" id="{4C3F2D29-17E8-A119-E909-0DFC8CA65CE9}"/>
              </a:ext>
            </a:extLst>
          </p:cNvPr>
          <p:cNvSpPr txBox="1"/>
          <p:nvPr/>
        </p:nvSpPr>
        <p:spPr>
          <a:xfrm>
            <a:off x="4856209" y="3388785"/>
            <a:ext cx="6028016" cy="461665"/>
          </a:xfrm>
          <a:prstGeom prst="rect">
            <a:avLst/>
          </a:prstGeom>
          <a:noFill/>
        </p:spPr>
        <p:txBody>
          <a:bodyPr wrap="square">
            <a:spAutoFit/>
          </a:bodyPr>
          <a:lstStyle/>
          <a:p>
            <a:r>
              <a:rPr lang="en-US" sz="2400" dirty="0">
                <a:solidFill>
                  <a:srgbClr val="3050F7"/>
                </a:solidFill>
                <a:latin typeface="Aptos Display" panose="020B0004020202020204" pitchFamily="34" charset="0"/>
              </a:rPr>
              <a:t>Sub-chains form a </a:t>
            </a:r>
            <a:r>
              <a:rPr lang="en-US" sz="2400" i="1" dirty="0">
                <a:solidFill>
                  <a:srgbClr val="3050F7"/>
                </a:solidFill>
                <a:latin typeface="Aptos Display" panose="020B0004020202020204" pitchFamily="34" charset="0"/>
              </a:rPr>
              <a:t>super-bond</a:t>
            </a:r>
            <a:r>
              <a:rPr lang="en-US" sz="2400" dirty="0">
                <a:solidFill>
                  <a:srgbClr val="3050F7"/>
                </a:solidFill>
                <a:latin typeface="Aptos Display" panose="020B0004020202020204" pitchFamily="34" charset="0"/>
              </a:rPr>
              <a:t> that is Gaussian!</a:t>
            </a:r>
          </a:p>
        </p:txBody>
      </p:sp>
      <p:pic>
        <p:nvPicPr>
          <p:cNvPr id="95" name="Picture 94" descr="\documentclass{article}&#10;\usepackage{amsmath}&#10;\pagestyle{empty}&#10;\def\*#1{\mathbf{#1}}&#10;\begin{document}&#10;&#10;\begin{equation}&#10;b^2_\text{eff}=Nb^2=\langle R^2_\text{e2e}\rangle_\text{subchain}\nonumber&#10;\end{equation}&#10;&#10;\end{document}" title="IguanaTex Bitmap Display">
            <a:extLst>
              <a:ext uri="{FF2B5EF4-FFF2-40B4-BE49-F238E27FC236}">
                <a16:creationId xmlns:a16="http://schemas.microsoft.com/office/drawing/2014/main" id="{82784CFA-61AF-4EE4-72D5-C6D51CB58AE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6288408" y="4158646"/>
            <a:ext cx="3390203" cy="335099"/>
          </a:xfrm>
          <a:prstGeom prst="rect">
            <a:avLst/>
          </a:prstGeom>
        </p:spPr>
      </p:pic>
    </p:spTree>
    <p:extLst>
      <p:ext uri="{BB962C8B-B14F-4D97-AF65-F5344CB8AC3E}">
        <p14:creationId xmlns:p14="http://schemas.microsoft.com/office/powerpoint/2010/main" val="3078805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E3F91-9C3F-8233-E60E-E2B37A4D2D3D}"/>
              </a:ext>
            </a:extLst>
          </p:cNvPr>
          <p:cNvSpPr>
            <a:spLocks noGrp="1"/>
          </p:cNvSpPr>
          <p:nvPr>
            <p:ph type="title"/>
          </p:nvPr>
        </p:nvSpPr>
        <p:spPr/>
        <p:txBody>
          <a:bodyPr>
            <a:normAutofit fontScale="90000"/>
          </a:bodyPr>
          <a:lstStyle/>
          <a:p>
            <a:r>
              <a:rPr lang="en-US" dirty="0"/>
              <a:t>Entropic Spring Constant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C3FAE9-07D9-2D5A-0567-2837529345CF}"/>
                  </a:ext>
                </a:extLst>
              </p:cNvPr>
              <p:cNvSpPr>
                <a:spLocks noGrp="1"/>
              </p:cNvSpPr>
              <p:nvPr>
                <p:ph idx="1"/>
              </p:nvPr>
            </p:nvSpPr>
            <p:spPr>
              <a:xfrm>
                <a:off x="326476" y="1159513"/>
                <a:ext cx="10837306" cy="2198367"/>
              </a:xfrm>
            </p:spPr>
            <p:txBody>
              <a:bodyPr/>
              <a:lstStyle/>
              <a:p>
                <a:r>
                  <a:rPr lang="en-US" dirty="0"/>
                  <a:t>Spring constant is proportional to </a:t>
                </a:r>
                <a14:m>
                  <m:oMath xmlns:m="http://schemas.openxmlformats.org/officeDocument/2006/math">
                    <m:r>
                      <a:rPr lang="en-US" b="0" i="1" smtClean="0">
                        <a:latin typeface="Cambria Math" panose="02040503050406030204" pitchFamily="18" charset="0"/>
                      </a:rPr>
                      <m:t>𝑘𝑇</m:t>
                    </m:r>
                  </m:oMath>
                </a14:m>
                <a:endParaRPr lang="en-US" dirty="0"/>
              </a:p>
              <a:p>
                <a:r>
                  <a:rPr lang="en-US" dirty="0"/>
                  <a:t>Origin of springiness of polymer is </a:t>
                </a:r>
                <a:r>
                  <a:rPr lang="en-US" dirty="0">
                    <a:solidFill>
                      <a:srgbClr val="F50D0D"/>
                    </a:solidFill>
                  </a:rPr>
                  <a:t>entropic</a:t>
                </a:r>
              </a:p>
              <a:p>
                <a:pPr lvl="1"/>
                <a:r>
                  <a:rPr lang="en-US" dirty="0"/>
                  <a:t>Stretching or compressing the chain from equilibrium necessarily </a:t>
                </a:r>
                <a:r>
                  <a:rPr lang="en-US" i="1" dirty="0">
                    <a:solidFill>
                      <a:srgbClr val="3050F7"/>
                    </a:solidFill>
                  </a:rPr>
                  <a:t>decreases</a:t>
                </a:r>
                <a:r>
                  <a:rPr lang="en-US" dirty="0"/>
                  <a:t> the available conformations, thus </a:t>
                </a:r>
                <a:r>
                  <a:rPr lang="en-US" i="1" dirty="0">
                    <a:solidFill>
                      <a:srgbClr val="3050F7"/>
                    </a:solidFill>
                  </a:rPr>
                  <a:t>decreasing</a:t>
                </a:r>
                <a:r>
                  <a:rPr lang="en-US" dirty="0"/>
                  <a:t> the entropy</a:t>
                </a:r>
              </a:p>
            </p:txBody>
          </p:sp>
        </mc:Choice>
        <mc:Fallback xmlns="">
          <p:sp>
            <p:nvSpPr>
              <p:cNvPr id="3" name="Content Placeholder 2">
                <a:extLst>
                  <a:ext uri="{FF2B5EF4-FFF2-40B4-BE49-F238E27FC236}">
                    <a16:creationId xmlns:a16="http://schemas.microsoft.com/office/drawing/2014/main" id="{50C3FAE9-07D9-2D5A-0567-2837529345CF}"/>
                  </a:ext>
                </a:extLst>
              </p:cNvPr>
              <p:cNvSpPr>
                <a:spLocks noGrp="1" noRot="1" noChangeAspect="1" noMove="1" noResize="1" noEditPoints="1" noAdjustHandles="1" noChangeArrowheads="1" noChangeShapeType="1" noTextEdit="1"/>
              </p:cNvSpPr>
              <p:nvPr>
                <p:ph idx="1"/>
              </p:nvPr>
            </p:nvSpPr>
            <p:spPr>
              <a:xfrm>
                <a:off x="326476" y="1159513"/>
                <a:ext cx="10837306" cy="2198367"/>
              </a:xfrm>
              <a:blipFill>
                <a:blip r:embed="rId3"/>
                <a:stretch>
                  <a:fillRect l="-563" t="-16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1D2879-FEE7-9CA2-F9BE-7CCC5F55A61A}"/>
              </a:ext>
            </a:extLst>
          </p:cNvPr>
          <p:cNvSpPr>
            <a:spLocks noGrp="1"/>
          </p:cNvSpPr>
          <p:nvPr>
            <p:ph type="sldNum" sz="quarter" idx="12"/>
          </p:nvPr>
        </p:nvSpPr>
        <p:spPr/>
        <p:txBody>
          <a:bodyPr/>
          <a:lstStyle/>
          <a:p>
            <a:fld id="{BE15108C-154A-4A5A-9C05-91A49A422BA7}" type="slidenum">
              <a:rPr lang="en-US" smtClean="0"/>
              <a:t>16</a:t>
            </a:fld>
            <a:endParaRPr lang="en-US"/>
          </a:p>
        </p:txBody>
      </p:sp>
      <p:pic>
        <p:nvPicPr>
          <p:cNvPr id="5" name="Picture 4" descr="\documentclass{article}&#10;\usepackage{amsmath}&#10;\pagestyle{empty}&#10;\def\*#1{\mathbf{#1}}&#10;\begin{document}&#10;&#10;\begin{equation}&#10;\kappa = \frac{3kT}{b^2}\nonumber&#10;\end{equation}&#10;&#10;\end{document}" title="IguanaTex Bitmap Display">
            <a:extLst>
              <a:ext uri="{FF2B5EF4-FFF2-40B4-BE49-F238E27FC236}">
                <a16:creationId xmlns:a16="http://schemas.microsoft.com/office/drawing/2014/main" id="{EBB92A8F-EFB9-3893-692F-DBF16302851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474352" y="1247622"/>
            <a:ext cx="1194012" cy="657378"/>
          </a:xfrm>
          <a:prstGeom prst="rect">
            <a:avLst/>
          </a:prstGeom>
        </p:spPr>
      </p:pic>
      <p:sp>
        <p:nvSpPr>
          <p:cNvPr id="6" name="Freeform: Shape 5">
            <a:extLst>
              <a:ext uri="{FF2B5EF4-FFF2-40B4-BE49-F238E27FC236}">
                <a16:creationId xmlns:a16="http://schemas.microsoft.com/office/drawing/2014/main" id="{4450B863-EC61-73FB-76F2-F6D5C1892F1E}"/>
              </a:ext>
            </a:extLst>
          </p:cNvPr>
          <p:cNvSpPr/>
          <p:nvPr/>
        </p:nvSpPr>
        <p:spPr>
          <a:xfrm>
            <a:off x="2034758" y="3591560"/>
            <a:ext cx="2238739" cy="2265680"/>
          </a:xfrm>
          <a:custGeom>
            <a:avLst/>
            <a:gdLst>
              <a:gd name="connsiteX0" fmla="*/ 411500 w 2238739"/>
              <a:gd name="connsiteY0" fmla="*/ 269240 h 2265680"/>
              <a:gd name="connsiteX1" fmla="*/ 436900 w 2238739"/>
              <a:gd name="connsiteY1" fmla="*/ 259080 h 2265680"/>
              <a:gd name="connsiteX2" fmla="*/ 574060 w 2238739"/>
              <a:gd name="connsiteY2" fmla="*/ 264160 h 2265680"/>
              <a:gd name="connsiteX3" fmla="*/ 619780 w 2238739"/>
              <a:gd name="connsiteY3" fmla="*/ 279400 h 2265680"/>
              <a:gd name="connsiteX4" fmla="*/ 731540 w 2238739"/>
              <a:gd name="connsiteY4" fmla="*/ 370840 h 2265680"/>
              <a:gd name="connsiteX5" fmla="*/ 762020 w 2238739"/>
              <a:gd name="connsiteY5" fmla="*/ 426720 h 2265680"/>
              <a:gd name="connsiteX6" fmla="*/ 792500 w 2238739"/>
              <a:gd name="connsiteY6" fmla="*/ 538480 h 2265680"/>
              <a:gd name="connsiteX7" fmla="*/ 812820 w 2238739"/>
              <a:gd name="connsiteY7" fmla="*/ 660400 h 2265680"/>
              <a:gd name="connsiteX8" fmla="*/ 878860 w 2238739"/>
              <a:gd name="connsiteY8" fmla="*/ 777240 h 2265680"/>
              <a:gd name="connsiteX9" fmla="*/ 934740 w 2238739"/>
              <a:gd name="connsiteY9" fmla="*/ 833120 h 2265680"/>
              <a:gd name="connsiteX10" fmla="*/ 1102380 w 2238739"/>
              <a:gd name="connsiteY10" fmla="*/ 914400 h 2265680"/>
              <a:gd name="connsiteX11" fmla="*/ 1173500 w 2238739"/>
              <a:gd name="connsiteY11" fmla="*/ 924560 h 2265680"/>
              <a:gd name="connsiteX12" fmla="*/ 1315740 w 2238739"/>
              <a:gd name="connsiteY12" fmla="*/ 919480 h 2265680"/>
              <a:gd name="connsiteX13" fmla="*/ 1351300 w 2238739"/>
              <a:gd name="connsiteY13" fmla="*/ 899160 h 2265680"/>
              <a:gd name="connsiteX14" fmla="*/ 1381780 w 2238739"/>
              <a:gd name="connsiteY14" fmla="*/ 868680 h 2265680"/>
              <a:gd name="connsiteX15" fmla="*/ 1422420 w 2238739"/>
              <a:gd name="connsiteY15" fmla="*/ 767080 h 2265680"/>
              <a:gd name="connsiteX16" fmla="*/ 1427500 w 2238739"/>
              <a:gd name="connsiteY16" fmla="*/ 731520 h 2265680"/>
              <a:gd name="connsiteX17" fmla="*/ 1417340 w 2238739"/>
              <a:gd name="connsiteY17" fmla="*/ 690880 h 2265680"/>
              <a:gd name="connsiteX18" fmla="*/ 1397020 w 2238739"/>
              <a:gd name="connsiteY18" fmla="*/ 650240 h 2265680"/>
              <a:gd name="connsiteX19" fmla="*/ 1366540 w 2238739"/>
              <a:gd name="connsiteY19" fmla="*/ 635000 h 2265680"/>
              <a:gd name="connsiteX20" fmla="*/ 1249700 w 2238739"/>
              <a:gd name="connsiteY20" fmla="*/ 619760 h 2265680"/>
              <a:gd name="connsiteX21" fmla="*/ 1214140 w 2238739"/>
              <a:gd name="connsiteY21" fmla="*/ 640080 h 2265680"/>
              <a:gd name="connsiteX22" fmla="*/ 1153180 w 2238739"/>
              <a:gd name="connsiteY22" fmla="*/ 751840 h 2265680"/>
              <a:gd name="connsiteX23" fmla="*/ 1137940 w 2238739"/>
              <a:gd name="connsiteY23" fmla="*/ 802640 h 2265680"/>
              <a:gd name="connsiteX24" fmla="*/ 1117620 w 2238739"/>
              <a:gd name="connsiteY24" fmla="*/ 848360 h 2265680"/>
              <a:gd name="connsiteX25" fmla="*/ 1036340 w 2238739"/>
              <a:gd name="connsiteY25" fmla="*/ 955040 h 2265680"/>
              <a:gd name="connsiteX26" fmla="*/ 929660 w 2238739"/>
              <a:gd name="connsiteY26" fmla="*/ 1041400 h 2265680"/>
              <a:gd name="connsiteX27" fmla="*/ 792500 w 2238739"/>
              <a:gd name="connsiteY27" fmla="*/ 1061720 h 2265680"/>
              <a:gd name="connsiteX28" fmla="*/ 685820 w 2238739"/>
              <a:gd name="connsiteY28" fmla="*/ 1056640 h 2265680"/>
              <a:gd name="connsiteX29" fmla="*/ 574060 w 2238739"/>
              <a:gd name="connsiteY29" fmla="*/ 1041400 h 2265680"/>
              <a:gd name="connsiteX30" fmla="*/ 447060 w 2238739"/>
              <a:gd name="connsiteY30" fmla="*/ 1076960 h 2265680"/>
              <a:gd name="connsiteX31" fmla="*/ 396260 w 2238739"/>
              <a:gd name="connsiteY31" fmla="*/ 1137920 h 2265680"/>
              <a:gd name="connsiteX32" fmla="*/ 350540 w 2238739"/>
              <a:gd name="connsiteY32" fmla="*/ 1254760 h 2265680"/>
              <a:gd name="connsiteX33" fmla="*/ 375940 w 2238739"/>
              <a:gd name="connsiteY33" fmla="*/ 1417320 h 2265680"/>
              <a:gd name="connsiteX34" fmla="*/ 447060 w 2238739"/>
              <a:gd name="connsiteY34" fmla="*/ 1503680 h 2265680"/>
              <a:gd name="connsiteX35" fmla="*/ 609620 w 2238739"/>
              <a:gd name="connsiteY35" fmla="*/ 1615440 h 2265680"/>
              <a:gd name="connsiteX36" fmla="*/ 762020 w 2238739"/>
              <a:gd name="connsiteY36" fmla="*/ 1651000 h 2265680"/>
              <a:gd name="connsiteX37" fmla="*/ 944900 w 2238739"/>
              <a:gd name="connsiteY37" fmla="*/ 1615440 h 2265680"/>
              <a:gd name="connsiteX38" fmla="*/ 960140 w 2238739"/>
              <a:gd name="connsiteY38" fmla="*/ 1590040 h 2265680"/>
              <a:gd name="connsiteX39" fmla="*/ 960140 w 2238739"/>
              <a:gd name="connsiteY39" fmla="*/ 1524000 h 2265680"/>
              <a:gd name="connsiteX40" fmla="*/ 924580 w 2238739"/>
              <a:gd name="connsiteY40" fmla="*/ 1498600 h 2265680"/>
              <a:gd name="connsiteX41" fmla="*/ 868700 w 2238739"/>
              <a:gd name="connsiteY41" fmla="*/ 1473200 h 2265680"/>
              <a:gd name="connsiteX42" fmla="*/ 843300 w 2238739"/>
              <a:gd name="connsiteY42" fmla="*/ 1463040 h 2265680"/>
              <a:gd name="connsiteX43" fmla="*/ 797580 w 2238739"/>
              <a:gd name="connsiteY43" fmla="*/ 1457960 h 2265680"/>
              <a:gd name="connsiteX44" fmla="*/ 447060 w 2238739"/>
              <a:gd name="connsiteY44" fmla="*/ 1468120 h 2265680"/>
              <a:gd name="connsiteX45" fmla="*/ 223540 w 2238739"/>
              <a:gd name="connsiteY45" fmla="*/ 1356360 h 2265680"/>
              <a:gd name="connsiteX46" fmla="*/ 147340 w 2238739"/>
              <a:gd name="connsiteY46" fmla="*/ 1234440 h 2265680"/>
              <a:gd name="connsiteX47" fmla="*/ 127020 w 2238739"/>
              <a:gd name="connsiteY47" fmla="*/ 1178560 h 2265680"/>
              <a:gd name="connsiteX48" fmla="*/ 172740 w 2238739"/>
              <a:gd name="connsiteY48" fmla="*/ 924560 h 2265680"/>
              <a:gd name="connsiteX49" fmla="*/ 213380 w 2238739"/>
              <a:gd name="connsiteY49" fmla="*/ 904240 h 2265680"/>
              <a:gd name="connsiteX50" fmla="*/ 289580 w 2238739"/>
              <a:gd name="connsiteY50" fmla="*/ 883920 h 2265680"/>
              <a:gd name="connsiteX51" fmla="*/ 340380 w 2238739"/>
              <a:gd name="connsiteY51" fmla="*/ 889000 h 2265680"/>
              <a:gd name="connsiteX52" fmla="*/ 513100 w 2238739"/>
              <a:gd name="connsiteY52" fmla="*/ 975360 h 2265680"/>
              <a:gd name="connsiteX53" fmla="*/ 594380 w 2238739"/>
              <a:gd name="connsiteY53" fmla="*/ 1026160 h 2265680"/>
              <a:gd name="connsiteX54" fmla="*/ 706140 w 2238739"/>
              <a:gd name="connsiteY54" fmla="*/ 1132840 h 2265680"/>
              <a:gd name="connsiteX55" fmla="*/ 802660 w 2238739"/>
              <a:gd name="connsiteY55" fmla="*/ 1203960 h 2265680"/>
              <a:gd name="connsiteX56" fmla="*/ 980460 w 2238739"/>
              <a:gd name="connsiteY56" fmla="*/ 1290320 h 2265680"/>
              <a:gd name="connsiteX57" fmla="*/ 1163340 w 2238739"/>
              <a:gd name="connsiteY57" fmla="*/ 1305560 h 2265680"/>
              <a:gd name="connsiteX58" fmla="*/ 1498620 w 2238739"/>
              <a:gd name="connsiteY58" fmla="*/ 1290320 h 2265680"/>
              <a:gd name="connsiteX59" fmla="*/ 1732300 w 2238739"/>
              <a:gd name="connsiteY59" fmla="*/ 1198880 h 2265680"/>
              <a:gd name="connsiteX60" fmla="*/ 1808500 w 2238739"/>
              <a:gd name="connsiteY60" fmla="*/ 1122680 h 2265680"/>
              <a:gd name="connsiteX61" fmla="*/ 1910100 w 2238739"/>
              <a:gd name="connsiteY61" fmla="*/ 914400 h 2265680"/>
              <a:gd name="connsiteX62" fmla="*/ 1915180 w 2238739"/>
              <a:gd name="connsiteY62" fmla="*/ 833120 h 2265680"/>
              <a:gd name="connsiteX63" fmla="*/ 1874540 w 2238739"/>
              <a:gd name="connsiteY63" fmla="*/ 660400 h 2265680"/>
              <a:gd name="connsiteX64" fmla="*/ 1757700 w 2238739"/>
              <a:gd name="connsiteY64" fmla="*/ 467360 h 2265680"/>
              <a:gd name="connsiteX65" fmla="*/ 1651020 w 2238739"/>
              <a:gd name="connsiteY65" fmla="*/ 386080 h 2265680"/>
              <a:gd name="connsiteX66" fmla="*/ 1544340 w 2238739"/>
              <a:gd name="connsiteY66" fmla="*/ 345440 h 2265680"/>
              <a:gd name="connsiteX67" fmla="*/ 1498620 w 2238739"/>
              <a:gd name="connsiteY67" fmla="*/ 381000 h 2265680"/>
              <a:gd name="connsiteX68" fmla="*/ 1524020 w 2238739"/>
              <a:gd name="connsiteY68" fmla="*/ 447040 h 2265680"/>
              <a:gd name="connsiteX69" fmla="*/ 1605300 w 2238739"/>
              <a:gd name="connsiteY69" fmla="*/ 462280 h 2265680"/>
              <a:gd name="connsiteX70" fmla="*/ 1757700 w 2238739"/>
              <a:gd name="connsiteY70" fmla="*/ 457200 h 2265680"/>
              <a:gd name="connsiteX71" fmla="*/ 1894860 w 2238739"/>
              <a:gd name="connsiteY71" fmla="*/ 513080 h 2265680"/>
              <a:gd name="connsiteX72" fmla="*/ 2011700 w 2238739"/>
              <a:gd name="connsiteY72" fmla="*/ 665480 h 2265680"/>
              <a:gd name="connsiteX73" fmla="*/ 2082820 w 2238739"/>
              <a:gd name="connsiteY73" fmla="*/ 899160 h 2265680"/>
              <a:gd name="connsiteX74" fmla="*/ 2092980 w 2238739"/>
              <a:gd name="connsiteY74" fmla="*/ 1117600 h 2265680"/>
              <a:gd name="connsiteX75" fmla="*/ 2052340 w 2238739"/>
              <a:gd name="connsiteY75" fmla="*/ 1188720 h 2265680"/>
              <a:gd name="connsiteX76" fmla="*/ 1869460 w 2238739"/>
              <a:gd name="connsiteY76" fmla="*/ 1320800 h 2265680"/>
              <a:gd name="connsiteX77" fmla="*/ 1762780 w 2238739"/>
              <a:gd name="connsiteY77" fmla="*/ 1366520 h 2265680"/>
              <a:gd name="connsiteX78" fmla="*/ 1706900 w 2238739"/>
              <a:gd name="connsiteY78" fmla="*/ 1376680 h 2265680"/>
              <a:gd name="connsiteX79" fmla="*/ 1579900 w 2238739"/>
              <a:gd name="connsiteY79" fmla="*/ 1320800 h 2265680"/>
              <a:gd name="connsiteX80" fmla="*/ 1498620 w 2238739"/>
              <a:gd name="connsiteY80" fmla="*/ 1214120 h 2265680"/>
              <a:gd name="connsiteX81" fmla="*/ 1457980 w 2238739"/>
              <a:gd name="connsiteY81" fmla="*/ 1173480 h 2265680"/>
              <a:gd name="connsiteX82" fmla="*/ 1437660 w 2238739"/>
              <a:gd name="connsiteY82" fmla="*/ 1158240 h 2265680"/>
              <a:gd name="connsiteX83" fmla="*/ 1412260 w 2238739"/>
              <a:gd name="connsiteY83" fmla="*/ 1122680 h 2265680"/>
              <a:gd name="connsiteX84" fmla="*/ 1366540 w 2238739"/>
              <a:gd name="connsiteY84" fmla="*/ 1005840 h 2265680"/>
              <a:gd name="connsiteX85" fmla="*/ 1295420 w 2238739"/>
              <a:gd name="connsiteY85" fmla="*/ 792480 h 2265680"/>
              <a:gd name="connsiteX86" fmla="*/ 1275100 w 2238739"/>
              <a:gd name="connsiteY86" fmla="*/ 695960 h 2265680"/>
              <a:gd name="connsiteX87" fmla="*/ 1264940 w 2238739"/>
              <a:gd name="connsiteY87" fmla="*/ 635000 h 2265680"/>
              <a:gd name="connsiteX88" fmla="*/ 1244620 w 2238739"/>
              <a:gd name="connsiteY88" fmla="*/ 492760 h 2265680"/>
              <a:gd name="connsiteX89" fmla="*/ 1234460 w 2238739"/>
              <a:gd name="connsiteY89" fmla="*/ 447040 h 2265680"/>
              <a:gd name="connsiteX90" fmla="*/ 1148100 w 2238739"/>
              <a:gd name="connsiteY90" fmla="*/ 330200 h 2265680"/>
              <a:gd name="connsiteX91" fmla="*/ 1102380 w 2238739"/>
              <a:gd name="connsiteY91" fmla="*/ 289560 h 2265680"/>
              <a:gd name="connsiteX92" fmla="*/ 1051580 w 2238739"/>
              <a:gd name="connsiteY92" fmla="*/ 274320 h 2265680"/>
              <a:gd name="connsiteX93" fmla="*/ 990620 w 2238739"/>
              <a:gd name="connsiteY93" fmla="*/ 279400 h 2265680"/>
              <a:gd name="connsiteX94" fmla="*/ 909340 w 2238739"/>
              <a:gd name="connsiteY94" fmla="*/ 411480 h 2265680"/>
              <a:gd name="connsiteX95" fmla="*/ 904260 w 2238739"/>
              <a:gd name="connsiteY95" fmla="*/ 457200 h 2265680"/>
              <a:gd name="connsiteX96" fmla="*/ 833140 w 2238739"/>
              <a:gd name="connsiteY96" fmla="*/ 543560 h 2265680"/>
              <a:gd name="connsiteX97" fmla="*/ 741700 w 2238739"/>
              <a:gd name="connsiteY97" fmla="*/ 579120 h 2265680"/>
              <a:gd name="connsiteX98" fmla="*/ 624860 w 2238739"/>
              <a:gd name="connsiteY98" fmla="*/ 604520 h 2265680"/>
              <a:gd name="connsiteX99" fmla="*/ 513100 w 2238739"/>
              <a:gd name="connsiteY99" fmla="*/ 609600 h 2265680"/>
              <a:gd name="connsiteX100" fmla="*/ 447060 w 2238739"/>
              <a:gd name="connsiteY100" fmla="*/ 604520 h 2265680"/>
              <a:gd name="connsiteX101" fmla="*/ 416580 w 2238739"/>
              <a:gd name="connsiteY101" fmla="*/ 594360 h 2265680"/>
              <a:gd name="connsiteX102" fmla="*/ 203220 w 2238739"/>
              <a:gd name="connsiteY102" fmla="*/ 614680 h 2265680"/>
              <a:gd name="connsiteX103" fmla="*/ 71140 w 2238739"/>
              <a:gd name="connsiteY103" fmla="*/ 695960 h 2265680"/>
              <a:gd name="connsiteX104" fmla="*/ 10180 w 2238739"/>
              <a:gd name="connsiteY104" fmla="*/ 812800 h 2265680"/>
              <a:gd name="connsiteX105" fmla="*/ 20 w 2238739"/>
              <a:gd name="connsiteY105" fmla="*/ 899160 h 2265680"/>
              <a:gd name="connsiteX106" fmla="*/ 60980 w 2238739"/>
              <a:gd name="connsiteY106" fmla="*/ 1300480 h 2265680"/>
              <a:gd name="connsiteX107" fmla="*/ 121940 w 2238739"/>
              <a:gd name="connsiteY107" fmla="*/ 1473200 h 2265680"/>
              <a:gd name="connsiteX108" fmla="*/ 294660 w 2238739"/>
              <a:gd name="connsiteY108" fmla="*/ 1737360 h 2265680"/>
              <a:gd name="connsiteX109" fmla="*/ 406420 w 2238739"/>
              <a:gd name="connsiteY109" fmla="*/ 1823720 h 2265680"/>
              <a:gd name="connsiteX110" fmla="*/ 548660 w 2238739"/>
              <a:gd name="connsiteY110" fmla="*/ 1899920 h 2265680"/>
              <a:gd name="connsiteX111" fmla="*/ 736620 w 2238739"/>
              <a:gd name="connsiteY111" fmla="*/ 1930400 h 2265680"/>
              <a:gd name="connsiteX112" fmla="*/ 833140 w 2238739"/>
              <a:gd name="connsiteY112" fmla="*/ 1925320 h 2265680"/>
              <a:gd name="connsiteX113" fmla="*/ 924580 w 2238739"/>
              <a:gd name="connsiteY113" fmla="*/ 1884680 h 2265680"/>
              <a:gd name="connsiteX114" fmla="*/ 1102380 w 2238739"/>
              <a:gd name="connsiteY114" fmla="*/ 1732280 h 2265680"/>
              <a:gd name="connsiteX115" fmla="*/ 1143020 w 2238739"/>
              <a:gd name="connsiteY115" fmla="*/ 1666240 h 2265680"/>
              <a:gd name="connsiteX116" fmla="*/ 1158260 w 2238739"/>
              <a:gd name="connsiteY116" fmla="*/ 1579880 h 2265680"/>
              <a:gd name="connsiteX117" fmla="*/ 1163340 w 2238739"/>
              <a:gd name="connsiteY117" fmla="*/ 1508760 h 2265680"/>
              <a:gd name="connsiteX118" fmla="*/ 1168420 w 2238739"/>
              <a:gd name="connsiteY118" fmla="*/ 1447800 h 2265680"/>
              <a:gd name="connsiteX119" fmla="*/ 1158260 w 2238739"/>
              <a:gd name="connsiteY119" fmla="*/ 1371600 h 2265680"/>
              <a:gd name="connsiteX120" fmla="*/ 1148100 w 2238739"/>
              <a:gd name="connsiteY120" fmla="*/ 1295400 h 2265680"/>
              <a:gd name="connsiteX121" fmla="*/ 1178580 w 2238739"/>
              <a:gd name="connsiteY121" fmla="*/ 1173480 h 2265680"/>
              <a:gd name="connsiteX122" fmla="*/ 1214140 w 2238739"/>
              <a:gd name="connsiteY122" fmla="*/ 1143000 h 2265680"/>
              <a:gd name="connsiteX123" fmla="*/ 1270020 w 2238739"/>
              <a:gd name="connsiteY123" fmla="*/ 1112520 h 2265680"/>
              <a:gd name="connsiteX124" fmla="*/ 1422420 w 2238739"/>
              <a:gd name="connsiteY124" fmla="*/ 1076960 h 2265680"/>
              <a:gd name="connsiteX125" fmla="*/ 1483380 w 2238739"/>
              <a:gd name="connsiteY125" fmla="*/ 1061720 h 2265680"/>
              <a:gd name="connsiteX126" fmla="*/ 1518940 w 2238739"/>
              <a:gd name="connsiteY126" fmla="*/ 1076960 h 2265680"/>
              <a:gd name="connsiteX127" fmla="*/ 1584980 w 2238739"/>
              <a:gd name="connsiteY127" fmla="*/ 1214120 h 2265680"/>
              <a:gd name="connsiteX128" fmla="*/ 1590060 w 2238739"/>
              <a:gd name="connsiteY128" fmla="*/ 1590040 h 2265680"/>
              <a:gd name="connsiteX129" fmla="*/ 1564660 w 2238739"/>
              <a:gd name="connsiteY129" fmla="*/ 1844040 h 2265680"/>
              <a:gd name="connsiteX130" fmla="*/ 1539260 w 2238739"/>
              <a:gd name="connsiteY130" fmla="*/ 1889760 h 2265680"/>
              <a:gd name="connsiteX131" fmla="*/ 1473220 w 2238739"/>
              <a:gd name="connsiteY131" fmla="*/ 1930400 h 2265680"/>
              <a:gd name="connsiteX132" fmla="*/ 1407180 w 2238739"/>
              <a:gd name="connsiteY132" fmla="*/ 1945640 h 2265680"/>
              <a:gd name="connsiteX133" fmla="*/ 1300500 w 2238739"/>
              <a:gd name="connsiteY133" fmla="*/ 1920240 h 2265680"/>
              <a:gd name="connsiteX134" fmla="*/ 1158260 w 2238739"/>
              <a:gd name="connsiteY134" fmla="*/ 1889760 h 2265680"/>
              <a:gd name="connsiteX135" fmla="*/ 1092220 w 2238739"/>
              <a:gd name="connsiteY135" fmla="*/ 1905000 h 2265680"/>
              <a:gd name="connsiteX136" fmla="*/ 980460 w 2238739"/>
              <a:gd name="connsiteY136" fmla="*/ 2001520 h 2265680"/>
              <a:gd name="connsiteX137" fmla="*/ 939820 w 2238739"/>
              <a:gd name="connsiteY137" fmla="*/ 2103120 h 2265680"/>
              <a:gd name="connsiteX138" fmla="*/ 944900 w 2238739"/>
              <a:gd name="connsiteY138" fmla="*/ 2133600 h 2265680"/>
              <a:gd name="connsiteX139" fmla="*/ 965220 w 2238739"/>
              <a:gd name="connsiteY139" fmla="*/ 2169160 h 2265680"/>
              <a:gd name="connsiteX140" fmla="*/ 1107460 w 2238739"/>
              <a:gd name="connsiteY140" fmla="*/ 2240280 h 2265680"/>
              <a:gd name="connsiteX141" fmla="*/ 1188740 w 2238739"/>
              <a:gd name="connsiteY141" fmla="*/ 2260600 h 2265680"/>
              <a:gd name="connsiteX142" fmla="*/ 1305580 w 2238739"/>
              <a:gd name="connsiteY142" fmla="*/ 2265680 h 2265680"/>
              <a:gd name="connsiteX143" fmla="*/ 1534180 w 2238739"/>
              <a:gd name="connsiteY143" fmla="*/ 2209800 h 2265680"/>
              <a:gd name="connsiteX144" fmla="*/ 1666260 w 2238739"/>
              <a:gd name="connsiteY144" fmla="*/ 2118360 h 2265680"/>
              <a:gd name="connsiteX145" fmla="*/ 1701820 w 2238739"/>
              <a:gd name="connsiteY145" fmla="*/ 2067560 h 2265680"/>
              <a:gd name="connsiteX146" fmla="*/ 1757700 w 2238739"/>
              <a:gd name="connsiteY146" fmla="*/ 1930400 h 2265680"/>
              <a:gd name="connsiteX147" fmla="*/ 1772940 w 2238739"/>
              <a:gd name="connsiteY147" fmla="*/ 1854200 h 2265680"/>
              <a:gd name="connsiteX148" fmla="*/ 1767860 w 2238739"/>
              <a:gd name="connsiteY148" fmla="*/ 1691640 h 2265680"/>
              <a:gd name="connsiteX149" fmla="*/ 1696740 w 2238739"/>
              <a:gd name="connsiteY149" fmla="*/ 1584960 h 2265680"/>
              <a:gd name="connsiteX150" fmla="*/ 1666260 w 2238739"/>
              <a:gd name="connsiteY150" fmla="*/ 1554480 h 2265680"/>
              <a:gd name="connsiteX151" fmla="*/ 1564660 w 2238739"/>
              <a:gd name="connsiteY151" fmla="*/ 1524000 h 2265680"/>
              <a:gd name="connsiteX152" fmla="*/ 1447820 w 2238739"/>
              <a:gd name="connsiteY152" fmla="*/ 1488440 h 2265680"/>
              <a:gd name="connsiteX153" fmla="*/ 1371620 w 2238739"/>
              <a:gd name="connsiteY153" fmla="*/ 1478280 h 2265680"/>
              <a:gd name="connsiteX154" fmla="*/ 1330980 w 2238739"/>
              <a:gd name="connsiteY154" fmla="*/ 1463040 h 2265680"/>
              <a:gd name="connsiteX155" fmla="*/ 1249700 w 2238739"/>
              <a:gd name="connsiteY155" fmla="*/ 1346200 h 2265680"/>
              <a:gd name="connsiteX156" fmla="*/ 1244620 w 2238739"/>
              <a:gd name="connsiteY156" fmla="*/ 1315720 h 2265680"/>
              <a:gd name="connsiteX157" fmla="*/ 1275100 w 2238739"/>
              <a:gd name="connsiteY157" fmla="*/ 1193800 h 2265680"/>
              <a:gd name="connsiteX158" fmla="*/ 1315740 w 2238739"/>
              <a:gd name="connsiteY158" fmla="*/ 1153160 h 2265680"/>
              <a:gd name="connsiteX159" fmla="*/ 1351300 w 2238739"/>
              <a:gd name="connsiteY159" fmla="*/ 1107440 h 2265680"/>
              <a:gd name="connsiteX160" fmla="*/ 1518940 w 2238739"/>
              <a:gd name="connsiteY160" fmla="*/ 1000760 h 2265680"/>
              <a:gd name="connsiteX161" fmla="*/ 1595140 w 2238739"/>
              <a:gd name="connsiteY161" fmla="*/ 975360 h 2265680"/>
              <a:gd name="connsiteX162" fmla="*/ 2011700 w 2238739"/>
              <a:gd name="connsiteY162" fmla="*/ 970280 h 2265680"/>
              <a:gd name="connsiteX163" fmla="*/ 2189500 w 2238739"/>
              <a:gd name="connsiteY163" fmla="*/ 909320 h 2265680"/>
              <a:gd name="connsiteX164" fmla="*/ 2230140 w 2238739"/>
              <a:gd name="connsiteY164" fmla="*/ 599440 h 2265680"/>
              <a:gd name="connsiteX165" fmla="*/ 2189500 w 2238739"/>
              <a:gd name="connsiteY165" fmla="*/ 492760 h 2265680"/>
              <a:gd name="connsiteX166" fmla="*/ 2143780 w 2238739"/>
              <a:gd name="connsiteY166" fmla="*/ 411480 h 2265680"/>
              <a:gd name="connsiteX167" fmla="*/ 1905020 w 2238739"/>
              <a:gd name="connsiteY167" fmla="*/ 208280 h 2265680"/>
              <a:gd name="connsiteX168" fmla="*/ 1706900 w 2238739"/>
              <a:gd name="connsiteY168" fmla="*/ 91440 h 2265680"/>
              <a:gd name="connsiteX169" fmla="*/ 1600220 w 2238739"/>
              <a:gd name="connsiteY169" fmla="*/ 35560 h 2265680"/>
              <a:gd name="connsiteX170" fmla="*/ 1524020 w 2238739"/>
              <a:gd name="connsiteY170" fmla="*/ 20320 h 2265680"/>
              <a:gd name="connsiteX171" fmla="*/ 1447820 w 2238739"/>
              <a:gd name="connsiteY171" fmla="*/ 15240 h 2265680"/>
              <a:gd name="connsiteX172" fmla="*/ 1320820 w 2238739"/>
              <a:gd name="connsiteY172" fmla="*/ 0 h 2265680"/>
              <a:gd name="connsiteX173" fmla="*/ 1193820 w 2238739"/>
              <a:gd name="connsiteY173" fmla="*/ 10160 h 2265680"/>
              <a:gd name="connsiteX174" fmla="*/ 1087140 w 2238739"/>
              <a:gd name="connsiteY174" fmla="*/ 55880 h 2265680"/>
              <a:gd name="connsiteX175" fmla="*/ 970300 w 2238739"/>
              <a:gd name="connsiteY175" fmla="*/ 147320 h 2265680"/>
              <a:gd name="connsiteX176" fmla="*/ 929660 w 2238739"/>
              <a:gd name="connsiteY176" fmla="*/ 208280 h 2265680"/>
              <a:gd name="connsiteX177" fmla="*/ 899180 w 2238739"/>
              <a:gd name="connsiteY177" fmla="*/ 325120 h 2265680"/>
              <a:gd name="connsiteX178" fmla="*/ 894100 w 2238739"/>
              <a:gd name="connsiteY178" fmla="*/ 645160 h 2265680"/>
              <a:gd name="connsiteX179" fmla="*/ 848380 w 2238739"/>
              <a:gd name="connsiteY179" fmla="*/ 828040 h 2265680"/>
              <a:gd name="connsiteX180" fmla="*/ 772180 w 2238739"/>
              <a:gd name="connsiteY180" fmla="*/ 878840 h 2265680"/>
              <a:gd name="connsiteX181" fmla="*/ 533420 w 2238739"/>
              <a:gd name="connsiteY181" fmla="*/ 929640 h 2265680"/>
              <a:gd name="connsiteX182" fmla="*/ 309900 w 2238739"/>
              <a:gd name="connsiteY182" fmla="*/ 1041400 h 2265680"/>
              <a:gd name="connsiteX183" fmla="*/ 121940 w 2238739"/>
              <a:gd name="connsiteY183" fmla="*/ 1183640 h 2265680"/>
              <a:gd name="connsiteX184" fmla="*/ 45740 w 2238739"/>
              <a:gd name="connsiteY184" fmla="*/ 1336040 h 2265680"/>
              <a:gd name="connsiteX185" fmla="*/ 25420 w 2238739"/>
              <a:gd name="connsiteY185" fmla="*/ 1488440 h 2265680"/>
              <a:gd name="connsiteX186" fmla="*/ 45740 w 2238739"/>
              <a:gd name="connsiteY186" fmla="*/ 1666240 h 2265680"/>
              <a:gd name="connsiteX187" fmla="*/ 66060 w 2238739"/>
              <a:gd name="connsiteY187" fmla="*/ 1732280 h 2265680"/>
              <a:gd name="connsiteX188" fmla="*/ 147340 w 2238739"/>
              <a:gd name="connsiteY188" fmla="*/ 1879600 h 2265680"/>
              <a:gd name="connsiteX189" fmla="*/ 187980 w 2238739"/>
              <a:gd name="connsiteY189" fmla="*/ 1930400 h 2265680"/>
              <a:gd name="connsiteX190" fmla="*/ 264180 w 2238739"/>
              <a:gd name="connsiteY190" fmla="*/ 1981200 h 2265680"/>
              <a:gd name="connsiteX191" fmla="*/ 335300 w 2238739"/>
              <a:gd name="connsiteY191" fmla="*/ 2016760 h 2265680"/>
              <a:gd name="connsiteX192" fmla="*/ 528340 w 2238739"/>
              <a:gd name="connsiteY192" fmla="*/ 2032000 h 2265680"/>
              <a:gd name="connsiteX193" fmla="*/ 629940 w 2238739"/>
              <a:gd name="connsiteY193" fmla="*/ 2026920 h 2265680"/>
              <a:gd name="connsiteX194" fmla="*/ 690900 w 2238739"/>
              <a:gd name="connsiteY194" fmla="*/ 2006600 h 2265680"/>
              <a:gd name="connsiteX195" fmla="*/ 833140 w 2238739"/>
              <a:gd name="connsiteY195" fmla="*/ 2047240 h 2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2238739" h="2265680">
                <a:moveTo>
                  <a:pt x="411500" y="269240"/>
                </a:moveTo>
                <a:cubicBezTo>
                  <a:pt x="419967" y="265853"/>
                  <a:pt x="427893" y="260502"/>
                  <a:pt x="436900" y="259080"/>
                </a:cubicBezTo>
                <a:cubicBezTo>
                  <a:pt x="504348" y="248430"/>
                  <a:pt x="508789" y="254118"/>
                  <a:pt x="574060" y="264160"/>
                </a:cubicBezTo>
                <a:cubicBezTo>
                  <a:pt x="589300" y="269240"/>
                  <a:pt x="605564" y="271918"/>
                  <a:pt x="619780" y="279400"/>
                </a:cubicBezTo>
                <a:cubicBezTo>
                  <a:pt x="649761" y="295179"/>
                  <a:pt x="713224" y="348454"/>
                  <a:pt x="731540" y="370840"/>
                </a:cubicBezTo>
                <a:cubicBezTo>
                  <a:pt x="744976" y="387261"/>
                  <a:pt x="753560" y="407262"/>
                  <a:pt x="762020" y="426720"/>
                </a:cubicBezTo>
                <a:cubicBezTo>
                  <a:pt x="781117" y="470643"/>
                  <a:pt x="783528" y="493621"/>
                  <a:pt x="792500" y="538480"/>
                </a:cubicBezTo>
                <a:cubicBezTo>
                  <a:pt x="795792" y="574696"/>
                  <a:pt x="798004" y="627065"/>
                  <a:pt x="812820" y="660400"/>
                </a:cubicBezTo>
                <a:cubicBezTo>
                  <a:pt x="830990" y="701281"/>
                  <a:pt x="853061" y="740691"/>
                  <a:pt x="878860" y="777240"/>
                </a:cubicBezTo>
                <a:cubicBezTo>
                  <a:pt x="894051" y="798761"/>
                  <a:pt x="914027" y="816845"/>
                  <a:pt x="934740" y="833120"/>
                </a:cubicBezTo>
                <a:cubicBezTo>
                  <a:pt x="997535" y="882459"/>
                  <a:pt x="1027611" y="896954"/>
                  <a:pt x="1102380" y="914400"/>
                </a:cubicBezTo>
                <a:cubicBezTo>
                  <a:pt x="1125701" y="919842"/>
                  <a:pt x="1149793" y="921173"/>
                  <a:pt x="1173500" y="924560"/>
                </a:cubicBezTo>
                <a:cubicBezTo>
                  <a:pt x="1220913" y="922867"/>
                  <a:pt x="1268773" y="926190"/>
                  <a:pt x="1315740" y="919480"/>
                </a:cubicBezTo>
                <a:cubicBezTo>
                  <a:pt x="1329255" y="917549"/>
                  <a:pt x="1340479" y="907484"/>
                  <a:pt x="1351300" y="899160"/>
                </a:cubicBezTo>
                <a:cubicBezTo>
                  <a:pt x="1362689" y="890399"/>
                  <a:pt x="1373640" y="880520"/>
                  <a:pt x="1381780" y="868680"/>
                </a:cubicBezTo>
                <a:cubicBezTo>
                  <a:pt x="1405417" y="834299"/>
                  <a:pt x="1410769" y="805915"/>
                  <a:pt x="1422420" y="767080"/>
                </a:cubicBezTo>
                <a:cubicBezTo>
                  <a:pt x="1424113" y="755227"/>
                  <a:pt x="1428296" y="743467"/>
                  <a:pt x="1427500" y="731520"/>
                </a:cubicBezTo>
                <a:cubicBezTo>
                  <a:pt x="1426571" y="717587"/>
                  <a:pt x="1422243" y="703955"/>
                  <a:pt x="1417340" y="690880"/>
                </a:cubicBezTo>
                <a:cubicBezTo>
                  <a:pt x="1412022" y="676699"/>
                  <a:pt x="1407208" y="661447"/>
                  <a:pt x="1397020" y="650240"/>
                </a:cubicBezTo>
                <a:cubicBezTo>
                  <a:pt x="1389379" y="641835"/>
                  <a:pt x="1377382" y="638388"/>
                  <a:pt x="1366540" y="635000"/>
                </a:cubicBezTo>
                <a:cubicBezTo>
                  <a:pt x="1328689" y="623171"/>
                  <a:pt x="1288723" y="622762"/>
                  <a:pt x="1249700" y="619760"/>
                </a:cubicBezTo>
                <a:cubicBezTo>
                  <a:pt x="1237847" y="626533"/>
                  <a:pt x="1224144" y="630790"/>
                  <a:pt x="1214140" y="640080"/>
                </a:cubicBezTo>
                <a:cubicBezTo>
                  <a:pt x="1177021" y="674548"/>
                  <a:pt x="1169727" y="704268"/>
                  <a:pt x="1153180" y="751840"/>
                </a:cubicBezTo>
                <a:cubicBezTo>
                  <a:pt x="1147372" y="768538"/>
                  <a:pt x="1144052" y="786051"/>
                  <a:pt x="1137940" y="802640"/>
                </a:cubicBezTo>
                <a:cubicBezTo>
                  <a:pt x="1132175" y="818289"/>
                  <a:pt x="1125078" y="833443"/>
                  <a:pt x="1117620" y="848360"/>
                </a:cubicBezTo>
                <a:cubicBezTo>
                  <a:pt x="1088528" y="906544"/>
                  <a:pt x="1087634" y="910365"/>
                  <a:pt x="1036340" y="955040"/>
                </a:cubicBezTo>
                <a:cubicBezTo>
                  <a:pt x="1001840" y="985089"/>
                  <a:pt x="974045" y="1030304"/>
                  <a:pt x="929660" y="1041400"/>
                </a:cubicBezTo>
                <a:cubicBezTo>
                  <a:pt x="844004" y="1062814"/>
                  <a:pt x="889599" y="1055247"/>
                  <a:pt x="792500" y="1061720"/>
                </a:cubicBezTo>
                <a:cubicBezTo>
                  <a:pt x="756940" y="1060027"/>
                  <a:pt x="721267" y="1059937"/>
                  <a:pt x="685820" y="1056640"/>
                </a:cubicBezTo>
                <a:cubicBezTo>
                  <a:pt x="648384" y="1053158"/>
                  <a:pt x="611523" y="1038212"/>
                  <a:pt x="574060" y="1041400"/>
                </a:cubicBezTo>
                <a:cubicBezTo>
                  <a:pt x="530257" y="1045128"/>
                  <a:pt x="489393" y="1065107"/>
                  <a:pt x="447060" y="1076960"/>
                </a:cubicBezTo>
                <a:cubicBezTo>
                  <a:pt x="430127" y="1097280"/>
                  <a:pt x="410932" y="1115912"/>
                  <a:pt x="396260" y="1137920"/>
                </a:cubicBezTo>
                <a:cubicBezTo>
                  <a:pt x="366172" y="1183052"/>
                  <a:pt x="364087" y="1205089"/>
                  <a:pt x="350540" y="1254760"/>
                </a:cubicBezTo>
                <a:cubicBezTo>
                  <a:pt x="359007" y="1308947"/>
                  <a:pt x="356112" y="1366185"/>
                  <a:pt x="375940" y="1417320"/>
                </a:cubicBezTo>
                <a:cubicBezTo>
                  <a:pt x="389422" y="1452089"/>
                  <a:pt x="420691" y="1477311"/>
                  <a:pt x="447060" y="1503680"/>
                </a:cubicBezTo>
                <a:cubicBezTo>
                  <a:pt x="496197" y="1552817"/>
                  <a:pt x="546403" y="1588347"/>
                  <a:pt x="609620" y="1615440"/>
                </a:cubicBezTo>
                <a:cubicBezTo>
                  <a:pt x="658537" y="1636405"/>
                  <a:pt x="710170" y="1641850"/>
                  <a:pt x="762020" y="1651000"/>
                </a:cubicBezTo>
                <a:cubicBezTo>
                  <a:pt x="834025" y="1645666"/>
                  <a:pt x="890493" y="1660779"/>
                  <a:pt x="944900" y="1615440"/>
                </a:cubicBezTo>
                <a:cubicBezTo>
                  <a:pt x="952485" y="1609119"/>
                  <a:pt x="955060" y="1598507"/>
                  <a:pt x="960140" y="1590040"/>
                </a:cubicBezTo>
                <a:cubicBezTo>
                  <a:pt x="962152" y="1575957"/>
                  <a:pt x="971081" y="1539044"/>
                  <a:pt x="960140" y="1524000"/>
                </a:cubicBezTo>
                <a:cubicBezTo>
                  <a:pt x="951572" y="1512219"/>
                  <a:pt x="937314" y="1505674"/>
                  <a:pt x="924580" y="1498600"/>
                </a:cubicBezTo>
                <a:cubicBezTo>
                  <a:pt x="906694" y="1488663"/>
                  <a:pt x="887445" y="1481401"/>
                  <a:pt x="868700" y="1473200"/>
                </a:cubicBezTo>
                <a:cubicBezTo>
                  <a:pt x="860346" y="1469545"/>
                  <a:pt x="852216" y="1464951"/>
                  <a:pt x="843300" y="1463040"/>
                </a:cubicBezTo>
                <a:cubicBezTo>
                  <a:pt x="828307" y="1459827"/>
                  <a:pt x="812820" y="1459653"/>
                  <a:pt x="797580" y="1457960"/>
                </a:cubicBezTo>
                <a:cubicBezTo>
                  <a:pt x="729639" y="1463783"/>
                  <a:pt x="517293" y="1488830"/>
                  <a:pt x="447060" y="1468120"/>
                </a:cubicBezTo>
                <a:cubicBezTo>
                  <a:pt x="367160" y="1444560"/>
                  <a:pt x="223540" y="1356360"/>
                  <a:pt x="223540" y="1356360"/>
                </a:cubicBezTo>
                <a:cubicBezTo>
                  <a:pt x="191937" y="1311212"/>
                  <a:pt x="172325" y="1286492"/>
                  <a:pt x="147340" y="1234440"/>
                </a:cubicBezTo>
                <a:cubicBezTo>
                  <a:pt x="138763" y="1216572"/>
                  <a:pt x="133793" y="1197187"/>
                  <a:pt x="127020" y="1178560"/>
                </a:cubicBezTo>
                <a:cubicBezTo>
                  <a:pt x="119278" y="1093397"/>
                  <a:pt x="103781" y="988922"/>
                  <a:pt x="172740" y="924560"/>
                </a:cubicBezTo>
                <a:cubicBezTo>
                  <a:pt x="183812" y="914226"/>
                  <a:pt x="199264" y="909729"/>
                  <a:pt x="213380" y="904240"/>
                </a:cubicBezTo>
                <a:cubicBezTo>
                  <a:pt x="244652" y="892078"/>
                  <a:pt x="260421" y="889752"/>
                  <a:pt x="289580" y="883920"/>
                </a:cubicBezTo>
                <a:cubicBezTo>
                  <a:pt x="306513" y="885613"/>
                  <a:pt x="324115" y="883995"/>
                  <a:pt x="340380" y="889000"/>
                </a:cubicBezTo>
                <a:cubicBezTo>
                  <a:pt x="389627" y="904153"/>
                  <a:pt x="471241" y="950737"/>
                  <a:pt x="513100" y="975360"/>
                </a:cubicBezTo>
                <a:cubicBezTo>
                  <a:pt x="540639" y="991559"/>
                  <a:pt x="568452" y="1007492"/>
                  <a:pt x="594380" y="1026160"/>
                </a:cubicBezTo>
                <a:cubicBezTo>
                  <a:pt x="635754" y="1055949"/>
                  <a:pt x="667842" y="1100526"/>
                  <a:pt x="706140" y="1132840"/>
                </a:cubicBezTo>
                <a:cubicBezTo>
                  <a:pt x="736684" y="1158612"/>
                  <a:pt x="769132" y="1182212"/>
                  <a:pt x="802660" y="1203960"/>
                </a:cubicBezTo>
                <a:cubicBezTo>
                  <a:pt x="845468" y="1231727"/>
                  <a:pt x="929577" y="1275548"/>
                  <a:pt x="980460" y="1290320"/>
                </a:cubicBezTo>
                <a:cubicBezTo>
                  <a:pt x="1023435" y="1302796"/>
                  <a:pt x="1128975" y="1303998"/>
                  <a:pt x="1163340" y="1305560"/>
                </a:cubicBezTo>
                <a:cubicBezTo>
                  <a:pt x="1275100" y="1300480"/>
                  <a:pt x="1387705" y="1304946"/>
                  <a:pt x="1498620" y="1290320"/>
                </a:cubicBezTo>
                <a:cubicBezTo>
                  <a:pt x="1536384" y="1285340"/>
                  <a:pt x="1692297" y="1216024"/>
                  <a:pt x="1732300" y="1198880"/>
                </a:cubicBezTo>
                <a:cubicBezTo>
                  <a:pt x="1757700" y="1173480"/>
                  <a:pt x="1786680" y="1151214"/>
                  <a:pt x="1808500" y="1122680"/>
                </a:cubicBezTo>
                <a:cubicBezTo>
                  <a:pt x="1856478" y="1059940"/>
                  <a:pt x="1880694" y="986282"/>
                  <a:pt x="1910100" y="914400"/>
                </a:cubicBezTo>
                <a:cubicBezTo>
                  <a:pt x="1911793" y="887307"/>
                  <a:pt x="1916028" y="860253"/>
                  <a:pt x="1915180" y="833120"/>
                </a:cubicBezTo>
                <a:cubicBezTo>
                  <a:pt x="1913284" y="772451"/>
                  <a:pt x="1899241" y="715977"/>
                  <a:pt x="1874540" y="660400"/>
                </a:cubicBezTo>
                <a:cubicBezTo>
                  <a:pt x="1832548" y="565919"/>
                  <a:pt x="1817243" y="533171"/>
                  <a:pt x="1757700" y="467360"/>
                </a:cubicBezTo>
                <a:cubicBezTo>
                  <a:pt x="1716302" y="421605"/>
                  <a:pt x="1706300" y="410265"/>
                  <a:pt x="1651020" y="386080"/>
                </a:cubicBezTo>
                <a:cubicBezTo>
                  <a:pt x="1616158" y="370828"/>
                  <a:pt x="1544340" y="345440"/>
                  <a:pt x="1544340" y="345440"/>
                </a:cubicBezTo>
                <a:cubicBezTo>
                  <a:pt x="1529100" y="357293"/>
                  <a:pt x="1511607" y="366714"/>
                  <a:pt x="1498620" y="381000"/>
                </a:cubicBezTo>
                <a:cubicBezTo>
                  <a:pt x="1479912" y="401579"/>
                  <a:pt x="1513766" y="441447"/>
                  <a:pt x="1524020" y="447040"/>
                </a:cubicBezTo>
                <a:cubicBezTo>
                  <a:pt x="1548220" y="460240"/>
                  <a:pt x="1578207" y="457200"/>
                  <a:pt x="1605300" y="462280"/>
                </a:cubicBezTo>
                <a:cubicBezTo>
                  <a:pt x="1656100" y="460587"/>
                  <a:pt x="1707071" y="452700"/>
                  <a:pt x="1757700" y="457200"/>
                </a:cubicBezTo>
                <a:cubicBezTo>
                  <a:pt x="1797329" y="460723"/>
                  <a:pt x="1859272" y="495286"/>
                  <a:pt x="1894860" y="513080"/>
                </a:cubicBezTo>
                <a:cubicBezTo>
                  <a:pt x="1929482" y="553997"/>
                  <a:pt x="1987898" y="619128"/>
                  <a:pt x="2011700" y="665480"/>
                </a:cubicBezTo>
                <a:cubicBezTo>
                  <a:pt x="2036257" y="713302"/>
                  <a:pt x="2071053" y="855454"/>
                  <a:pt x="2082820" y="899160"/>
                </a:cubicBezTo>
                <a:cubicBezTo>
                  <a:pt x="2087223" y="938784"/>
                  <a:pt x="2109094" y="1063887"/>
                  <a:pt x="2092980" y="1117600"/>
                </a:cubicBezTo>
                <a:cubicBezTo>
                  <a:pt x="2085134" y="1143753"/>
                  <a:pt x="2070168" y="1168040"/>
                  <a:pt x="2052340" y="1188720"/>
                </a:cubicBezTo>
                <a:cubicBezTo>
                  <a:pt x="2002187" y="1246898"/>
                  <a:pt x="1937148" y="1286956"/>
                  <a:pt x="1869460" y="1320800"/>
                </a:cubicBezTo>
                <a:cubicBezTo>
                  <a:pt x="1834856" y="1338102"/>
                  <a:pt x="1799367" y="1353943"/>
                  <a:pt x="1762780" y="1366520"/>
                </a:cubicBezTo>
                <a:cubicBezTo>
                  <a:pt x="1744876" y="1372674"/>
                  <a:pt x="1725527" y="1373293"/>
                  <a:pt x="1706900" y="1376680"/>
                </a:cubicBezTo>
                <a:cubicBezTo>
                  <a:pt x="1651302" y="1360795"/>
                  <a:pt x="1623671" y="1360194"/>
                  <a:pt x="1579900" y="1320800"/>
                </a:cubicBezTo>
                <a:cubicBezTo>
                  <a:pt x="1540467" y="1285310"/>
                  <a:pt x="1531341" y="1253385"/>
                  <a:pt x="1498620" y="1214120"/>
                </a:cubicBezTo>
                <a:cubicBezTo>
                  <a:pt x="1486355" y="1199403"/>
                  <a:pt x="1472102" y="1186425"/>
                  <a:pt x="1457980" y="1173480"/>
                </a:cubicBezTo>
                <a:cubicBezTo>
                  <a:pt x="1451739" y="1167759"/>
                  <a:pt x="1443324" y="1164533"/>
                  <a:pt x="1437660" y="1158240"/>
                </a:cubicBezTo>
                <a:cubicBezTo>
                  <a:pt x="1427915" y="1147413"/>
                  <a:pt x="1419401" y="1135376"/>
                  <a:pt x="1412260" y="1122680"/>
                </a:cubicBezTo>
                <a:cubicBezTo>
                  <a:pt x="1394861" y="1091748"/>
                  <a:pt x="1377708" y="1035622"/>
                  <a:pt x="1366540" y="1005840"/>
                </a:cubicBezTo>
                <a:cubicBezTo>
                  <a:pt x="1335265" y="922441"/>
                  <a:pt x="1320128" y="909844"/>
                  <a:pt x="1295420" y="792480"/>
                </a:cubicBezTo>
                <a:cubicBezTo>
                  <a:pt x="1288647" y="760307"/>
                  <a:pt x="1281348" y="728240"/>
                  <a:pt x="1275100" y="695960"/>
                </a:cubicBezTo>
                <a:cubicBezTo>
                  <a:pt x="1271185" y="675735"/>
                  <a:pt x="1267996" y="655372"/>
                  <a:pt x="1264940" y="635000"/>
                </a:cubicBezTo>
                <a:cubicBezTo>
                  <a:pt x="1257835" y="587635"/>
                  <a:pt x="1255010" y="539514"/>
                  <a:pt x="1244620" y="492760"/>
                </a:cubicBezTo>
                <a:cubicBezTo>
                  <a:pt x="1241233" y="477520"/>
                  <a:pt x="1240258" y="461535"/>
                  <a:pt x="1234460" y="447040"/>
                </a:cubicBezTo>
                <a:cubicBezTo>
                  <a:pt x="1213469" y="394563"/>
                  <a:pt x="1188840" y="370940"/>
                  <a:pt x="1148100" y="330200"/>
                </a:cubicBezTo>
                <a:cubicBezTo>
                  <a:pt x="1133682" y="315782"/>
                  <a:pt x="1120026" y="299776"/>
                  <a:pt x="1102380" y="289560"/>
                </a:cubicBezTo>
                <a:cubicBezTo>
                  <a:pt x="1087080" y="280702"/>
                  <a:pt x="1068513" y="279400"/>
                  <a:pt x="1051580" y="274320"/>
                </a:cubicBezTo>
                <a:lnTo>
                  <a:pt x="990620" y="279400"/>
                </a:lnTo>
                <a:cubicBezTo>
                  <a:pt x="916932" y="313174"/>
                  <a:pt x="926862" y="341392"/>
                  <a:pt x="909340" y="411480"/>
                </a:cubicBezTo>
                <a:cubicBezTo>
                  <a:pt x="907647" y="426720"/>
                  <a:pt x="908587" y="442489"/>
                  <a:pt x="904260" y="457200"/>
                </a:cubicBezTo>
                <a:cubicBezTo>
                  <a:pt x="893644" y="493293"/>
                  <a:pt x="865276" y="525197"/>
                  <a:pt x="833140" y="543560"/>
                </a:cubicBezTo>
                <a:cubicBezTo>
                  <a:pt x="804745" y="559786"/>
                  <a:pt x="772617" y="568459"/>
                  <a:pt x="741700" y="579120"/>
                </a:cubicBezTo>
                <a:cubicBezTo>
                  <a:pt x="710151" y="589999"/>
                  <a:pt x="657697" y="601623"/>
                  <a:pt x="624860" y="604520"/>
                </a:cubicBezTo>
                <a:cubicBezTo>
                  <a:pt x="587713" y="607798"/>
                  <a:pt x="550353" y="607907"/>
                  <a:pt x="513100" y="609600"/>
                </a:cubicBezTo>
                <a:cubicBezTo>
                  <a:pt x="491087" y="607907"/>
                  <a:pt x="468868" y="607963"/>
                  <a:pt x="447060" y="604520"/>
                </a:cubicBezTo>
                <a:cubicBezTo>
                  <a:pt x="436481" y="602850"/>
                  <a:pt x="427280" y="593914"/>
                  <a:pt x="416580" y="594360"/>
                </a:cubicBezTo>
                <a:cubicBezTo>
                  <a:pt x="345200" y="597334"/>
                  <a:pt x="274340" y="607907"/>
                  <a:pt x="203220" y="614680"/>
                </a:cubicBezTo>
                <a:cubicBezTo>
                  <a:pt x="156030" y="638275"/>
                  <a:pt x="107303" y="655542"/>
                  <a:pt x="71140" y="695960"/>
                </a:cubicBezTo>
                <a:cubicBezTo>
                  <a:pt x="40527" y="730174"/>
                  <a:pt x="27355" y="771579"/>
                  <a:pt x="10180" y="812800"/>
                </a:cubicBezTo>
                <a:cubicBezTo>
                  <a:pt x="6793" y="841587"/>
                  <a:pt x="-433" y="870178"/>
                  <a:pt x="20" y="899160"/>
                </a:cubicBezTo>
                <a:cubicBezTo>
                  <a:pt x="2844" y="1079881"/>
                  <a:pt x="4963" y="1141765"/>
                  <a:pt x="60980" y="1300480"/>
                </a:cubicBezTo>
                <a:cubicBezTo>
                  <a:pt x="81300" y="1358053"/>
                  <a:pt x="90326" y="1420968"/>
                  <a:pt x="121940" y="1473200"/>
                </a:cubicBezTo>
                <a:cubicBezTo>
                  <a:pt x="134980" y="1494745"/>
                  <a:pt x="240174" y="1686177"/>
                  <a:pt x="294660" y="1737360"/>
                </a:cubicBezTo>
                <a:cubicBezTo>
                  <a:pt x="328974" y="1769594"/>
                  <a:pt x="366766" y="1798342"/>
                  <a:pt x="406420" y="1823720"/>
                </a:cubicBezTo>
                <a:cubicBezTo>
                  <a:pt x="451724" y="1852715"/>
                  <a:pt x="498380" y="1880813"/>
                  <a:pt x="548660" y="1899920"/>
                </a:cubicBezTo>
                <a:cubicBezTo>
                  <a:pt x="575583" y="1910151"/>
                  <a:pt x="697364" y="1925166"/>
                  <a:pt x="736620" y="1930400"/>
                </a:cubicBezTo>
                <a:cubicBezTo>
                  <a:pt x="768793" y="1928707"/>
                  <a:pt x="801835" y="1932935"/>
                  <a:pt x="833140" y="1925320"/>
                </a:cubicBezTo>
                <a:cubicBezTo>
                  <a:pt x="865550" y="1917437"/>
                  <a:pt x="896440" y="1902587"/>
                  <a:pt x="924580" y="1884680"/>
                </a:cubicBezTo>
                <a:cubicBezTo>
                  <a:pt x="978684" y="1850250"/>
                  <a:pt x="1058889" y="1791120"/>
                  <a:pt x="1102380" y="1732280"/>
                </a:cubicBezTo>
                <a:cubicBezTo>
                  <a:pt x="1117744" y="1711494"/>
                  <a:pt x="1129473" y="1688253"/>
                  <a:pt x="1143020" y="1666240"/>
                </a:cubicBezTo>
                <a:cubicBezTo>
                  <a:pt x="1148100" y="1637453"/>
                  <a:pt x="1154519" y="1608871"/>
                  <a:pt x="1158260" y="1579880"/>
                </a:cubicBezTo>
                <a:cubicBezTo>
                  <a:pt x="1161302" y="1556308"/>
                  <a:pt x="1161517" y="1532457"/>
                  <a:pt x="1163340" y="1508760"/>
                </a:cubicBezTo>
                <a:cubicBezTo>
                  <a:pt x="1164904" y="1488430"/>
                  <a:pt x="1166727" y="1468120"/>
                  <a:pt x="1168420" y="1447800"/>
                </a:cubicBezTo>
                <a:cubicBezTo>
                  <a:pt x="1157738" y="1405070"/>
                  <a:pt x="1166828" y="1445857"/>
                  <a:pt x="1158260" y="1371600"/>
                </a:cubicBezTo>
                <a:cubicBezTo>
                  <a:pt x="1155323" y="1346144"/>
                  <a:pt x="1151487" y="1320800"/>
                  <a:pt x="1148100" y="1295400"/>
                </a:cubicBezTo>
                <a:cubicBezTo>
                  <a:pt x="1153799" y="1249812"/>
                  <a:pt x="1149566" y="1210407"/>
                  <a:pt x="1178580" y="1173480"/>
                </a:cubicBezTo>
                <a:cubicBezTo>
                  <a:pt x="1188225" y="1161204"/>
                  <a:pt x="1201150" y="1151660"/>
                  <a:pt x="1214140" y="1143000"/>
                </a:cubicBezTo>
                <a:cubicBezTo>
                  <a:pt x="1231794" y="1131231"/>
                  <a:pt x="1250217" y="1120137"/>
                  <a:pt x="1270020" y="1112520"/>
                </a:cubicBezTo>
                <a:cubicBezTo>
                  <a:pt x="1311887" y="1096417"/>
                  <a:pt x="1378936" y="1086623"/>
                  <a:pt x="1422420" y="1076960"/>
                </a:cubicBezTo>
                <a:cubicBezTo>
                  <a:pt x="1442867" y="1072416"/>
                  <a:pt x="1463060" y="1066800"/>
                  <a:pt x="1483380" y="1061720"/>
                </a:cubicBezTo>
                <a:cubicBezTo>
                  <a:pt x="1495233" y="1066800"/>
                  <a:pt x="1511787" y="1066230"/>
                  <a:pt x="1518940" y="1076960"/>
                </a:cubicBezTo>
                <a:cubicBezTo>
                  <a:pt x="1547087" y="1119181"/>
                  <a:pt x="1584980" y="1214120"/>
                  <a:pt x="1584980" y="1214120"/>
                </a:cubicBezTo>
                <a:cubicBezTo>
                  <a:pt x="1615741" y="1367923"/>
                  <a:pt x="1599525" y="1268230"/>
                  <a:pt x="1590060" y="1590040"/>
                </a:cubicBezTo>
                <a:cubicBezTo>
                  <a:pt x="1588344" y="1648368"/>
                  <a:pt x="1592425" y="1771156"/>
                  <a:pt x="1564660" y="1844040"/>
                </a:cubicBezTo>
                <a:cubicBezTo>
                  <a:pt x="1558454" y="1860332"/>
                  <a:pt x="1551935" y="1877789"/>
                  <a:pt x="1539260" y="1889760"/>
                </a:cubicBezTo>
                <a:cubicBezTo>
                  <a:pt x="1520468" y="1907508"/>
                  <a:pt x="1497025" y="1920329"/>
                  <a:pt x="1473220" y="1930400"/>
                </a:cubicBezTo>
                <a:cubicBezTo>
                  <a:pt x="1452414" y="1939203"/>
                  <a:pt x="1429193" y="1940560"/>
                  <a:pt x="1407180" y="1945640"/>
                </a:cubicBezTo>
                <a:lnTo>
                  <a:pt x="1300500" y="1920240"/>
                </a:lnTo>
                <a:cubicBezTo>
                  <a:pt x="1178602" y="1889766"/>
                  <a:pt x="1241907" y="1899054"/>
                  <a:pt x="1158260" y="1889760"/>
                </a:cubicBezTo>
                <a:cubicBezTo>
                  <a:pt x="1136247" y="1894840"/>
                  <a:pt x="1112575" y="1895199"/>
                  <a:pt x="1092220" y="1905000"/>
                </a:cubicBezTo>
                <a:cubicBezTo>
                  <a:pt x="1054778" y="1923028"/>
                  <a:pt x="1005271" y="1965258"/>
                  <a:pt x="980460" y="2001520"/>
                </a:cubicBezTo>
                <a:cubicBezTo>
                  <a:pt x="956735" y="2036195"/>
                  <a:pt x="951553" y="2064010"/>
                  <a:pt x="939820" y="2103120"/>
                </a:cubicBezTo>
                <a:cubicBezTo>
                  <a:pt x="941513" y="2113280"/>
                  <a:pt x="941202" y="2123986"/>
                  <a:pt x="944900" y="2133600"/>
                </a:cubicBezTo>
                <a:cubicBezTo>
                  <a:pt x="949801" y="2146342"/>
                  <a:pt x="955567" y="2159507"/>
                  <a:pt x="965220" y="2169160"/>
                </a:cubicBezTo>
                <a:cubicBezTo>
                  <a:pt x="1001641" y="2205581"/>
                  <a:pt x="1061896" y="2225539"/>
                  <a:pt x="1107460" y="2240280"/>
                </a:cubicBezTo>
                <a:cubicBezTo>
                  <a:pt x="1134031" y="2248877"/>
                  <a:pt x="1161040" y="2257049"/>
                  <a:pt x="1188740" y="2260600"/>
                </a:cubicBezTo>
                <a:cubicBezTo>
                  <a:pt x="1227407" y="2265557"/>
                  <a:pt x="1266633" y="2263987"/>
                  <a:pt x="1305580" y="2265680"/>
                </a:cubicBezTo>
                <a:cubicBezTo>
                  <a:pt x="1439198" y="2255782"/>
                  <a:pt x="1429629" y="2273956"/>
                  <a:pt x="1534180" y="2209800"/>
                </a:cubicBezTo>
                <a:cubicBezTo>
                  <a:pt x="1579820" y="2181794"/>
                  <a:pt x="1666260" y="2118360"/>
                  <a:pt x="1666260" y="2118360"/>
                </a:cubicBezTo>
                <a:cubicBezTo>
                  <a:pt x="1678113" y="2101427"/>
                  <a:pt x="1691975" y="2085735"/>
                  <a:pt x="1701820" y="2067560"/>
                </a:cubicBezTo>
                <a:cubicBezTo>
                  <a:pt x="1709250" y="2053843"/>
                  <a:pt x="1752615" y="1948197"/>
                  <a:pt x="1757700" y="1930400"/>
                </a:cubicBezTo>
                <a:cubicBezTo>
                  <a:pt x="1764816" y="1905494"/>
                  <a:pt x="1767860" y="1879600"/>
                  <a:pt x="1772940" y="1854200"/>
                </a:cubicBezTo>
                <a:cubicBezTo>
                  <a:pt x="1776092" y="1797471"/>
                  <a:pt x="1784892" y="1746994"/>
                  <a:pt x="1767860" y="1691640"/>
                </a:cubicBezTo>
                <a:cubicBezTo>
                  <a:pt x="1752509" y="1641748"/>
                  <a:pt x="1730710" y="1621357"/>
                  <a:pt x="1696740" y="1584960"/>
                </a:cubicBezTo>
                <a:cubicBezTo>
                  <a:pt x="1686936" y="1574456"/>
                  <a:pt x="1678444" y="1562095"/>
                  <a:pt x="1666260" y="1554480"/>
                </a:cubicBezTo>
                <a:cubicBezTo>
                  <a:pt x="1627138" y="1530029"/>
                  <a:pt x="1607104" y="1535576"/>
                  <a:pt x="1564660" y="1524000"/>
                </a:cubicBezTo>
                <a:cubicBezTo>
                  <a:pt x="1525384" y="1513288"/>
                  <a:pt x="1488121" y="1494197"/>
                  <a:pt x="1447820" y="1488440"/>
                </a:cubicBezTo>
                <a:cubicBezTo>
                  <a:pt x="1398745" y="1481429"/>
                  <a:pt x="1424141" y="1484845"/>
                  <a:pt x="1371620" y="1478280"/>
                </a:cubicBezTo>
                <a:cubicBezTo>
                  <a:pt x="1358073" y="1473200"/>
                  <a:pt x="1342400" y="1471922"/>
                  <a:pt x="1330980" y="1463040"/>
                </a:cubicBezTo>
                <a:cubicBezTo>
                  <a:pt x="1282320" y="1425193"/>
                  <a:pt x="1275715" y="1398230"/>
                  <a:pt x="1249700" y="1346200"/>
                </a:cubicBezTo>
                <a:cubicBezTo>
                  <a:pt x="1248007" y="1336040"/>
                  <a:pt x="1244173" y="1326010"/>
                  <a:pt x="1244620" y="1315720"/>
                </a:cubicBezTo>
                <a:cubicBezTo>
                  <a:pt x="1246845" y="1264552"/>
                  <a:pt x="1244888" y="1231565"/>
                  <a:pt x="1275100" y="1193800"/>
                </a:cubicBezTo>
                <a:cubicBezTo>
                  <a:pt x="1287068" y="1178840"/>
                  <a:pt x="1303065" y="1167525"/>
                  <a:pt x="1315740" y="1153160"/>
                </a:cubicBezTo>
                <a:cubicBezTo>
                  <a:pt x="1328514" y="1138683"/>
                  <a:pt x="1338526" y="1121917"/>
                  <a:pt x="1351300" y="1107440"/>
                </a:cubicBezTo>
                <a:cubicBezTo>
                  <a:pt x="1399792" y="1052482"/>
                  <a:pt x="1439417" y="1027268"/>
                  <a:pt x="1518940" y="1000760"/>
                </a:cubicBezTo>
                <a:cubicBezTo>
                  <a:pt x="1544340" y="992293"/>
                  <a:pt x="1568417" y="977013"/>
                  <a:pt x="1595140" y="975360"/>
                </a:cubicBezTo>
                <a:cubicBezTo>
                  <a:pt x="1733739" y="966787"/>
                  <a:pt x="1872847" y="971973"/>
                  <a:pt x="2011700" y="970280"/>
                </a:cubicBezTo>
                <a:cubicBezTo>
                  <a:pt x="2159646" y="983145"/>
                  <a:pt x="2103098" y="1010122"/>
                  <a:pt x="2189500" y="909320"/>
                </a:cubicBezTo>
                <a:cubicBezTo>
                  <a:pt x="2222653" y="780393"/>
                  <a:pt x="2254520" y="726759"/>
                  <a:pt x="2230140" y="599440"/>
                </a:cubicBezTo>
                <a:cubicBezTo>
                  <a:pt x="2222983" y="562066"/>
                  <a:pt x="2205387" y="527338"/>
                  <a:pt x="2189500" y="492760"/>
                </a:cubicBezTo>
                <a:cubicBezTo>
                  <a:pt x="2176522" y="464513"/>
                  <a:pt x="2164055" y="435043"/>
                  <a:pt x="2143780" y="411480"/>
                </a:cubicBezTo>
                <a:cubicBezTo>
                  <a:pt x="2065619" y="320644"/>
                  <a:pt x="2001365" y="268081"/>
                  <a:pt x="1905020" y="208280"/>
                </a:cubicBezTo>
                <a:cubicBezTo>
                  <a:pt x="1839879" y="167848"/>
                  <a:pt x="1773604" y="129239"/>
                  <a:pt x="1706900" y="91440"/>
                </a:cubicBezTo>
                <a:cubicBezTo>
                  <a:pt x="1671975" y="71649"/>
                  <a:pt x="1639584" y="43433"/>
                  <a:pt x="1600220" y="35560"/>
                </a:cubicBezTo>
                <a:cubicBezTo>
                  <a:pt x="1574820" y="30480"/>
                  <a:pt x="1549696" y="23743"/>
                  <a:pt x="1524020" y="20320"/>
                </a:cubicBezTo>
                <a:cubicBezTo>
                  <a:pt x="1498787" y="16956"/>
                  <a:pt x="1473150" y="17773"/>
                  <a:pt x="1447820" y="15240"/>
                </a:cubicBezTo>
                <a:cubicBezTo>
                  <a:pt x="1405395" y="10997"/>
                  <a:pt x="1363153" y="5080"/>
                  <a:pt x="1320820" y="0"/>
                </a:cubicBezTo>
                <a:cubicBezTo>
                  <a:pt x="1278487" y="3387"/>
                  <a:pt x="1235124" y="283"/>
                  <a:pt x="1193820" y="10160"/>
                </a:cubicBezTo>
                <a:cubicBezTo>
                  <a:pt x="1156193" y="19158"/>
                  <a:pt x="1121545" y="38186"/>
                  <a:pt x="1087140" y="55880"/>
                </a:cubicBezTo>
                <a:cubicBezTo>
                  <a:pt x="1041820" y="79188"/>
                  <a:pt x="1002353" y="107725"/>
                  <a:pt x="970300" y="147320"/>
                </a:cubicBezTo>
                <a:cubicBezTo>
                  <a:pt x="954934" y="166302"/>
                  <a:pt x="943207" y="187960"/>
                  <a:pt x="929660" y="208280"/>
                </a:cubicBezTo>
                <a:cubicBezTo>
                  <a:pt x="919500" y="247227"/>
                  <a:pt x="906380" y="285519"/>
                  <a:pt x="899180" y="325120"/>
                </a:cubicBezTo>
                <a:cubicBezTo>
                  <a:pt x="880496" y="427883"/>
                  <a:pt x="891714" y="544932"/>
                  <a:pt x="894100" y="645160"/>
                </a:cubicBezTo>
                <a:cubicBezTo>
                  <a:pt x="878860" y="706120"/>
                  <a:pt x="877446" y="772330"/>
                  <a:pt x="848380" y="828040"/>
                </a:cubicBezTo>
                <a:cubicBezTo>
                  <a:pt x="834259" y="855105"/>
                  <a:pt x="799639" y="865503"/>
                  <a:pt x="772180" y="878840"/>
                </a:cubicBezTo>
                <a:cubicBezTo>
                  <a:pt x="679700" y="923759"/>
                  <a:pt x="638885" y="917922"/>
                  <a:pt x="533420" y="929640"/>
                </a:cubicBezTo>
                <a:cubicBezTo>
                  <a:pt x="414878" y="974093"/>
                  <a:pt x="451089" y="955579"/>
                  <a:pt x="309900" y="1041400"/>
                </a:cubicBezTo>
                <a:cubicBezTo>
                  <a:pt x="248069" y="1078984"/>
                  <a:pt x="170006" y="1125124"/>
                  <a:pt x="121940" y="1183640"/>
                </a:cubicBezTo>
                <a:cubicBezTo>
                  <a:pt x="83090" y="1230935"/>
                  <a:pt x="67877" y="1280697"/>
                  <a:pt x="45740" y="1336040"/>
                </a:cubicBezTo>
                <a:cubicBezTo>
                  <a:pt x="43589" y="1351097"/>
                  <a:pt x="25016" y="1478138"/>
                  <a:pt x="25420" y="1488440"/>
                </a:cubicBezTo>
                <a:cubicBezTo>
                  <a:pt x="27758" y="1548047"/>
                  <a:pt x="35933" y="1607399"/>
                  <a:pt x="45740" y="1666240"/>
                </a:cubicBezTo>
                <a:cubicBezTo>
                  <a:pt x="49526" y="1688958"/>
                  <a:pt x="57638" y="1710843"/>
                  <a:pt x="66060" y="1732280"/>
                </a:cubicBezTo>
                <a:cubicBezTo>
                  <a:pt x="88998" y="1790668"/>
                  <a:pt x="111137" y="1828489"/>
                  <a:pt x="147340" y="1879600"/>
                </a:cubicBezTo>
                <a:cubicBezTo>
                  <a:pt x="159874" y="1897296"/>
                  <a:pt x="171616" y="1916171"/>
                  <a:pt x="187980" y="1930400"/>
                </a:cubicBezTo>
                <a:cubicBezTo>
                  <a:pt x="211016" y="1950431"/>
                  <a:pt x="237844" y="1965762"/>
                  <a:pt x="264180" y="1981200"/>
                </a:cubicBezTo>
                <a:cubicBezTo>
                  <a:pt x="287046" y="1994604"/>
                  <a:pt x="310067" y="2008649"/>
                  <a:pt x="335300" y="2016760"/>
                </a:cubicBezTo>
                <a:cubicBezTo>
                  <a:pt x="375589" y="2029710"/>
                  <a:pt x="503255" y="2030955"/>
                  <a:pt x="528340" y="2032000"/>
                </a:cubicBezTo>
                <a:cubicBezTo>
                  <a:pt x="562207" y="2030307"/>
                  <a:pt x="596438" y="2032155"/>
                  <a:pt x="629940" y="2026920"/>
                </a:cubicBezTo>
                <a:cubicBezTo>
                  <a:pt x="651102" y="2023613"/>
                  <a:pt x="669491" y="2005931"/>
                  <a:pt x="690900" y="2006600"/>
                </a:cubicBezTo>
                <a:cubicBezTo>
                  <a:pt x="732949" y="2007914"/>
                  <a:pt x="790311" y="2031179"/>
                  <a:pt x="833140" y="2047240"/>
                </a:cubicBezTo>
              </a:path>
            </a:pathLst>
          </a:custGeom>
          <a:noFill/>
          <a:ln w="38100">
            <a:solidFill>
              <a:schemeClr val="tx1"/>
            </a:solidFill>
            <a:extLst>
              <a:ext uri="{C807C97D-BFC1-408E-A445-0C87EB9F89A2}">
                <ask:lineSketchStyleProps xmlns:ask="http://schemas.microsoft.com/office/drawing/2018/sketchyshapes" sd="1219033472">
                  <a:custGeom>
                    <a:avLst/>
                    <a:gdLst>
                      <a:gd name="connsiteX0" fmla="*/ 411500 w 2238739"/>
                      <a:gd name="connsiteY0" fmla="*/ 269240 h 2265680"/>
                      <a:gd name="connsiteX1" fmla="*/ 436900 w 2238739"/>
                      <a:gd name="connsiteY1" fmla="*/ 259080 h 2265680"/>
                      <a:gd name="connsiteX2" fmla="*/ 574060 w 2238739"/>
                      <a:gd name="connsiteY2" fmla="*/ 264160 h 2265680"/>
                      <a:gd name="connsiteX3" fmla="*/ 619780 w 2238739"/>
                      <a:gd name="connsiteY3" fmla="*/ 279400 h 2265680"/>
                      <a:gd name="connsiteX4" fmla="*/ 731540 w 2238739"/>
                      <a:gd name="connsiteY4" fmla="*/ 370840 h 2265680"/>
                      <a:gd name="connsiteX5" fmla="*/ 762020 w 2238739"/>
                      <a:gd name="connsiteY5" fmla="*/ 426720 h 2265680"/>
                      <a:gd name="connsiteX6" fmla="*/ 792500 w 2238739"/>
                      <a:gd name="connsiteY6" fmla="*/ 538480 h 2265680"/>
                      <a:gd name="connsiteX7" fmla="*/ 812820 w 2238739"/>
                      <a:gd name="connsiteY7" fmla="*/ 660400 h 2265680"/>
                      <a:gd name="connsiteX8" fmla="*/ 878860 w 2238739"/>
                      <a:gd name="connsiteY8" fmla="*/ 777240 h 2265680"/>
                      <a:gd name="connsiteX9" fmla="*/ 934740 w 2238739"/>
                      <a:gd name="connsiteY9" fmla="*/ 833120 h 2265680"/>
                      <a:gd name="connsiteX10" fmla="*/ 1102380 w 2238739"/>
                      <a:gd name="connsiteY10" fmla="*/ 914400 h 2265680"/>
                      <a:gd name="connsiteX11" fmla="*/ 1173500 w 2238739"/>
                      <a:gd name="connsiteY11" fmla="*/ 924560 h 2265680"/>
                      <a:gd name="connsiteX12" fmla="*/ 1315740 w 2238739"/>
                      <a:gd name="connsiteY12" fmla="*/ 919480 h 2265680"/>
                      <a:gd name="connsiteX13" fmla="*/ 1351300 w 2238739"/>
                      <a:gd name="connsiteY13" fmla="*/ 899160 h 2265680"/>
                      <a:gd name="connsiteX14" fmla="*/ 1381780 w 2238739"/>
                      <a:gd name="connsiteY14" fmla="*/ 868680 h 2265680"/>
                      <a:gd name="connsiteX15" fmla="*/ 1422420 w 2238739"/>
                      <a:gd name="connsiteY15" fmla="*/ 767080 h 2265680"/>
                      <a:gd name="connsiteX16" fmla="*/ 1427500 w 2238739"/>
                      <a:gd name="connsiteY16" fmla="*/ 731520 h 2265680"/>
                      <a:gd name="connsiteX17" fmla="*/ 1417340 w 2238739"/>
                      <a:gd name="connsiteY17" fmla="*/ 690880 h 2265680"/>
                      <a:gd name="connsiteX18" fmla="*/ 1397020 w 2238739"/>
                      <a:gd name="connsiteY18" fmla="*/ 650240 h 2265680"/>
                      <a:gd name="connsiteX19" fmla="*/ 1366540 w 2238739"/>
                      <a:gd name="connsiteY19" fmla="*/ 635000 h 2265680"/>
                      <a:gd name="connsiteX20" fmla="*/ 1249700 w 2238739"/>
                      <a:gd name="connsiteY20" fmla="*/ 619760 h 2265680"/>
                      <a:gd name="connsiteX21" fmla="*/ 1214140 w 2238739"/>
                      <a:gd name="connsiteY21" fmla="*/ 640080 h 2265680"/>
                      <a:gd name="connsiteX22" fmla="*/ 1153180 w 2238739"/>
                      <a:gd name="connsiteY22" fmla="*/ 751840 h 2265680"/>
                      <a:gd name="connsiteX23" fmla="*/ 1137940 w 2238739"/>
                      <a:gd name="connsiteY23" fmla="*/ 802640 h 2265680"/>
                      <a:gd name="connsiteX24" fmla="*/ 1117620 w 2238739"/>
                      <a:gd name="connsiteY24" fmla="*/ 848360 h 2265680"/>
                      <a:gd name="connsiteX25" fmla="*/ 1036340 w 2238739"/>
                      <a:gd name="connsiteY25" fmla="*/ 955040 h 2265680"/>
                      <a:gd name="connsiteX26" fmla="*/ 929660 w 2238739"/>
                      <a:gd name="connsiteY26" fmla="*/ 1041400 h 2265680"/>
                      <a:gd name="connsiteX27" fmla="*/ 792500 w 2238739"/>
                      <a:gd name="connsiteY27" fmla="*/ 1061720 h 2265680"/>
                      <a:gd name="connsiteX28" fmla="*/ 685820 w 2238739"/>
                      <a:gd name="connsiteY28" fmla="*/ 1056640 h 2265680"/>
                      <a:gd name="connsiteX29" fmla="*/ 574060 w 2238739"/>
                      <a:gd name="connsiteY29" fmla="*/ 1041400 h 2265680"/>
                      <a:gd name="connsiteX30" fmla="*/ 447060 w 2238739"/>
                      <a:gd name="connsiteY30" fmla="*/ 1076960 h 2265680"/>
                      <a:gd name="connsiteX31" fmla="*/ 396260 w 2238739"/>
                      <a:gd name="connsiteY31" fmla="*/ 1137920 h 2265680"/>
                      <a:gd name="connsiteX32" fmla="*/ 350540 w 2238739"/>
                      <a:gd name="connsiteY32" fmla="*/ 1254760 h 2265680"/>
                      <a:gd name="connsiteX33" fmla="*/ 375940 w 2238739"/>
                      <a:gd name="connsiteY33" fmla="*/ 1417320 h 2265680"/>
                      <a:gd name="connsiteX34" fmla="*/ 447060 w 2238739"/>
                      <a:gd name="connsiteY34" fmla="*/ 1503680 h 2265680"/>
                      <a:gd name="connsiteX35" fmla="*/ 609620 w 2238739"/>
                      <a:gd name="connsiteY35" fmla="*/ 1615440 h 2265680"/>
                      <a:gd name="connsiteX36" fmla="*/ 762020 w 2238739"/>
                      <a:gd name="connsiteY36" fmla="*/ 1651000 h 2265680"/>
                      <a:gd name="connsiteX37" fmla="*/ 944900 w 2238739"/>
                      <a:gd name="connsiteY37" fmla="*/ 1615440 h 2265680"/>
                      <a:gd name="connsiteX38" fmla="*/ 960140 w 2238739"/>
                      <a:gd name="connsiteY38" fmla="*/ 1590040 h 2265680"/>
                      <a:gd name="connsiteX39" fmla="*/ 960140 w 2238739"/>
                      <a:gd name="connsiteY39" fmla="*/ 1524000 h 2265680"/>
                      <a:gd name="connsiteX40" fmla="*/ 924580 w 2238739"/>
                      <a:gd name="connsiteY40" fmla="*/ 1498600 h 2265680"/>
                      <a:gd name="connsiteX41" fmla="*/ 868700 w 2238739"/>
                      <a:gd name="connsiteY41" fmla="*/ 1473200 h 2265680"/>
                      <a:gd name="connsiteX42" fmla="*/ 843300 w 2238739"/>
                      <a:gd name="connsiteY42" fmla="*/ 1463040 h 2265680"/>
                      <a:gd name="connsiteX43" fmla="*/ 797580 w 2238739"/>
                      <a:gd name="connsiteY43" fmla="*/ 1457960 h 2265680"/>
                      <a:gd name="connsiteX44" fmla="*/ 447060 w 2238739"/>
                      <a:gd name="connsiteY44" fmla="*/ 1468120 h 2265680"/>
                      <a:gd name="connsiteX45" fmla="*/ 223540 w 2238739"/>
                      <a:gd name="connsiteY45" fmla="*/ 1356360 h 2265680"/>
                      <a:gd name="connsiteX46" fmla="*/ 147340 w 2238739"/>
                      <a:gd name="connsiteY46" fmla="*/ 1234440 h 2265680"/>
                      <a:gd name="connsiteX47" fmla="*/ 127020 w 2238739"/>
                      <a:gd name="connsiteY47" fmla="*/ 1178560 h 2265680"/>
                      <a:gd name="connsiteX48" fmla="*/ 172740 w 2238739"/>
                      <a:gd name="connsiteY48" fmla="*/ 924560 h 2265680"/>
                      <a:gd name="connsiteX49" fmla="*/ 213380 w 2238739"/>
                      <a:gd name="connsiteY49" fmla="*/ 904240 h 2265680"/>
                      <a:gd name="connsiteX50" fmla="*/ 289580 w 2238739"/>
                      <a:gd name="connsiteY50" fmla="*/ 883920 h 2265680"/>
                      <a:gd name="connsiteX51" fmla="*/ 340380 w 2238739"/>
                      <a:gd name="connsiteY51" fmla="*/ 889000 h 2265680"/>
                      <a:gd name="connsiteX52" fmla="*/ 513100 w 2238739"/>
                      <a:gd name="connsiteY52" fmla="*/ 975360 h 2265680"/>
                      <a:gd name="connsiteX53" fmla="*/ 594380 w 2238739"/>
                      <a:gd name="connsiteY53" fmla="*/ 1026160 h 2265680"/>
                      <a:gd name="connsiteX54" fmla="*/ 706140 w 2238739"/>
                      <a:gd name="connsiteY54" fmla="*/ 1132840 h 2265680"/>
                      <a:gd name="connsiteX55" fmla="*/ 802660 w 2238739"/>
                      <a:gd name="connsiteY55" fmla="*/ 1203960 h 2265680"/>
                      <a:gd name="connsiteX56" fmla="*/ 980460 w 2238739"/>
                      <a:gd name="connsiteY56" fmla="*/ 1290320 h 2265680"/>
                      <a:gd name="connsiteX57" fmla="*/ 1163340 w 2238739"/>
                      <a:gd name="connsiteY57" fmla="*/ 1305560 h 2265680"/>
                      <a:gd name="connsiteX58" fmla="*/ 1498620 w 2238739"/>
                      <a:gd name="connsiteY58" fmla="*/ 1290320 h 2265680"/>
                      <a:gd name="connsiteX59" fmla="*/ 1732300 w 2238739"/>
                      <a:gd name="connsiteY59" fmla="*/ 1198880 h 2265680"/>
                      <a:gd name="connsiteX60" fmla="*/ 1808500 w 2238739"/>
                      <a:gd name="connsiteY60" fmla="*/ 1122680 h 2265680"/>
                      <a:gd name="connsiteX61" fmla="*/ 1910100 w 2238739"/>
                      <a:gd name="connsiteY61" fmla="*/ 914400 h 2265680"/>
                      <a:gd name="connsiteX62" fmla="*/ 1915180 w 2238739"/>
                      <a:gd name="connsiteY62" fmla="*/ 833120 h 2265680"/>
                      <a:gd name="connsiteX63" fmla="*/ 1874540 w 2238739"/>
                      <a:gd name="connsiteY63" fmla="*/ 660400 h 2265680"/>
                      <a:gd name="connsiteX64" fmla="*/ 1757700 w 2238739"/>
                      <a:gd name="connsiteY64" fmla="*/ 467360 h 2265680"/>
                      <a:gd name="connsiteX65" fmla="*/ 1651020 w 2238739"/>
                      <a:gd name="connsiteY65" fmla="*/ 386080 h 2265680"/>
                      <a:gd name="connsiteX66" fmla="*/ 1544340 w 2238739"/>
                      <a:gd name="connsiteY66" fmla="*/ 345440 h 2265680"/>
                      <a:gd name="connsiteX67" fmla="*/ 1498620 w 2238739"/>
                      <a:gd name="connsiteY67" fmla="*/ 381000 h 2265680"/>
                      <a:gd name="connsiteX68" fmla="*/ 1524020 w 2238739"/>
                      <a:gd name="connsiteY68" fmla="*/ 447040 h 2265680"/>
                      <a:gd name="connsiteX69" fmla="*/ 1605300 w 2238739"/>
                      <a:gd name="connsiteY69" fmla="*/ 462280 h 2265680"/>
                      <a:gd name="connsiteX70" fmla="*/ 1757700 w 2238739"/>
                      <a:gd name="connsiteY70" fmla="*/ 457200 h 2265680"/>
                      <a:gd name="connsiteX71" fmla="*/ 1894860 w 2238739"/>
                      <a:gd name="connsiteY71" fmla="*/ 513080 h 2265680"/>
                      <a:gd name="connsiteX72" fmla="*/ 2011700 w 2238739"/>
                      <a:gd name="connsiteY72" fmla="*/ 665480 h 2265680"/>
                      <a:gd name="connsiteX73" fmla="*/ 2082820 w 2238739"/>
                      <a:gd name="connsiteY73" fmla="*/ 899160 h 2265680"/>
                      <a:gd name="connsiteX74" fmla="*/ 2092980 w 2238739"/>
                      <a:gd name="connsiteY74" fmla="*/ 1117600 h 2265680"/>
                      <a:gd name="connsiteX75" fmla="*/ 2052340 w 2238739"/>
                      <a:gd name="connsiteY75" fmla="*/ 1188720 h 2265680"/>
                      <a:gd name="connsiteX76" fmla="*/ 1869460 w 2238739"/>
                      <a:gd name="connsiteY76" fmla="*/ 1320800 h 2265680"/>
                      <a:gd name="connsiteX77" fmla="*/ 1762780 w 2238739"/>
                      <a:gd name="connsiteY77" fmla="*/ 1366520 h 2265680"/>
                      <a:gd name="connsiteX78" fmla="*/ 1706900 w 2238739"/>
                      <a:gd name="connsiteY78" fmla="*/ 1376680 h 2265680"/>
                      <a:gd name="connsiteX79" fmla="*/ 1579900 w 2238739"/>
                      <a:gd name="connsiteY79" fmla="*/ 1320800 h 2265680"/>
                      <a:gd name="connsiteX80" fmla="*/ 1498620 w 2238739"/>
                      <a:gd name="connsiteY80" fmla="*/ 1214120 h 2265680"/>
                      <a:gd name="connsiteX81" fmla="*/ 1457980 w 2238739"/>
                      <a:gd name="connsiteY81" fmla="*/ 1173480 h 2265680"/>
                      <a:gd name="connsiteX82" fmla="*/ 1437660 w 2238739"/>
                      <a:gd name="connsiteY82" fmla="*/ 1158240 h 2265680"/>
                      <a:gd name="connsiteX83" fmla="*/ 1412260 w 2238739"/>
                      <a:gd name="connsiteY83" fmla="*/ 1122680 h 2265680"/>
                      <a:gd name="connsiteX84" fmla="*/ 1366540 w 2238739"/>
                      <a:gd name="connsiteY84" fmla="*/ 1005840 h 2265680"/>
                      <a:gd name="connsiteX85" fmla="*/ 1295420 w 2238739"/>
                      <a:gd name="connsiteY85" fmla="*/ 792480 h 2265680"/>
                      <a:gd name="connsiteX86" fmla="*/ 1275100 w 2238739"/>
                      <a:gd name="connsiteY86" fmla="*/ 695960 h 2265680"/>
                      <a:gd name="connsiteX87" fmla="*/ 1264940 w 2238739"/>
                      <a:gd name="connsiteY87" fmla="*/ 635000 h 2265680"/>
                      <a:gd name="connsiteX88" fmla="*/ 1244620 w 2238739"/>
                      <a:gd name="connsiteY88" fmla="*/ 492760 h 2265680"/>
                      <a:gd name="connsiteX89" fmla="*/ 1234460 w 2238739"/>
                      <a:gd name="connsiteY89" fmla="*/ 447040 h 2265680"/>
                      <a:gd name="connsiteX90" fmla="*/ 1148100 w 2238739"/>
                      <a:gd name="connsiteY90" fmla="*/ 330200 h 2265680"/>
                      <a:gd name="connsiteX91" fmla="*/ 1102380 w 2238739"/>
                      <a:gd name="connsiteY91" fmla="*/ 289560 h 2265680"/>
                      <a:gd name="connsiteX92" fmla="*/ 1051580 w 2238739"/>
                      <a:gd name="connsiteY92" fmla="*/ 274320 h 2265680"/>
                      <a:gd name="connsiteX93" fmla="*/ 990620 w 2238739"/>
                      <a:gd name="connsiteY93" fmla="*/ 279400 h 2265680"/>
                      <a:gd name="connsiteX94" fmla="*/ 909340 w 2238739"/>
                      <a:gd name="connsiteY94" fmla="*/ 411480 h 2265680"/>
                      <a:gd name="connsiteX95" fmla="*/ 904260 w 2238739"/>
                      <a:gd name="connsiteY95" fmla="*/ 457200 h 2265680"/>
                      <a:gd name="connsiteX96" fmla="*/ 833140 w 2238739"/>
                      <a:gd name="connsiteY96" fmla="*/ 543560 h 2265680"/>
                      <a:gd name="connsiteX97" fmla="*/ 741700 w 2238739"/>
                      <a:gd name="connsiteY97" fmla="*/ 579120 h 2265680"/>
                      <a:gd name="connsiteX98" fmla="*/ 624860 w 2238739"/>
                      <a:gd name="connsiteY98" fmla="*/ 604520 h 2265680"/>
                      <a:gd name="connsiteX99" fmla="*/ 513100 w 2238739"/>
                      <a:gd name="connsiteY99" fmla="*/ 609600 h 2265680"/>
                      <a:gd name="connsiteX100" fmla="*/ 447060 w 2238739"/>
                      <a:gd name="connsiteY100" fmla="*/ 604520 h 2265680"/>
                      <a:gd name="connsiteX101" fmla="*/ 416580 w 2238739"/>
                      <a:gd name="connsiteY101" fmla="*/ 594360 h 2265680"/>
                      <a:gd name="connsiteX102" fmla="*/ 203220 w 2238739"/>
                      <a:gd name="connsiteY102" fmla="*/ 614680 h 2265680"/>
                      <a:gd name="connsiteX103" fmla="*/ 71140 w 2238739"/>
                      <a:gd name="connsiteY103" fmla="*/ 695960 h 2265680"/>
                      <a:gd name="connsiteX104" fmla="*/ 10180 w 2238739"/>
                      <a:gd name="connsiteY104" fmla="*/ 812800 h 2265680"/>
                      <a:gd name="connsiteX105" fmla="*/ 20 w 2238739"/>
                      <a:gd name="connsiteY105" fmla="*/ 899160 h 2265680"/>
                      <a:gd name="connsiteX106" fmla="*/ 60980 w 2238739"/>
                      <a:gd name="connsiteY106" fmla="*/ 1300480 h 2265680"/>
                      <a:gd name="connsiteX107" fmla="*/ 121940 w 2238739"/>
                      <a:gd name="connsiteY107" fmla="*/ 1473200 h 2265680"/>
                      <a:gd name="connsiteX108" fmla="*/ 294660 w 2238739"/>
                      <a:gd name="connsiteY108" fmla="*/ 1737360 h 2265680"/>
                      <a:gd name="connsiteX109" fmla="*/ 406420 w 2238739"/>
                      <a:gd name="connsiteY109" fmla="*/ 1823720 h 2265680"/>
                      <a:gd name="connsiteX110" fmla="*/ 548660 w 2238739"/>
                      <a:gd name="connsiteY110" fmla="*/ 1899920 h 2265680"/>
                      <a:gd name="connsiteX111" fmla="*/ 736620 w 2238739"/>
                      <a:gd name="connsiteY111" fmla="*/ 1930400 h 2265680"/>
                      <a:gd name="connsiteX112" fmla="*/ 833140 w 2238739"/>
                      <a:gd name="connsiteY112" fmla="*/ 1925320 h 2265680"/>
                      <a:gd name="connsiteX113" fmla="*/ 924580 w 2238739"/>
                      <a:gd name="connsiteY113" fmla="*/ 1884680 h 2265680"/>
                      <a:gd name="connsiteX114" fmla="*/ 1102380 w 2238739"/>
                      <a:gd name="connsiteY114" fmla="*/ 1732280 h 2265680"/>
                      <a:gd name="connsiteX115" fmla="*/ 1143020 w 2238739"/>
                      <a:gd name="connsiteY115" fmla="*/ 1666240 h 2265680"/>
                      <a:gd name="connsiteX116" fmla="*/ 1158260 w 2238739"/>
                      <a:gd name="connsiteY116" fmla="*/ 1579880 h 2265680"/>
                      <a:gd name="connsiteX117" fmla="*/ 1163340 w 2238739"/>
                      <a:gd name="connsiteY117" fmla="*/ 1508760 h 2265680"/>
                      <a:gd name="connsiteX118" fmla="*/ 1168420 w 2238739"/>
                      <a:gd name="connsiteY118" fmla="*/ 1447800 h 2265680"/>
                      <a:gd name="connsiteX119" fmla="*/ 1158260 w 2238739"/>
                      <a:gd name="connsiteY119" fmla="*/ 1371600 h 2265680"/>
                      <a:gd name="connsiteX120" fmla="*/ 1148100 w 2238739"/>
                      <a:gd name="connsiteY120" fmla="*/ 1295400 h 2265680"/>
                      <a:gd name="connsiteX121" fmla="*/ 1178580 w 2238739"/>
                      <a:gd name="connsiteY121" fmla="*/ 1173480 h 2265680"/>
                      <a:gd name="connsiteX122" fmla="*/ 1214140 w 2238739"/>
                      <a:gd name="connsiteY122" fmla="*/ 1143000 h 2265680"/>
                      <a:gd name="connsiteX123" fmla="*/ 1270020 w 2238739"/>
                      <a:gd name="connsiteY123" fmla="*/ 1112520 h 2265680"/>
                      <a:gd name="connsiteX124" fmla="*/ 1422420 w 2238739"/>
                      <a:gd name="connsiteY124" fmla="*/ 1076960 h 2265680"/>
                      <a:gd name="connsiteX125" fmla="*/ 1483380 w 2238739"/>
                      <a:gd name="connsiteY125" fmla="*/ 1061720 h 2265680"/>
                      <a:gd name="connsiteX126" fmla="*/ 1518940 w 2238739"/>
                      <a:gd name="connsiteY126" fmla="*/ 1076960 h 2265680"/>
                      <a:gd name="connsiteX127" fmla="*/ 1584980 w 2238739"/>
                      <a:gd name="connsiteY127" fmla="*/ 1214120 h 2265680"/>
                      <a:gd name="connsiteX128" fmla="*/ 1590060 w 2238739"/>
                      <a:gd name="connsiteY128" fmla="*/ 1590040 h 2265680"/>
                      <a:gd name="connsiteX129" fmla="*/ 1564660 w 2238739"/>
                      <a:gd name="connsiteY129" fmla="*/ 1844040 h 2265680"/>
                      <a:gd name="connsiteX130" fmla="*/ 1539260 w 2238739"/>
                      <a:gd name="connsiteY130" fmla="*/ 1889760 h 2265680"/>
                      <a:gd name="connsiteX131" fmla="*/ 1473220 w 2238739"/>
                      <a:gd name="connsiteY131" fmla="*/ 1930400 h 2265680"/>
                      <a:gd name="connsiteX132" fmla="*/ 1407180 w 2238739"/>
                      <a:gd name="connsiteY132" fmla="*/ 1945640 h 2265680"/>
                      <a:gd name="connsiteX133" fmla="*/ 1300500 w 2238739"/>
                      <a:gd name="connsiteY133" fmla="*/ 1920240 h 2265680"/>
                      <a:gd name="connsiteX134" fmla="*/ 1158260 w 2238739"/>
                      <a:gd name="connsiteY134" fmla="*/ 1889760 h 2265680"/>
                      <a:gd name="connsiteX135" fmla="*/ 1092220 w 2238739"/>
                      <a:gd name="connsiteY135" fmla="*/ 1905000 h 2265680"/>
                      <a:gd name="connsiteX136" fmla="*/ 980460 w 2238739"/>
                      <a:gd name="connsiteY136" fmla="*/ 2001520 h 2265680"/>
                      <a:gd name="connsiteX137" fmla="*/ 939820 w 2238739"/>
                      <a:gd name="connsiteY137" fmla="*/ 2103120 h 2265680"/>
                      <a:gd name="connsiteX138" fmla="*/ 944900 w 2238739"/>
                      <a:gd name="connsiteY138" fmla="*/ 2133600 h 2265680"/>
                      <a:gd name="connsiteX139" fmla="*/ 965220 w 2238739"/>
                      <a:gd name="connsiteY139" fmla="*/ 2169160 h 2265680"/>
                      <a:gd name="connsiteX140" fmla="*/ 1107460 w 2238739"/>
                      <a:gd name="connsiteY140" fmla="*/ 2240280 h 2265680"/>
                      <a:gd name="connsiteX141" fmla="*/ 1188740 w 2238739"/>
                      <a:gd name="connsiteY141" fmla="*/ 2260600 h 2265680"/>
                      <a:gd name="connsiteX142" fmla="*/ 1305580 w 2238739"/>
                      <a:gd name="connsiteY142" fmla="*/ 2265680 h 2265680"/>
                      <a:gd name="connsiteX143" fmla="*/ 1534180 w 2238739"/>
                      <a:gd name="connsiteY143" fmla="*/ 2209800 h 2265680"/>
                      <a:gd name="connsiteX144" fmla="*/ 1666260 w 2238739"/>
                      <a:gd name="connsiteY144" fmla="*/ 2118360 h 2265680"/>
                      <a:gd name="connsiteX145" fmla="*/ 1701820 w 2238739"/>
                      <a:gd name="connsiteY145" fmla="*/ 2067560 h 2265680"/>
                      <a:gd name="connsiteX146" fmla="*/ 1757700 w 2238739"/>
                      <a:gd name="connsiteY146" fmla="*/ 1930400 h 2265680"/>
                      <a:gd name="connsiteX147" fmla="*/ 1772940 w 2238739"/>
                      <a:gd name="connsiteY147" fmla="*/ 1854200 h 2265680"/>
                      <a:gd name="connsiteX148" fmla="*/ 1767860 w 2238739"/>
                      <a:gd name="connsiteY148" fmla="*/ 1691640 h 2265680"/>
                      <a:gd name="connsiteX149" fmla="*/ 1696740 w 2238739"/>
                      <a:gd name="connsiteY149" fmla="*/ 1584960 h 2265680"/>
                      <a:gd name="connsiteX150" fmla="*/ 1666260 w 2238739"/>
                      <a:gd name="connsiteY150" fmla="*/ 1554480 h 2265680"/>
                      <a:gd name="connsiteX151" fmla="*/ 1564660 w 2238739"/>
                      <a:gd name="connsiteY151" fmla="*/ 1524000 h 2265680"/>
                      <a:gd name="connsiteX152" fmla="*/ 1447820 w 2238739"/>
                      <a:gd name="connsiteY152" fmla="*/ 1488440 h 2265680"/>
                      <a:gd name="connsiteX153" fmla="*/ 1371620 w 2238739"/>
                      <a:gd name="connsiteY153" fmla="*/ 1478280 h 2265680"/>
                      <a:gd name="connsiteX154" fmla="*/ 1330980 w 2238739"/>
                      <a:gd name="connsiteY154" fmla="*/ 1463040 h 2265680"/>
                      <a:gd name="connsiteX155" fmla="*/ 1249700 w 2238739"/>
                      <a:gd name="connsiteY155" fmla="*/ 1346200 h 2265680"/>
                      <a:gd name="connsiteX156" fmla="*/ 1244620 w 2238739"/>
                      <a:gd name="connsiteY156" fmla="*/ 1315720 h 2265680"/>
                      <a:gd name="connsiteX157" fmla="*/ 1275100 w 2238739"/>
                      <a:gd name="connsiteY157" fmla="*/ 1193800 h 2265680"/>
                      <a:gd name="connsiteX158" fmla="*/ 1315740 w 2238739"/>
                      <a:gd name="connsiteY158" fmla="*/ 1153160 h 2265680"/>
                      <a:gd name="connsiteX159" fmla="*/ 1351300 w 2238739"/>
                      <a:gd name="connsiteY159" fmla="*/ 1107440 h 2265680"/>
                      <a:gd name="connsiteX160" fmla="*/ 1518940 w 2238739"/>
                      <a:gd name="connsiteY160" fmla="*/ 1000760 h 2265680"/>
                      <a:gd name="connsiteX161" fmla="*/ 1595140 w 2238739"/>
                      <a:gd name="connsiteY161" fmla="*/ 975360 h 2265680"/>
                      <a:gd name="connsiteX162" fmla="*/ 2011700 w 2238739"/>
                      <a:gd name="connsiteY162" fmla="*/ 970280 h 2265680"/>
                      <a:gd name="connsiteX163" fmla="*/ 2189500 w 2238739"/>
                      <a:gd name="connsiteY163" fmla="*/ 909320 h 2265680"/>
                      <a:gd name="connsiteX164" fmla="*/ 2230140 w 2238739"/>
                      <a:gd name="connsiteY164" fmla="*/ 599440 h 2265680"/>
                      <a:gd name="connsiteX165" fmla="*/ 2189500 w 2238739"/>
                      <a:gd name="connsiteY165" fmla="*/ 492760 h 2265680"/>
                      <a:gd name="connsiteX166" fmla="*/ 2143780 w 2238739"/>
                      <a:gd name="connsiteY166" fmla="*/ 411480 h 2265680"/>
                      <a:gd name="connsiteX167" fmla="*/ 1905020 w 2238739"/>
                      <a:gd name="connsiteY167" fmla="*/ 208280 h 2265680"/>
                      <a:gd name="connsiteX168" fmla="*/ 1706900 w 2238739"/>
                      <a:gd name="connsiteY168" fmla="*/ 91440 h 2265680"/>
                      <a:gd name="connsiteX169" fmla="*/ 1600220 w 2238739"/>
                      <a:gd name="connsiteY169" fmla="*/ 35560 h 2265680"/>
                      <a:gd name="connsiteX170" fmla="*/ 1524020 w 2238739"/>
                      <a:gd name="connsiteY170" fmla="*/ 20320 h 2265680"/>
                      <a:gd name="connsiteX171" fmla="*/ 1447820 w 2238739"/>
                      <a:gd name="connsiteY171" fmla="*/ 15240 h 2265680"/>
                      <a:gd name="connsiteX172" fmla="*/ 1320820 w 2238739"/>
                      <a:gd name="connsiteY172" fmla="*/ 0 h 2265680"/>
                      <a:gd name="connsiteX173" fmla="*/ 1193820 w 2238739"/>
                      <a:gd name="connsiteY173" fmla="*/ 10160 h 2265680"/>
                      <a:gd name="connsiteX174" fmla="*/ 1087140 w 2238739"/>
                      <a:gd name="connsiteY174" fmla="*/ 55880 h 2265680"/>
                      <a:gd name="connsiteX175" fmla="*/ 970300 w 2238739"/>
                      <a:gd name="connsiteY175" fmla="*/ 147320 h 2265680"/>
                      <a:gd name="connsiteX176" fmla="*/ 929660 w 2238739"/>
                      <a:gd name="connsiteY176" fmla="*/ 208280 h 2265680"/>
                      <a:gd name="connsiteX177" fmla="*/ 899180 w 2238739"/>
                      <a:gd name="connsiteY177" fmla="*/ 325120 h 2265680"/>
                      <a:gd name="connsiteX178" fmla="*/ 894100 w 2238739"/>
                      <a:gd name="connsiteY178" fmla="*/ 645160 h 2265680"/>
                      <a:gd name="connsiteX179" fmla="*/ 848380 w 2238739"/>
                      <a:gd name="connsiteY179" fmla="*/ 828040 h 2265680"/>
                      <a:gd name="connsiteX180" fmla="*/ 772180 w 2238739"/>
                      <a:gd name="connsiteY180" fmla="*/ 878840 h 2265680"/>
                      <a:gd name="connsiteX181" fmla="*/ 533420 w 2238739"/>
                      <a:gd name="connsiteY181" fmla="*/ 929640 h 2265680"/>
                      <a:gd name="connsiteX182" fmla="*/ 309900 w 2238739"/>
                      <a:gd name="connsiteY182" fmla="*/ 1041400 h 2265680"/>
                      <a:gd name="connsiteX183" fmla="*/ 121940 w 2238739"/>
                      <a:gd name="connsiteY183" fmla="*/ 1183640 h 2265680"/>
                      <a:gd name="connsiteX184" fmla="*/ 45740 w 2238739"/>
                      <a:gd name="connsiteY184" fmla="*/ 1336040 h 2265680"/>
                      <a:gd name="connsiteX185" fmla="*/ 25420 w 2238739"/>
                      <a:gd name="connsiteY185" fmla="*/ 1488440 h 2265680"/>
                      <a:gd name="connsiteX186" fmla="*/ 45740 w 2238739"/>
                      <a:gd name="connsiteY186" fmla="*/ 1666240 h 2265680"/>
                      <a:gd name="connsiteX187" fmla="*/ 66060 w 2238739"/>
                      <a:gd name="connsiteY187" fmla="*/ 1732280 h 2265680"/>
                      <a:gd name="connsiteX188" fmla="*/ 147340 w 2238739"/>
                      <a:gd name="connsiteY188" fmla="*/ 1879600 h 2265680"/>
                      <a:gd name="connsiteX189" fmla="*/ 187980 w 2238739"/>
                      <a:gd name="connsiteY189" fmla="*/ 1930400 h 2265680"/>
                      <a:gd name="connsiteX190" fmla="*/ 264180 w 2238739"/>
                      <a:gd name="connsiteY190" fmla="*/ 1981200 h 2265680"/>
                      <a:gd name="connsiteX191" fmla="*/ 335300 w 2238739"/>
                      <a:gd name="connsiteY191" fmla="*/ 2016760 h 2265680"/>
                      <a:gd name="connsiteX192" fmla="*/ 528340 w 2238739"/>
                      <a:gd name="connsiteY192" fmla="*/ 2032000 h 2265680"/>
                      <a:gd name="connsiteX193" fmla="*/ 629940 w 2238739"/>
                      <a:gd name="connsiteY193" fmla="*/ 2026920 h 2265680"/>
                      <a:gd name="connsiteX194" fmla="*/ 690900 w 2238739"/>
                      <a:gd name="connsiteY194" fmla="*/ 2006600 h 2265680"/>
                      <a:gd name="connsiteX195" fmla="*/ 833140 w 2238739"/>
                      <a:gd name="connsiteY195" fmla="*/ 2047240 h 2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2238739" h="2265680" extrusionOk="0">
                        <a:moveTo>
                          <a:pt x="411500" y="269240"/>
                        </a:moveTo>
                        <a:cubicBezTo>
                          <a:pt x="418679" y="265059"/>
                          <a:pt x="427190" y="260766"/>
                          <a:pt x="436900" y="259080"/>
                        </a:cubicBezTo>
                        <a:cubicBezTo>
                          <a:pt x="505203" y="248610"/>
                          <a:pt x="507200" y="254169"/>
                          <a:pt x="574060" y="264160"/>
                        </a:cubicBezTo>
                        <a:cubicBezTo>
                          <a:pt x="588716" y="269811"/>
                          <a:pt x="605402" y="272816"/>
                          <a:pt x="619780" y="279400"/>
                        </a:cubicBezTo>
                        <a:cubicBezTo>
                          <a:pt x="645427" y="292808"/>
                          <a:pt x="716253" y="349901"/>
                          <a:pt x="731540" y="370840"/>
                        </a:cubicBezTo>
                        <a:cubicBezTo>
                          <a:pt x="751044" y="387981"/>
                          <a:pt x="755754" y="402747"/>
                          <a:pt x="762020" y="426720"/>
                        </a:cubicBezTo>
                        <a:cubicBezTo>
                          <a:pt x="780418" y="470536"/>
                          <a:pt x="781446" y="495581"/>
                          <a:pt x="792500" y="538480"/>
                        </a:cubicBezTo>
                        <a:cubicBezTo>
                          <a:pt x="795680" y="573632"/>
                          <a:pt x="797458" y="627824"/>
                          <a:pt x="812820" y="660400"/>
                        </a:cubicBezTo>
                        <a:cubicBezTo>
                          <a:pt x="834107" y="703026"/>
                          <a:pt x="863891" y="743295"/>
                          <a:pt x="878860" y="777240"/>
                        </a:cubicBezTo>
                        <a:cubicBezTo>
                          <a:pt x="886612" y="797558"/>
                          <a:pt x="918300" y="820339"/>
                          <a:pt x="934740" y="833120"/>
                        </a:cubicBezTo>
                        <a:cubicBezTo>
                          <a:pt x="1001134" y="887816"/>
                          <a:pt x="1028055" y="901558"/>
                          <a:pt x="1102380" y="914400"/>
                        </a:cubicBezTo>
                        <a:cubicBezTo>
                          <a:pt x="1127718" y="922948"/>
                          <a:pt x="1150224" y="921701"/>
                          <a:pt x="1173500" y="924560"/>
                        </a:cubicBezTo>
                        <a:cubicBezTo>
                          <a:pt x="1223979" y="920183"/>
                          <a:pt x="1271606" y="912864"/>
                          <a:pt x="1315740" y="919480"/>
                        </a:cubicBezTo>
                        <a:cubicBezTo>
                          <a:pt x="1327638" y="917815"/>
                          <a:pt x="1339090" y="906525"/>
                          <a:pt x="1351300" y="899160"/>
                        </a:cubicBezTo>
                        <a:cubicBezTo>
                          <a:pt x="1358477" y="890100"/>
                          <a:pt x="1372073" y="877326"/>
                          <a:pt x="1381780" y="868680"/>
                        </a:cubicBezTo>
                        <a:cubicBezTo>
                          <a:pt x="1406039" y="825887"/>
                          <a:pt x="1408441" y="807274"/>
                          <a:pt x="1422420" y="767080"/>
                        </a:cubicBezTo>
                        <a:cubicBezTo>
                          <a:pt x="1422763" y="757641"/>
                          <a:pt x="1428636" y="743719"/>
                          <a:pt x="1427500" y="731520"/>
                        </a:cubicBezTo>
                        <a:cubicBezTo>
                          <a:pt x="1426483" y="719679"/>
                          <a:pt x="1423185" y="703396"/>
                          <a:pt x="1417340" y="690880"/>
                        </a:cubicBezTo>
                        <a:cubicBezTo>
                          <a:pt x="1409603" y="680539"/>
                          <a:pt x="1404909" y="661570"/>
                          <a:pt x="1397020" y="650240"/>
                        </a:cubicBezTo>
                        <a:cubicBezTo>
                          <a:pt x="1389694" y="642458"/>
                          <a:pt x="1377103" y="638535"/>
                          <a:pt x="1366540" y="635000"/>
                        </a:cubicBezTo>
                        <a:cubicBezTo>
                          <a:pt x="1329475" y="618677"/>
                          <a:pt x="1277138" y="622106"/>
                          <a:pt x="1249700" y="619760"/>
                        </a:cubicBezTo>
                        <a:cubicBezTo>
                          <a:pt x="1238090" y="626742"/>
                          <a:pt x="1222933" y="634448"/>
                          <a:pt x="1214140" y="640080"/>
                        </a:cubicBezTo>
                        <a:cubicBezTo>
                          <a:pt x="1173204" y="682211"/>
                          <a:pt x="1166411" y="699869"/>
                          <a:pt x="1153180" y="751840"/>
                        </a:cubicBezTo>
                        <a:cubicBezTo>
                          <a:pt x="1148871" y="769008"/>
                          <a:pt x="1143931" y="783533"/>
                          <a:pt x="1137940" y="802640"/>
                        </a:cubicBezTo>
                        <a:cubicBezTo>
                          <a:pt x="1135430" y="820339"/>
                          <a:pt x="1124729" y="833520"/>
                          <a:pt x="1117620" y="848360"/>
                        </a:cubicBezTo>
                        <a:cubicBezTo>
                          <a:pt x="1088412" y="906906"/>
                          <a:pt x="1087401" y="909633"/>
                          <a:pt x="1036340" y="955040"/>
                        </a:cubicBezTo>
                        <a:cubicBezTo>
                          <a:pt x="1009610" y="979252"/>
                          <a:pt x="976373" y="1026262"/>
                          <a:pt x="929660" y="1041400"/>
                        </a:cubicBezTo>
                        <a:cubicBezTo>
                          <a:pt x="836744" y="1060031"/>
                          <a:pt x="897287" y="1047688"/>
                          <a:pt x="792500" y="1061720"/>
                        </a:cubicBezTo>
                        <a:cubicBezTo>
                          <a:pt x="748448" y="1064789"/>
                          <a:pt x="722463" y="1063177"/>
                          <a:pt x="685820" y="1056640"/>
                        </a:cubicBezTo>
                        <a:cubicBezTo>
                          <a:pt x="656272" y="1051593"/>
                          <a:pt x="609882" y="1044354"/>
                          <a:pt x="574060" y="1041400"/>
                        </a:cubicBezTo>
                        <a:cubicBezTo>
                          <a:pt x="532239" y="1045696"/>
                          <a:pt x="486756" y="1056509"/>
                          <a:pt x="447060" y="1076960"/>
                        </a:cubicBezTo>
                        <a:cubicBezTo>
                          <a:pt x="436201" y="1097473"/>
                          <a:pt x="412146" y="1117170"/>
                          <a:pt x="396260" y="1137920"/>
                        </a:cubicBezTo>
                        <a:cubicBezTo>
                          <a:pt x="367610" y="1184429"/>
                          <a:pt x="366144" y="1210118"/>
                          <a:pt x="350540" y="1254760"/>
                        </a:cubicBezTo>
                        <a:cubicBezTo>
                          <a:pt x="361898" y="1311807"/>
                          <a:pt x="354736" y="1364345"/>
                          <a:pt x="375940" y="1417320"/>
                        </a:cubicBezTo>
                        <a:cubicBezTo>
                          <a:pt x="385719" y="1455765"/>
                          <a:pt x="428305" y="1479020"/>
                          <a:pt x="447060" y="1503680"/>
                        </a:cubicBezTo>
                        <a:cubicBezTo>
                          <a:pt x="500034" y="1548720"/>
                          <a:pt x="537850" y="1573070"/>
                          <a:pt x="609620" y="1615440"/>
                        </a:cubicBezTo>
                        <a:cubicBezTo>
                          <a:pt x="649019" y="1640829"/>
                          <a:pt x="710870" y="1652354"/>
                          <a:pt x="762020" y="1651000"/>
                        </a:cubicBezTo>
                        <a:cubicBezTo>
                          <a:pt x="823190" y="1633269"/>
                          <a:pt x="902158" y="1648157"/>
                          <a:pt x="944900" y="1615440"/>
                        </a:cubicBezTo>
                        <a:cubicBezTo>
                          <a:pt x="953929" y="1610895"/>
                          <a:pt x="955839" y="1598641"/>
                          <a:pt x="960140" y="1590040"/>
                        </a:cubicBezTo>
                        <a:cubicBezTo>
                          <a:pt x="958569" y="1577268"/>
                          <a:pt x="970954" y="1534667"/>
                          <a:pt x="960140" y="1524000"/>
                        </a:cubicBezTo>
                        <a:cubicBezTo>
                          <a:pt x="951719" y="1510731"/>
                          <a:pt x="937526" y="1505048"/>
                          <a:pt x="924580" y="1498600"/>
                        </a:cubicBezTo>
                        <a:cubicBezTo>
                          <a:pt x="904274" y="1488852"/>
                          <a:pt x="888892" y="1479148"/>
                          <a:pt x="868700" y="1473200"/>
                        </a:cubicBezTo>
                        <a:cubicBezTo>
                          <a:pt x="860966" y="1469057"/>
                          <a:pt x="854218" y="1464796"/>
                          <a:pt x="843300" y="1463040"/>
                        </a:cubicBezTo>
                        <a:cubicBezTo>
                          <a:pt x="829224" y="1456278"/>
                          <a:pt x="813912" y="1455551"/>
                          <a:pt x="797580" y="1457960"/>
                        </a:cubicBezTo>
                        <a:cubicBezTo>
                          <a:pt x="728020" y="1471824"/>
                          <a:pt x="503970" y="1474554"/>
                          <a:pt x="447060" y="1468120"/>
                        </a:cubicBezTo>
                        <a:cubicBezTo>
                          <a:pt x="367160" y="1444560"/>
                          <a:pt x="223540" y="1356360"/>
                          <a:pt x="223540" y="1356360"/>
                        </a:cubicBezTo>
                        <a:cubicBezTo>
                          <a:pt x="187376" y="1312812"/>
                          <a:pt x="172170" y="1278753"/>
                          <a:pt x="147340" y="1234440"/>
                        </a:cubicBezTo>
                        <a:cubicBezTo>
                          <a:pt x="135256" y="1217873"/>
                          <a:pt x="133619" y="1199816"/>
                          <a:pt x="127020" y="1178560"/>
                        </a:cubicBezTo>
                        <a:cubicBezTo>
                          <a:pt x="111444" y="1086531"/>
                          <a:pt x="108402" y="989341"/>
                          <a:pt x="172740" y="924560"/>
                        </a:cubicBezTo>
                        <a:cubicBezTo>
                          <a:pt x="182976" y="914146"/>
                          <a:pt x="195840" y="911229"/>
                          <a:pt x="213380" y="904240"/>
                        </a:cubicBezTo>
                        <a:cubicBezTo>
                          <a:pt x="243304" y="890507"/>
                          <a:pt x="260744" y="885659"/>
                          <a:pt x="289580" y="883920"/>
                        </a:cubicBezTo>
                        <a:cubicBezTo>
                          <a:pt x="304495" y="888544"/>
                          <a:pt x="323224" y="886219"/>
                          <a:pt x="340380" y="889000"/>
                        </a:cubicBezTo>
                        <a:cubicBezTo>
                          <a:pt x="379228" y="906651"/>
                          <a:pt x="474841" y="960610"/>
                          <a:pt x="513100" y="975360"/>
                        </a:cubicBezTo>
                        <a:cubicBezTo>
                          <a:pt x="532584" y="990161"/>
                          <a:pt x="568230" y="1001751"/>
                          <a:pt x="594380" y="1026160"/>
                        </a:cubicBezTo>
                        <a:cubicBezTo>
                          <a:pt x="640251" y="1047340"/>
                          <a:pt x="675253" y="1092817"/>
                          <a:pt x="706140" y="1132840"/>
                        </a:cubicBezTo>
                        <a:cubicBezTo>
                          <a:pt x="738262" y="1157525"/>
                          <a:pt x="770018" y="1181463"/>
                          <a:pt x="802660" y="1203960"/>
                        </a:cubicBezTo>
                        <a:cubicBezTo>
                          <a:pt x="845846" y="1233860"/>
                          <a:pt x="933617" y="1271766"/>
                          <a:pt x="980460" y="1290320"/>
                        </a:cubicBezTo>
                        <a:cubicBezTo>
                          <a:pt x="1025672" y="1302934"/>
                          <a:pt x="1128303" y="1295670"/>
                          <a:pt x="1163340" y="1305560"/>
                        </a:cubicBezTo>
                        <a:cubicBezTo>
                          <a:pt x="1261413" y="1301983"/>
                          <a:pt x="1406272" y="1327574"/>
                          <a:pt x="1498620" y="1290320"/>
                        </a:cubicBezTo>
                        <a:cubicBezTo>
                          <a:pt x="1532440" y="1294949"/>
                          <a:pt x="1703092" y="1212233"/>
                          <a:pt x="1732300" y="1198880"/>
                        </a:cubicBezTo>
                        <a:cubicBezTo>
                          <a:pt x="1759784" y="1168480"/>
                          <a:pt x="1790896" y="1153075"/>
                          <a:pt x="1808500" y="1122680"/>
                        </a:cubicBezTo>
                        <a:cubicBezTo>
                          <a:pt x="1867910" y="1041993"/>
                          <a:pt x="1889427" y="983369"/>
                          <a:pt x="1910100" y="914400"/>
                        </a:cubicBezTo>
                        <a:cubicBezTo>
                          <a:pt x="1917473" y="888323"/>
                          <a:pt x="1916298" y="863699"/>
                          <a:pt x="1915180" y="833120"/>
                        </a:cubicBezTo>
                        <a:cubicBezTo>
                          <a:pt x="1903513" y="768780"/>
                          <a:pt x="1909338" y="715312"/>
                          <a:pt x="1874540" y="660400"/>
                        </a:cubicBezTo>
                        <a:cubicBezTo>
                          <a:pt x="1832413" y="560129"/>
                          <a:pt x="1818642" y="532156"/>
                          <a:pt x="1757700" y="467360"/>
                        </a:cubicBezTo>
                        <a:cubicBezTo>
                          <a:pt x="1717625" y="424261"/>
                          <a:pt x="1709585" y="410193"/>
                          <a:pt x="1651020" y="386080"/>
                        </a:cubicBezTo>
                        <a:cubicBezTo>
                          <a:pt x="1616158" y="370828"/>
                          <a:pt x="1544340" y="345439"/>
                          <a:pt x="1544340" y="345440"/>
                        </a:cubicBezTo>
                        <a:cubicBezTo>
                          <a:pt x="1529748" y="357586"/>
                          <a:pt x="1513428" y="365137"/>
                          <a:pt x="1498620" y="381000"/>
                        </a:cubicBezTo>
                        <a:cubicBezTo>
                          <a:pt x="1481497" y="402137"/>
                          <a:pt x="1514220" y="438750"/>
                          <a:pt x="1524020" y="447040"/>
                        </a:cubicBezTo>
                        <a:cubicBezTo>
                          <a:pt x="1546787" y="457076"/>
                          <a:pt x="1579210" y="464725"/>
                          <a:pt x="1605300" y="462280"/>
                        </a:cubicBezTo>
                        <a:cubicBezTo>
                          <a:pt x="1645247" y="457988"/>
                          <a:pt x="1707025" y="451447"/>
                          <a:pt x="1757700" y="457200"/>
                        </a:cubicBezTo>
                        <a:cubicBezTo>
                          <a:pt x="1796401" y="459918"/>
                          <a:pt x="1853699" y="501846"/>
                          <a:pt x="1894860" y="513080"/>
                        </a:cubicBezTo>
                        <a:cubicBezTo>
                          <a:pt x="1931751" y="555357"/>
                          <a:pt x="2001227" y="617208"/>
                          <a:pt x="2011700" y="665480"/>
                        </a:cubicBezTo>
                        <a:cubicBezTo>
                          <a:pt x="2039213" y="714584"/>
                          <a:pt x="2072649" y="856484"/>
                          <a:pt x="2082820" y="899160"/>
                        </a:cubicBezTo>
                        <a:cubicBezTo>
                          <a:pt x="2086547" y="940824"/>
                          <a:pt x="2115421" y="1060273"/>
                          <a:pt x="2092980" y="1117600"/>
                        </a:cubicBezTo>
                        <a:cubicBezTo>
                          <a:pt x="2079895" y="1141297"/>
                          <a:pt x="2067109" y="1163188"/>
                          <a:pt x="2052340" y="1188720"/>
                        </a:cubicBezTo>
                        <a:cubicBezTo>
                          <a:pt x="2001703" y="1250471"/>
                          <a:pt x="1953552" y="1300597"/>
                          <a:pt x="1869460" y="1320800"/>
                        </a:cubicBezTo>
                        <a:cubicBezTo>
                          <a:pt x="1836641" y="1330325"/>
                          <a:pt x="1803596" y="1346324"/>
                          <a:pt x="1762780" y="1366520"/>
                        </a:cubicBezTo>
                        <a:cubicBezTo>
                          <a:pt x="1749918" y="1373834"/>
                          <a:pt x="1724070" y="1374177"/>
                          <a:pt x="1706900" y="1376680"/>
                        </a:cubicBezTo>
                        <a:cubicBezTo>
                          <a:pt x="1650934" y="1361447"/>
                          <a:pt x="1630316" y="1361418"/>
                          <a:pt x="1579900" y="1320800"/>
                        </a:cubicBezTo>
                        <a:cubicBezTo>
                          <a:pt x="1547052" y="1282143"/>
                          <a:pt x="1529938" y="1251337"/>
                          <a:pt x="1498620" y="1214120"/>
                        </a:cubicBezTo>
                        <a:cubicBezTo>
                          <a:pt x="1484197" y="1204668"/>
                          <a:pt x="1473324" y="1187971"/>
                          <a:pt x="1457980" y="1173480"/>
                        </a:cubicBezTo>
                        <a:cubicBezTo>
                          <a:pt x="1451243" y="1167824"/>
                          <a:pt x="1443418" y="1165668"/>
                          <a:pt x="1437660" y="1158240"/>
                        </a:cubicBezTo>
                        <a:cubicBezTo>
                          <a:pt x="1425884" y="1147771"/>
                          <a:pt x="1418974" y="1137140"/>
                          <a:pt x="1412260" y="1122680"/>
                        </a:cubicBezTo>
                        <a:cubicBezTo>
                          <a:pt x="1389526" y="1090480"/>
                          <a:pt x="1372860" y="1038363"/>
                          <a:pt x="1366540" y="1005840"/>
                        </a:cubicBezTo>
                        <a:cubicBezTo>
                          <a:pt x="1335967" y="920072"/>
                          <a:pt x="1315288" y="906996"/>
                          <a:pt x="1295420" y="792480"/>
                        </a:cubicBezTo>
                        <a:cubicBezTo>
                          <a:pt x="1290648" y="769030"/>
                          <a:pt x="1283890" y="735239"/>
                          <a:pt x="1275100" y="695960"/>
                        </a:cubicBezTo>
                        <a:cubicBezTo>
                          <a:pt x="1276670" y="673032"/>
                          <a:pt x="1267474" y="661146"/>
                          <a:pt x="1264940" y="635000"/>
                        </a:cubicBezTo>
                        <a:cubicBezTo>
                          <a:pt x="1264810" y="597514"/>
                          <a:pt x="1256216" y="538330"/>
                          <a:pt x="1244620" y="492760"/>
                        </a:cubicBezTo>
                        <a:cubicBezTo>
                          <a:pt x="1238827" y="478386"/>
                          <a:pt x="1244680" y="462453"/>
                          <a:pt x="1234460" y="447040"/>
                        </a:cubicBezTo>
                        <a:cubicBezTo>
                          <a:pt x="1217789" y="397615"/>
                          <a:pt x="1189858" y="370092"/>
                          <a:pt x="1148100" y="330200"/>
                        </a:cubicBezTo>
                        <a:cubicBezTo>
                          <a:pt x="1134327" y="317287"/>
                          <a:pt x="1121074" y="299935"/>
                          <a:pt x="1102380" y="289560"/>
                        </a:cubicBezTo>
                        <a:cubicBezTo>
                          <a:pt x="1089275" y="282073"/>
                          <a:pt x="1072523" y="276450"/>
                          <a:pt x="1051580" y="274320"/>
                        </a:cubicBezTo>
                        <a:cubicBezTo>
                          <a:pt x="1034977" y="276195"/>
                          <a:pt x="1019701" y="274950"/>
                          <a:pt x="990620" y="279400"/>
                        </a:cubicBezTo>
                        <a:cubicBezTo>
                          <a:pt x="918736" y="312526"/>
                          <a:pt x="922942" y="345095"/>
                          <a:pt x="909340" y="411480"/>
                        </a:cubicBezTo>
                        <a:cubicBezTo>
                          <a:pt x="909288" y="429021"/>
                          <a:pt x="909665" y="445875"/>
                          <a:pt x="904260" y="457200"/>
                        </a:cubicBezTo>
                        <a:cubicBezTo>
                          <a:pt x="893939" y="494461"/>
                          <a:pt x="862268" y="523205"/>
                          <a:pt x="833140" y="543560"/>
                        </a:cubicBezTo>
                        <a:cubicBezTo>
                          <a:pt x="803481" y="558967"/>
                          <a:pt x="769312" y="559452"/>
                          <a:pt x="741700" y="579120"/>
                        </a:cubicBezTo>
                        <a:cubicBezTo>
                          <a:pt x="708895" y="586811"/>
                          <a:pt x="654062" y="598196"/>
                          <a:pt x="624860" y="604520"/>
                        </a:cubicBezTo>
                        <a:cubicBezTo>
                          <a:pt x="581588" y="603440"/>
                          <a:pt x="544161" y="610488"/>
                          <a:pt x="513100" y="609600"/>
                        </a:cubicBezTo>
                        <a:cubicBezTo>
                          <a:pt x="490865" y="608891"/>
                          <a:pt x="472248" y="612254"/>
                          <a:pt x="447060" y="604520"/>
                        </a:cubicBezTo>
                        <a:cubicBezTo>
                          <a:pt x="436065" y="605519"/>
                          <a:pt x="426366" y="594264"/>
                          <a:pt x="416580" y="594360"/>
                        </a:cubicBezTo>
                        <a:cubicBezTo>
                          <a:pt x="338481" y="592903"/>
                          <a:pt x="275001" y="602584"/>
                          <a:pt x="203220" y="614680"/>
                        </a:cubicBezTo>
                        <a:cubicBezTo>
                          <a:pt x="154355" y="634296"/>
                          <a:pt x="105657" y="656265"/>
                          <a:pt x="71140" y="695960"/>
                        </a:cubicBezTo>
                        <a:cubicBezTo>
                          <a:pt x="38652" y="730147"/>
                          <a:pt x="33620" y="774132"/>
                          <a:pt x="10180" y="812800"/>
                        </a:cubicBezTo>
                        <a:cubicBezTo>
                          <a:pt x="5097" y="842367"/>
                          <a:pt x="3540" y="865005"/>
                          <a:pt x="20" y="899160"/>
                        </a:cubicBezTo>
                        <a:cubicBezTo>
                          <a:pt x="-11624" y="1075878"/>
                          <a:pt x="5498" y="1139362"/>
                          <a:pt x="60980" y="1300480"/>
                        </a:cubicBezTo>
                        <a:cubicBezTo>
                          <a:pt x="91660" y="1362008"/>
                          <a:pt x="85875" y="1424025"/>
                          <a:pt x="121940" y="1473200"/>
                        </a:cubicBezTo>
                        <a:cubicBezTo>
                          <a:pt x="142499" y="1482530"/>
                          <a:pt x="245324" y="1690597"/>
                          <a:pt x="294660" y="1737360"/>
                        </a:cubicBezTo>
                        <a:cubicBezTo>
                          <a:pt x="334313" y="1765700"/>
                          <a:pt x="357257" y="1788157"/>
                          <a:pt x="406420" y="1823720"/>
                        </a:cubicBezTo>
                        <a:cubicBezTo>
                          <a:pt x="443038" y="1860194"/>
                          <a:pt x="507540" y="1881970"/>
                          <a:pt x="548660" y="1899920"/>
                        </a:cubicBezTo>
                        <a:cubicBezTo>
                          <a:pt x="565272" y="1914533"/>
                          <a:pt x="706257" y="1919881"/>
                          <a:pt x="736620" y="1930400"/>
                        </a:cubicBezTo>
                        <a:cubicBezTo>
                          <a:pt x="769119" y="1931418"/>
                          <a:pt x="795816" y="1928867"/>
                          <a:pt x="833140" y="1925320"/>
                        </a:cubicBezTo>
                        <a:cubicBezTo>
                          <a:pt x="867795" y="1919443"/>
                          <a:pt x="898001" y="1904522"/>
                          <a:pt x="924580" y="1884680"/>
                        </a:cubicBezTo>
                        <a:cubicBezTo>
                          <a:pt x="977720" y="1847900"/>
                          <a:pt x="1058656" y="1789461"/>
                          <a:pt x="1102380" y="1732280"/>
                        </a:cubicBezTo>
                        <a:cubicBezTo>
                          <a:pt x="1117624" y="1707286"/>
                          <a:pt x="1126009" y="1692756"/>
                          <a:pt x="1143020" y="1666240"/>
                        </a:cubicBezTo>
                        <a:cubicBezTo>
                          <a:pt x="1147158" y="1639175"/>
                          <a:pt x="1155357" y="1610670"/>
                          <a:pt x="1158260" y="1579880"/>
                        </a:cubicBezTo>
                        <a:cubicBezTo>
                          <a:pt x="1161372" y="1557477"/>
                          <a:pt x="1161507" y="1530323"/>
                          <a:pt x="1163340" y="1508760"/>
                        </a:cubicBezTo>
                        <a:cubicBezTo>
                          <a:pt x="1165433" y="1488307"/>
                          <a:pt x="1164718" y="1467972"/>
                          <a:pt x="1168420" y="1447800"/>
                        </a:cubicBezTo>
                        <a:cubicBezTo>
                          <a:pt x="1164619" y="1401174"/>
                          <a:pt x="1174635" y="1440038"/>
                          <a:pt x="1158260" y="1371600"/>
                        </a:cubicBezTo>
                        <a:cubicBezTo>
                          <a:pt x="1154608" y="1344901"/>
                          <a:pt x="1152940" y="1315245"/>
                          <a:pt x="1148100" y="1295400"/>
                        </a:cubicBezTo>
                        <a:cubicBezTo>
                          <a:pt x="1155489" y="1250613"/>
                          <a:pt x="1149560" y="1217683"/>
                          <a:pt x="1178580" y="1173480"/>
                        </a:cubicBezTo>
                        <a:cubicBezTo>
                          <a:pt x="1191891" y="1159438"/>
                          <a:pt x="1199822" y="1148246"/>
                          <a:pt x="1214140" y="1143000"/>
                        </a:cubicBezTo>
                        <a:cubicBezTo>
                          <a:pt x="1231774" y="1133034"/>
                          <a:pt x="1251676" y="1121038"/>
                          <a:pt x="1270020" y="1112520"/>
                        </a:cubicBezTo>
                        <a:cubicBezTo>
                          <a:pt x="1315333" y="1095678"/>
                          <a:pt x="1387059" y="1084710"/>
                          <a:pt x="1422420" y="1076960"/>
                        </a:cubicBezTo>
                        <a:cubicBezTo>
                          <a:pt x="1446112" y="1071642"/>
                          <a:pt x="1462634" y="1067618"/>
                          <a:pt x="1483380" y="1061720"/>
                        </a:cubicBezTo>
                        <a:cubicBezTo>
                          <a:pt x="1493147" y="1068855"/>
                          <a:pt x="1512109" y="1066898"/>
                          <a:pt x="1518940" y="1076960"/>
                        </a:cubicBezTo>
                        <a:cubicBezTo>
                          <a:pt x="1547087" y="1119180"/>
                          <a:pt x="1584979" y="1214120"/>
                          <a:pt x="1584980" y="1214120"/>
                        </a:cubicBezTo>
                        <a:cubicBezTo>
                          <a:pt x="1619135" y="1368277"/>
                          <a:pt x="1618094" y="1253184"/>
                          <a:pt x="1590060" y="1590040"/>
                        </a:cubicBezTo>
                        <a:cubicBezTo>
                          <a:pt x="1586608" y="1630309"/>
                          <a:pt x="1587935" y="1771960"/>
                          <a:pt x="1564660" y="1844040"/>
                        </a:cubicBezTo>
                        <a:cubicBezTo>
                          <a:pt x="1555307" y="1861526"/>
                          <a:pt x="1554884" y="1879517"/>
                          <a:pt x="1539260" y="1889760"/>
                        </a:cubicBezTo>
                        <a:cubicBezTo>
                          <a:pt x="1523307" y="1904638"/>
                          <a:pt x="1500100" y="1923083"/>
                          <a:pt x="1473220" y="1930400"/>
                        </a:cubicBezTo>
                        <a:cubicBezTo>
                          <a:pt x="1454005" y="1942643"/>
                          <a:pt x="1425657" y="1939647"/>
                          <a:pt x="1407180" y="1945640"/>
                        </a:cubicBezTo>
                        <a:cubicBezTo>
                          <a:pt x="1370276" y="1941574"/>
                          <a:pt x="1324429" y="1914628"/>
                          <a:pt x="1300500" y="1920240"/>
                        </a:cubicBezTo>
                        <a:cubicBezTo>
                          <a:pt x="1182822" y="1886605"/>
                          <a:pt x="1258836" y="1905418"/>
                          <a:pt x="1158260" y="1889760"/>
                        </a:cubicBezTo>
                        <a:cubicBezTo>
                          <a:pt x="1131197" y="1895067"/>
                          <a:pt x="1115900" y="1900571"/>
                          <a:pt x="1092220" y="1905000"/>
                        </a:cubicBezTo>
                        <a:cubicBezTo>
                          <a:pt x="1058561" y="1913469"/>
                          <a:pt x="1006111" y="1968713"/>
                          <a:pt x="980460" y="2001520"/>
                        </a:cubicBezTo>
                        <a:cubicBezTo>
                          <a:pt x="955024" y="2037187"/>
                          <a:pt x="951487" y="2065559"/>
                          <a:pt x="939820" y="2103120"/>
                        </a:cubicBezTo>
                        <a:cubicBezTo>
                          <a:pt x="941065" y="2115092"/>
                          <a:pt x="941862" y="2122771"/>
                          <a:pt x="944900" y="2133600"/>
                        </a:cubicBezTo>
                        <a:cubicBezTo>
                          <a:pt x="947684" y="2143701"/>
                          <a:pt x="957821" y="2158415"/>
                          <a:pt x="965220" y="2169160"/>
                        </a:cubicBezTo>
                        <a:cubicBezTo>
                          <a:pt x="990804" y="2207986"/>
                          <a:pt x="1060721" y="2225141"/>
                          <a:pt x="1107460" y="2240280"/>
                        </a:cubicBezTo>
                        <a:cubicBezTo>
                          <a:pt x="1132731" y="2248376"/>
                          <a:pt x="1156528" y="2262827"/>
                          <a:pt x="1188740" y="2260600"/>
                        </a:cubicBezTo>
                        <a:cubicBezTo>
                          <a:pt x="1224610" y="2268194"/>
                          <a:pt x="1270240" y="2262343"/>
                          <a:pt x="1305580" y="2265680"/>
                        </a:cubicBezTo>
                        <a:cubicBezTo>
                          <a:pt x="1436934" y="2254559"/>
                          <a:pt x="1431024" y="2272914"/>
                          <a:pt x="1534180" y="2209800"/>
                        </a:cubicBezTo>
                        <a:cubicBezTo>
                          <a:pt x="1579819" y="2181794"/>
                          <a:pt x="1666260" y="2118359"/>
                          <a:pt x="1666260" y="2118360"/>
                        </a:cubicBezTo>
                        <a:cubicBezTo>
                          <a:pt x="1678760" y="2096805"/>
                          <a:pt x="1688251" y="2082497"/>
                          <a:pt x="1701820" y="2067560"/>
                        </a:cubicBezTo>
                        <a:cubicBezTo>
                          <a:pt x="1705555" y="2056083"/>
                          <a:pt x="1753728" y="1946422"/>
                          <a:pt x="1757700" y="1930400"/>
                        </a:cubicBezTo>
                        <a:cubicBezTo>
                          <a:pt x="1758505" y="1902844"/>
                          <a:pt x="1774981" y="1877761"/>
                          <a:pt x="1772940" y="1854200"/>
                        </a:cubicBezTo>
                        <a:cubicBezTo>
                          <a:pt x="1776935" y="1798368"/>
                          <a:pt x="1788410" y="1742302"/>
                          <a:pt x="1767860" y="1691640"/>
                        </a:cubicBezTo>
                        <a:cubicBezTo>
                          <a:pt x="1752255" y="1643695"/>
                          <a:pt x="1726770" y="1619034"/>
                          <a:pt x="1696740" y="1584960"/>
                        </a:cubicBezTo>
                        <a:cubicBezTo>
                          <a:pt x="1688710" y="1576045"/>
                          <a:pt x="1681386" y="1559547"/>
                          <a:pt x="1666260" y="1554480"/>
                        </a:cubicBezTo>
                        <a:cubicBezTo>
                          <a:pt x="1627425" y="1531937"/>
                          <a:pt x="1609387" y="1537090"/>
                          <a:pt x="1564660" y="1524000"/>
                        </a:cubicBezTo>
                        <a:cubicBezTo>
                          <a:pt x="1531149" y="1511463"/>
                          <a:pt x="1490524" y="1489871"/>
                          <a:pt x="1447820" y="1488440"/>
                        </a:cubicBezTo>
                        <a:cubicBezTo>
                          <a:pt x="1394443" y="1478319"/>
                          <a:pt x="1425547" y="1487437"/>
                          <a:pt x="1371620" y="1478280"/>
                        </a:cubicBezTo>
                        <a:cubicBezTo>
                          <a:pt x="1362144" y="1473735"/>
                          <a:pt x="1342680" y="1468494"/>
                          <a:pt x="1330980" y="1463040"/>
                        </a:cubicBezTo>
                        <a:cubicBezTo>
                          <a:pt x="1280396" y="1424212"/>
                          <a:pt x="1275118" y="1399013"/>
                          <a:pt x="1249700" y="1346200"/>
                        </a:cubicBezTo>
                        <a:cubicBezTo>
                          <a:pt x="1247726" y="1336205"/>
                          <a:pt x="1243167" y="1327559"/>
                          <a:pt x="1244620" y="1315720"/>
                        </a:cubicBezTo>
                        <a:cubicBezTo>
                          <a:pt x="1241228" y="1272255"/>
                          <a:pt x="1238566" y="1226976"/>
                          <a:pt x="1275100" y="1193800"/>
                        </a:cubicBezTo>
                        <a:cubicBezTo>
                          <a:pt x="1286525" y="1180030"/>
                          <a:pt x="1303080" y="1164999"/>
                          <a:pt x="1315740" y="1153160"/>
                        </a:cubicBezTo>
                        <a:cubicBezTo>
                          <a:pt x="1325973" y="1134653"/>
                          <a:pt x="1333246" y="1120313"/>
                          <a:pt x="1351300" y="1107440"/>
                        </a:cubicBezTo>
                        <a:cubicBezTo>
                          <a:pt x="1410101" y="1061230"/>
                          <a:pt x="1430254" y="1026199"/>
                          <a:pt x="1518940" y="1000760"/>
                        </a:cubicBezTo>
                        <a:cubicBezTo>
                          <a:pt x="1540127" y="991938"/>
                          <a:pt x="1571285" y="983520"/>
                          <a:pt x="1595140" y="975360"/>
                        </a:cubicBezTo>
                        <a:cubicBezTo>
                          <a:pt x="1743819" y="992812"/>
                          <a:pt x="1879039" y="934278"/>
                          <a:pt x="2011700" y="970280"/>
                        </a:cubicBezTo>
                        <a:cubicBezTo>
                          <a:pt x="2167515" y="984815"/>
                          <a:pt x="2098083" y="1016478"/>
                          <a:pt x="2189500" y="909320"/>
                        </a:cubicBezTo>
                        <a:cubicBezTo>
                          <a:pt x="2210055" y="786614"/>
                          <a:pt x="2236558" y="723119"/>
                          <a:pt x="2230140" y="599440"/>
                        </a:cubicBezTo>
                        <a:cubicBezTo>
                          <a:pt x="2231961" y="559556"/>
                          <a:pt x="2205499" y="529923"/>
                          <a:pt x="2189500" y="492760"/>
                        </a:cubicBezTo>
                        <a:cubicBezTo>
                          <a:pt x="2182762" y="465191"/>
                          <a:pt x="2168720" y="427428"/>
                          <a:pt x="2143780" y="411480"/>
                        </a:cubicBezTo>
                        <a:cubicBezTo>
                          <a:pt x="2056990" y="300192"/>
                          <a:pt x="1980200" y="261282"/>
                          <a:pt x="1905020" y="208280"/>
                        </a:cubicBezTo>
                        <a:cubicBezTo>
                          <a:pt x="1844928" y="156209"/>
                          <a:pt x="1773711" y="142452"/>
                          <a:pt x="1706900" y="91440"/>
                        </a:cubicBezTo>
                        <a:cubicBezTo>
                          <a:pt x="1675674" y="68528"/>
                          <a:pt x="1632507" y="37371"/>
                          <a:pt x="1600220" y="35560"/>
                        </a:cubicBezTo>
                        <a:cubicBezTo>
                          <a:pt x="1568953" y="26149"/>
                          <a:pt x="1543383" y="20896"/>
                          <a:pt x="1524020" y="20320"/>
                        </a:cubicBezTo>
                        <a:cubicBezTo>
                          <a:pt x="1505989" y="15615"/>
                          <a:pt x="1466341" y="15600"/>
                          <a:pt x="1447820" y="15240"/>
                        </a:cubicBezTo>
                        <a:cubicBezTo>
                          <a:pt x="1401890" y="-891"/>
                          <a:pt x="1351420" y="739"/>
                          <a:pt x="1320820" y="0"/>
                        </a:cubicBezTo>
                        <a:cubicBezTo>
                          <a:pt x="1289872" y="9073"/>
                          <a:pt x="1247197" y="227"/>
                          <a:pt x="1193820" y="10160"/>
                        </a:cubicBezTo>
                        <a:cubicBezTo>
                          <a:pt x="1151089" y="20902"/>
                          <a:pt x="1123309" y="41824"/>
                          <a:pt x="1087140" y="55880"/>
                        </a:cubicBezTo>
                        <a:cubicBezTo>
                          <a:pt x="1037187" y="81615"/>
                          <a:pt x="996992" y="104127"/>
                          <a:pt x="970300" y="147320"/>
                        </a:cubicBezTo>
                        <a:cubicBezTo>
                          <a:pt x="955025" y="164928"/>
                          <a:pt x="942506" y="189228"/>
                          <a:pt x="929660" y="208280"/>
                        </a:cubicBezTo>
                        <a:cubicBezTo>
                          <a:pt x="918576" y="246438"/>
                          <a:pt x="905103" y="277856"/>
                          <a:pt x="899180" y="325120"/>
                        </a:cubicBezTo>
                        <a:cubicBezTo>
                          <a:pt x="895992" y="409820"/>
                          <a:pt x="897732" y="565527"/>
                          <a:pt x="894100" y="645160"/>
                        </a:cubicBezTo>
                        <a:cubicBezTo>
                          <a:pt x="871387" y="713383"/>
                          <a:pt x="892419" y="763567"/>
                          <a:pt x="848380" y="828040"/>
                        </a:cubicBezTo>
                        <a:cubicBezTo>
                          <a:pt x="837327" y="854915"/>
                          <a:pt x="801934" y="866996"/>
                          <a:pt x="772180" y="878840"/>
                        </a:cubicBezTo>
                        <a:cubicBezTo>
                          <a:pt x="684773" y="917279"/>
                          <a:pt x="629403" y="915596"/>
                          <a:pt x="533420" y="929640"/>
                        </a:cubicBezTo>
                        <a:cubicBezTo>
                          <a:pt x="417870" y="970841"/>
                          <a:pt x="447599" y="954599"/>
                          <a:pt x="309900" y="1041400"/>
                        </a:cubicBezTo>
                        <a:cubicBezTo>
                          <a:pt x="257061" y="1077331"/>
                          <a:pt x="172367" y="1128137"/>
                          <a:pt x="121940" y="1183640"/>
                        </a:cubicBezTo>
                        <a:cubicBezTo>
                          <a:pt x="87640" y="1217744"/>
                          <a:pt x="63819" y="1280783"/>
                          <a:pt x="45740" y="1336040"/>
                        </a:cubicBezTo>
                        <a:cubicBezTo>
                          <a:pt x="43731" y="1350187"/>
                          <a:pt x="24081" y="1480443"/>
                          <a:pt x="25420" y="1488440"/>
                        </a:cubicBezTo>
                        <a:cubicBezTo>
                          <a:pt x="23643" y="1546224"/>
                          <a:pt x="48509" y="1619000"/>
                          <a:pt x="45740" y="1666240"/>
                        </a:cubicBezTo>
                        <a:cubicBezTo>
                          <a:pt x="51920" y="1685164"/>
                          <a:pt x="58442" y="1711213"/>
                          <a:pt x="66060" y="1732280"/>
                        </a:cubicBezTo>
                        <a:cubicBezTo>
                          <a:pt x="95370" y="1779772"/>
                          <a:pt x="115226" y="1830623"/>
                          <a:pt x="147340" y="1879600"/>
                        </a:cubicBezTo>
                        <a:cubicBezTo>
                          <a:pt x="157754" y="1898913"/>
                          <a:pt x="171311" y="1912420"/>
                          <a:pt x="187980" y="1930400"/>
                        </a:cubicBezTo>
                        <a:cubicBezTo>
                          <a:pt x="214484" y="1958272"/>
                          <a:pt x="239851" y="1971261"/>
                          <a:pt x="264180" y="1981200"/>
                        </a:cubicBezTo>
                        <a:cubicBezTo>
                          <a:pt x="288500" y="1994765"/>
                          <a:pt x="308901" y="2007325"/>
                          <a:pt x="335300" y="2016760"/>
                        </a:cubicBezTo>
                        <a:cubicBezTo>
                          <a:pt x="374253" y="2030088"/>
                          <a:pt x="502834" y="2034058"/>
                          <a:pt x="528340" y="2032000"/>
                        </a:cubicBezTo>
                        <a:cubicBezTo>
                          <a:pt x="565049" y="2028829"/>
                          <a:pt x="598803" y="2039886"/>
                          <a:pt x="629940" y="2026920"/>
                        </a:cubicBezTo>
                        <a:cubicBezTo>
                          <a:pt x="646673" y="2020248"/>
                          <a:pt x="665909" y="2010432"/>
                          <a:pt x="690900" y="2006600"/>
                        </a:cubicBezTo>
                        <a:cubicBezTo>
                          <a:pt x="733609" y="2009893"/>
                          <a:pt x="787603" y="2033468"/>
                          <a:pt x="833140" y="2047240"/>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4033CD3B-B530-6494-A8F5-7BEB9EFCDDFE}"/>
              </a:ext>
            </a:extLst>
          </p:cNvPr>
          <p:cNvSpPr/>
          <p:nvPr/>
        </p:nvSpPr>
        <p:spPr>
          <a:xfrm>
            <a:off x="5490718" y="4033520"/>
            <a:ext cx="5161280" cy="1381760"/>
          </a:xfrm>
          <a:custGeom>
            <a:avLst/>
            <a:gdLst>
              <a:gd name="connsiteX0" fmla="*/ 0 w 5161280"/>
              <a:gd name="connsiteY0" fmla="*/ 904240 h 1381760"/>
              <a:gd name="connsiteX1" fmla="*/ 35560 w 5161280"/>
              <a:gd name="connsiteY1" fmla="*/ 838200 h 1381760"/>
              <a:gd name="connsiteX2" fmla="*/ 50800 w 5161280"/>
              <a:gd name="connsiteY2" fmla="*/ 797560 h 1381760"/>
              <a:gd name="connsiteX3" fmla="*/ 137160 w 5161280"/>
              <a:gd name="connsiteY3" fmla="*/ 746760 h 1381760"/>
              <a:gd name="connsiteX4" fmla="*/ 294640 w 5161280"/>
              <a:gd name="connsiteY4" fmla="*/ 706120 h 1381760"/>
              <a:gd name="connsiteX5" fmla="*/ 396240 w 5161280"/>
              <a:gd name="connsiteY5" fmla="*/ 690880 h 1381760"/>
              <a:gd name="connsiteX6" fmla="*/ 635000 w 5161280"/>
              <a:gd name="connsiteY6" fmla="*/ 711200 h 1381760"/>
              <a:gd name="connsiteX7" fmla="*/ 721360 w 5161280"/>
              <a:gd name="connsiteY7" fmla="*/ 731520 h 1381760"/>
              <a:gd name="connsiteX8" fmla="*/ 883920 w 5161280"/>
              <a:gd name="connsiteY8" fmla="*/ 782320 h 1381760"/>
              <a:gd name="connsiteX9" fmla="*/ 1041400 w 5161280"/>
              <a:gd name="connsiteY9" fmla="*/ 792480 h 1381760"/>
              <a:gd name="connsiteX10" fmla="*/ 1107440 w 5161280"/>
              <a:gd name="connsiteY10" fmla="*/ 787400 h 1381760"/>
              <a:gd name="connsiteX11" fmla="*/ 1168400 w 5161280"/>
              <a:gd name="connsiteY11" fmla="*/ 767080 h 1381760"/>
              <a:gd name="connsiteX12" fmla="*/ 1290320 w 5161280"/>
              <a:gd name="connsiteY12" fmla="*/ 685800 h 1381760"/>
              <a:gd name="connsiteX13" fmla="*/ 1330960 w 5161280"/>
              <a:gd name="connsiteY13" fmla="*/ 604520 h 1381760"/>
              <a:gd name="connsiteX14" fmla="*/ 1325880 w 5161280"/>
              <a:gd name="connsiteY14" fmla="*/ 558800 h 1381760"/>
              <a:gd name="connsiteX15" fmla="*/ 1275080 w 5161280"/>
              <a:gd name="connsiteY15" fmla="*/ 508000 h 1381760"/>
              <a:gd name="connsiteX16" fmla="*/ 1188720 w 5161280"/>
              <a:gd name="connsiteY16" fmla="*/ 543560 h 1381760"/>
              <a:gd name="connsiteX17" fmla="*/ 1178560 w 5161280"/>
              <a:gd name="connsiteY17" fmla="*/ 563880 h 1381760"/>
              <a:gd name="connsiteX18" fmla="*/ 1173480 w 5161280"/>
              <a:gd name="connsiteY18" fmla="*/ 609600 h 1381760"/>
              <a:gd name="connsiteX19" fmla="*/ 1168400 w 5161280"/>
              <a:gd name="connsiteY19" fmla="*/ 640080 h 1381760"/>
              <a:gd name="connsiteX20" fmla="*/ 1183640 w 5161280"/>
              <a:gd name="connsiteY20" fmla="*/ 675640 h 1381760"/>
              <a:gd name="connsiteX21" fmla="*/ 1214120 w 5161280"/>
              <a:gd name="connsiteY21" fmla="*/ 731520 h 1381760"/>
              <a:gd name="connsiteX22" fmla="*/ 1356360 w 5161280"/>
              <a:gd name="connsiteY22" fmla="*/ 828040 h 1381760"/>
              <a:gd name="connsiteX23" fmla="*/ 1432560 w 5161280"/>
              <a:gd name="connsiteY23" fmla="*/ 894080 h 1381760"/>
              <a:gd name="connsiteX24" fmla="*/ 1463040 w 5161280"/>
              <a:gd name="connsiteY24" fmla="*/ 985520 h 1381760"/>
              <a:gd name="connsiteX25" fmla="*/ 1473200 w 5161280"/>
              <a:gd name="connsiteY25" fmla="*/ 1031240 h 1381760"/>
              <a:gd name="connsiteX26" fmla="*/ 1447800 w 5161280"/>
              <a:gd name="connsiteY26" fmla="*/ 1153160 h 1381760"/>
              <a:gd name="connsiteX27" fmla="*/ 1422400 w 5161280"/>
              <a:gd name="connsiteY27" fmla="*/ 1168400 h 1381760"/>
              <a:gd name="connsiteX28" fmla="*/ 1381760 w 5161280"/>
              <a:gd name="connsiteY28" fmla="*/ 1198880 h 1381760"/>
              <a:gd name="connsiteX29" fmla="*/ 1366520 w 5161280"/>
              <a:gd name="connsiteY29" fmla="*/ 1224280 h 1381760"/>
              <a:gd name="connsiteX30" fmla="*/ 1361440 w 5161280"/>
              <a:gd name="connsiteY30" fmla="*/ 1330960 h 1381760"/>
              <a:gd name="connsiteX31" fmla="*/ 1397000 w 5161280"/>
              <a:gd name="connsiteY31" fmla="*/ 1346200 h 1381760"/>
              <a:gd name="connsiteX32" fmla="*/ 1539240 w 5161280"/>
              <a:gd name="connsiteY32" fmla="*/ 1381760 h 1381760"/>
              <a:gd name="connsiteX33" fmla="*/ 1640840 w 5161280"/>
              <a:gd name="connsiteY33" fmla="*/ 1366520 h 1381760"/>
              <a:gd name="connsiteX34" fmla="*/ 1686560 w 5161280"/>
              <a:gd name="connsiteY34" fmla="*/ 1320800 h 1381760"/>
              <a:gd name="connsiteX35" fmla="*/ 1722120 w 5161280"/>
              <a:gd name="connsiteY35" fmla="*/ 1280160 h 1381760"/>
              <a:gd name="connsiteX36" fmla="*/ 1772920 w 5161280"/>
              <a:gd name="connsiteY36" fmla="*/ 1163320 h 1381760"/>
              <a:gd name="connsiteX37" fmla="*/ 1783080 w 5161280"/>
              <a:gd name="connsiteY37" fmla="*/ 1112520 h 1381760"/>
              <a:gd name="connsiteX38" fmla="*/ 1803400 w 5161280"/>
              <a:gd name="connsiteY38" fmla="*/ 1046480 h 1381760"/>
              <a:gd name="connsiteX39" fmla="*/ 1818640 w 5161280"/>
              <a:gd name="connsiteY39" fmla="*/ 975360 h 1381760"/>
              <a:gd name="connsiteX40" fmla="*/ 1838960 w 5161280"/>
              <a:gd name="connsiteY40" fmla="*/ 929640 h 1381760"/>
              <a:gd name="connsiteX41" fmla="*/ 1854200 w 5161280"/>
              <a:gd name="connsiteY41" fmla="*/ 878840 h 1381760"/>
              <a:gd name="connsiteX42" fmla="*/ 1910080 w 5161280"/>
              <a:gd name="connsiteY42" fmla="*/ 746760 h 1381760"/>
              <a:gd name="connsiteX43" fmla="*/ 1940560 w 5161280"/>
              <a:gd name="connsiteY43" fmla="*/ 685800 h 1381760"/>
              <a:gd name="connsiteX44" fmla="*/ 1971040 w 5161280"/>
              <a:gd name="connsiteY44" fmla="*/ 604520 h 1381760"/>
              <a:gd name="connsiteX45" fmla="*/ 2042160 w 5161280"/>
              <a:gd name="connsiteY45" fmla="*/ 497840 h 1381760"/>
              <a:gd name="connsiteX46" fmla="*/ 2082800 w 5161280"/>
              <a:gd name="connsiteY46" fmla="*/ 472440 h 1381760"/>
              <a:gd name="connsiteX47" fmla="*/ 2153920 w 5161280"/>
              <a:gd name="connsiteY47" fmla="*/ 462280 h 1381760"/>
              <a:gd name="connsiteX48" fmla="*/ 2255520 w 5161280"/>
              <a:gd name="connsiteY48" fmla="*/ 497840 h 1381760"/>
              <a:gd name="connsiteX49" fmla="*/ 2352040 w 5161280"/>
              <a:gd name="connsiteY49" fmla="*/ 655320 h 1381760"/>
              <a:gd name="connsiteX50" fmla="*/ 2357120 w 5161280"/>
              <a:gd name="connsiteY50" fmla="*/ 685800 h 1381760"/>
              <a:gd name="connsiteX51" fmla="*/ 2352040 w 5161280"/>
              <a:gd name="connsiteY51" fmla="*/ 782320 h 1381760"/>
              <a:gd name="connsiteX52" fmla="*/ 2326640 w 5161280"/>
              <a:gd name="connsiteY52" fmla="*/ 792480 h 1381760"/>
              <a:gd name="connsiteX53" fmla="*/ 2296160 w 5161280"/>
              <a:gd name="connsiteY53" fmla="*/ 741680 h 1381760"/>
              <a:gd name="connsiteX54" fmla="*/ 2301240 w 5161280"/>
              <a:gd name="connsiteY54" fmla="*/ 655320 h 1381760"/>
              <a:gd name="connsiteX55" fmla="*/ 2331720 w 5161280"/>
              <a:gd name="connsiteY55" fmla="*/ 614680 h 1381760"/>
              <a:gd name="connsiteX56" fmla="*/ 2372360 w 5161280"/>
              <a:gd name="connsiteY56" fmla="*/ 553720 h 1381760"/>
              <a:gd name="connsiteX57" fmla="*/ 2438400 w 5161280"/>
              <a:gd name="connsiteY57" fmla="*/ 477520 h 1381760"/>
              <a:gd name="connsiteX58" fmla="*/ 2489200 w 5161280"/>
              <a:gd name="connsiteY58" fmla="*/ 386080 h 1381760"/>
              <a:gd name="connsiteX59" fmla="*/ 2504440 w 5161280"/>
              <a:gd name="connsiteY59" fmla="*/ 294640 h 1381760"/>
              <a:gd name="connsiteX60" fmla="*/ 2484120 w 5161280"/>
              <a:gd name="connsiteY60" fmla="*/ 147320 h 1381760"/>
              <a:gd name="connsiteX61" fmla="*/ 2458720 w 5161280"/>
              <a:gd name="connsiteY61" fmla="*/ 106680 h 1381760"/>
              <a:gd name="connsiteX62" fmla="*/ 2433320 w 5161280"/>
              <a:gd name="connsiteY62" fmla="*/ 71120 h 1381760"/>
              <a:gd name="connsiteX63" fmla="*/ 2402840 w 5161280"/>
              <a:gd name="connsiteY63" fmla="*/ 50800 h 1381760"/>
              <a:gd name="connsiteX64" fmla="*/ 2372360 w 5161280"/>
              <a:gd name="connsiteY64" fmla="*/ 35560 h 1381760"/>
              <a:gd name="connsiteX65" fmla="*/ 2280920 w 5161280"/>
              <a:gd name="connsiteY65" fmla="*/ 0 h 1381760"/>
              <a:gd name="connsiteX66" fmla="*/ 2235200 w 5161280"/>
              <a:gd name="connsiteY66" fmla="*/ 30480 h 1381760"/>
              <a:gd name="connsiteX67" fmla="*/ 2219960 w 5161280"/>
              <a:gd name="connsiteY67" fmla="*/ 66040 h 1381760"/>
              <a:gd name="connsiteX68" fmla="*/ 2306320 w 5161280"/>
              <a:gd name="connsiteY68" fmla="*/ 162560 h 1381760"/>
              <a:gd name="connsiteX69" fmla="*/ 2479040 w 5161280"/>
              <a:gd name="connsiteY69" fmla="*/ 228600 h 1381760"/>
              <a:gd name="connsiteX70" fmla="*/ 2626360 w 5161280"/>
              <a:gd name="connsiteY70" fmla="*/ 264160 h 1381760"/>
              <a:gd name="connsiteX71" fmla="*/ 2738120 w 5161280"/>
              <a:gd name="connsiteY71" fmla="*/ 320040 h 1381760"/>
              <a:gd name="connsiteX72" fmla="*/ 2788920 w 5161280"/>
              <a:gd name="connsiteY72" fmla="*/ 365760 h 1381760"/>
              <a:gd name="connsiteX73" fmla="*/ 2839720 w 5161280"/>
              <a:gd name="connsiteY73" fmla="*/ 406400 h 1381760"/>
              <a:gd name="connsiteX74" fmla="*/ 2905760 w 5161280"/>
              <a:gd name="connsiteY74" fmla="*/ 533400 h 1381760"/>
              <a:gd name="connsiteX75" fmla="*/ 2921000 w 5161280"/>
              <a:gd name="connsiteY75" fmla="*/ 604520 h 1381760"/>
              <a:gd name="connsiteX76" fmla="*/ 2926080 w 5161280"/>
              <a:gd name="connsiteY76" fmla="*/ 670560 h 1381760"/>
              <a:gd name="connsiteX77" fmla="*/ 2915920 w 5161280"/>
              <a:gd name="connsiteY77" fmla="*/ 899160 h 1381760"/>
              <a:gd name="connsiteX78" fmla="*/ 2921000 w 5161280"/>
              <a:gd name="connsiteY78" fmla="*/ 965200 h 1381760"/>
              <a:gd name="connsiteX79" fmla="*/ 2926080 w 5161280"/>
              <a:gd name="connsiteY79" fmla="*/ 1000760 h 1381760"/>
              <a:gd name="connsiteX80" fmla="*/ 2946400 w 5161280"/>
              <a:gd name="connsiteY80" fmla="*/ 1041400 h 1381760"/>
              <a:gd name="connsiteX81" fmla="*/ 3068320 w 5161280"/>
              <a:gd name="connsiteY81" fmla="*/ 1158240 h 1381760"/>
              <a:gd name="connsiteX82" fmla="*/ 3195320 w 5161280"/>
              <a:gd name="connsiteY82" fmla="*/ 1224280 h 1381760"/>
              <a:gd name="connsiteX83" fmla="*/ 3256280 w 5161280"/>
              <a:gd name="connsiteY83" fmla="*/ 1239520 h 1381760"/>
              <a:gd name="connsiteX84" fmla="*/ 3337560 w 5161280"/>
              <a:gd name="connsiteY84" fmla="*/ 1254760 h 1381760"/>
              <a:gd name="connsiteX85" fmla="*/ 3474720 w 5161280"/>
              <a:gd name="connsiteY85" fmla="*/ 1244600 h 1381760"/>
              <a:gd name="connsiteX86" fmla="*/ 3576320 w 5161280"/>
              <a:gd name="connsiteY86" fmla="*/ 1219200 h 1381760"/>
              <a:gd name="connsiteX87" fmla="*/ 3708400 w 5161280"/>
              <a:gd name="connsiteY87" fmla="*/ 1097280 h 1381760"/>
              <a:gd name="connsiteX88" fmla="*/ 3749040 w 5161280"/>
              <a:gd name="connsiteY88" fmla="*/ 1010920 h 1381760"/>
              <a:gd name="connsiteX89" fmla="*/ 3754120 w 5161280"/>
              <a:gd name="connsiteY89" fmla="*/ 975360 h 1381760"/>
              <a:gd name="connsiteX90" fmla="*/ 3743960 w 5161280"/>
              <a:gd name="connsiteY90" fmla="*/ 929640 h 1381760"/>
              <a:gd name="connsiteX91" fmla="*/ 3723640 w 5161280"/>
              <a:gd name="connsiteY91" fmla="*/ 909320 h 1381760"/>
              <a:gd name="connsiteX92" fmla="*/ 3657600 w 5161280"/>
              <a:gd name="connsiteY92" fmla="*/ 894080 h 1381760"/>
              <a:gd name="connsiteX93" fmla="*/ 3566160 w 5161280"/>
              <a:gd name="connsiteY93" fmla="*/ 899160 h 1381760"/>
              <a:gd name="connsiteX94" fmla="*/ 3505200 w 5161280"/>
              <a:gd name="connsiteY94" fmla="*/ 949960 h 1381760"/>
              <a:gd name="connsiteX95" fmla="*/ 3474720 w 5161280"/>
              <a:gd name="connsiteY95" fmla="*/ 975360 h 1381760"/>
              <a:gd name="connsiteX96" fmla="*/ 3393440 w 5161280"/>
              <a:gd name="connsiteY96" fmla="*/ 1016000 h 1381760"/>
              <a:gd name="connsiteX97" fmla="*/ 3373120 w 5161280"/>
              <a:gd name="connsiteY97" fmla="*/ 1031240 h 1381760"/>
              <a:gd name="connsiteX98" fmla="*/ 3332480 w 5161280"/>
              <a:gd name="connsiteY98" fmla="*/ 1051560 h 1381760"/>
              <a:gd name="connsiteX99" fmla="*/ 3251200 w 5161280"/>
              <a:gd name="connsiteY99" fmla="*/ 1097280 h 1381760"/>
              <a:gd name="connsiteX100" fmla="*/ 3175000 w 5161280"/>
              <a:gd name="connsiteY100" fmla="*/ 1117600 h 1381760"/>
              <a:gd name="connsiteX101" fmla="*/ 3083560 w 5161280"/>
              <a:gd name="connsiteY101" fmla="*/ 1087120 h 1381760"/>
              <a:gd name="connsiteX102" fmla="*/ 3078480 w 5161280"/>
              <a:gd name="connsiteY102" fmla="*/ 1031240 h 1381760"/>
              <a:gd name="connsiteX103" fmla="*/ 3083560 w 5161280"/>
              <a:gd name="connsiteY103" fmla="*/ 949960 h 1381760"/>
              <a:gd name="connsiteX104" fmla="*/ 3098800 w 5161280"/>
              <a:gd name="connsiteY104" fmla="*/ 909320 h 1381760"/>
              <a:gd name="connsiteX105" fmla="*/ 3119120 w 5161280"/>
              <a:gd name="connsiteY105" fmla="*/ 878840 h 1381760"/>
              <a:gd name="connsiteX106" fmla="*/ 3169920 w 5161280"/>
              <a:gd name="connsiteY106" fmla="*/ 817880 h 1381760"/>
              <a:gd name="connsiteX107" fmla="*/ 3185160 w 5161280"/>
              <a:gd name="connsiteY107" fmla="*/ 807720 h 1381760"/>
              <a:gd name="connsiteX108" fmla="*/ 3296920 w 5161280"/>
              <a:gd name="connsiteY108" fmla="*/ 797560 h 1381760"/>
              <a:gd name="connsiteX109" fmla="*/ 3413760 w 5161280"/>
              <a:gd name="connsiteY109" fmla="*/ 782320 h 1381760"/>
              <a:gd name="connsiteX110" fmla="*/ 3464560 w 5161280"/>
              <a:gd name="connsiteY110" fmla="*/ 767080 h 1381760"/>
              <a:gd name="connsiteX111" fmla="*/ 3515360 w 5161280"/>
              <a:gd name="connsiteY111" fmla="*/ 741680 h 1381760"/>
              <a:gd name="connsiteX112" fmla="*/ 3601720 w 5161280"/>
              <a:gd name="connsiteY112" fmla="*/ 701040 h 1381760"/>
              <a:gd name="connsiteX113" fmla="*/ 3677920 w 5161280"/>
              <a:gd name="connsiteY113" fmla="*/ 650240 h 1381760"/>
              <a:gd name="connsiteX114" fmla="*/ 3728720 w 5161280"/>
              <a:gd name="connsiteY114" fmla="*/ 589280 h 1381760"/>
              <a:gd name="connsiteX115" fmla="*/ 3820160 w 5161280"/>
              <a:gd name="connsiteY115" fmla="*/ 482600 h 1381760"/>
              <a:gd name="connsiteX116" fmla="*/ 3901440 w 5161280"/>
              <a:gd name="connsiteY116" fmla="*/ 447040 h 1381760"/>
              <a:gd name="connsiteX117" fmla="*/ 3942080 w 5161280"/>
              <a:gd name="connsiteY117" fmla="*/ 441960 h 1381760"/>
              <a:gd name="connsiteX118" fmla="*/ 4084320 w 5161280"/>
              <a:gd name="connsiteY118" fmla="*/ 462280 h 1381760"/>
              <a:gd name="connsiteX119" fmla="*/ 4170680 w 5161280"/>
              <a:gd name="connsiteY119" fmla="*/ 497840 h 1381760"/>
              <a:gd name="connsiteX120" fmla="*/ 4302760 w 5161280"/>
              <a:gd name="connsiteY120" fmla="*/ 579120 h 1381760"/>
              <a:gd name="connsiteX121" fmla="*/ 4348480 w 5161280"/>
              <a:gd name="connsiteY121" fmla="*/ 619760 h 1381760"/>
              <a:gd name="connsiteX122" fmla="*/ 4546600 w 5161280"/>
              <a:gd name="connsiteY122" fmla="*/ 762000 h 1381760"/>
              <a:gd name="connsiteX123" fmla="*/ 4810760 w 5161280"/>
              <a:gd name="connsiteY123" fmla="*/ 883920 h 1381760"/>
              <a:gd name="connsiteX124" fmla="*/ 4937760 w 5161280"/>
              <a:gd name="connsiteY124" fmla="*/ 924560 h 1381760"/>
              <a:gd name="connsiteX125" fmla="*/ 5080000 w 5161280"/>
              <a:gd name="connsiteY125" fmla="*/ 914400 h 1381760"/>
              <a:gd name="connsiteX126" fmla="*/ 5135880 w 5161280"/>
              <a:gd name="connsiteY126" fmla="*/ 873760 h 1381760"/>
              <a:gd name="connsiteX127" fmla="*/ 5161280 w 5161280"/>
              <a:gd name="connsiteY127" fmla="*/ 858520 h 138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161280" h="1381760">
                <a:moveTo>
                  <a:pt x="0" y="904240"/>
                </a:moveTo>
                <a:cubicBezTo>
                  <a:pt x="10909" y="849695"/>
                  <a:pt x="-5019" y="910341"/>
                  <a:pt x="35560" y="838200"/>
                </a:cubicBezTo>
                <a:cubicBezTo>
                  <a:pt x="42653" y="825590"/>
                  <a:pt x="41979" y="809028"/>
                  <a:pt x="50800" y="797560"/>
                </a:cubicBezTo>
                <a:cubicBezTo>
                  <a:pt x="62965" y="781746"/>
                  <a:pt x="123761" y="751914"/>
                  <a:pt x="137160" y="746760"/>
                </a:cubicBezTo>
                <a:cubicBezTo>
                  <a:pt x="205188" y="720595"/>
                  <a:pt x="225261" y="720574"/>
                  <a:pt x="294640" y="706120"/>
                </a:cubicBezTo>
                <a:cubicBezTo>
                  <a:pt x="366185" y="691215"/>
                  <a:pt x="315746" y="698198"/>
                  <a:pt x="396240" y="690880"/>
                </a:cubicBezTo>
                <a:cubicBezTo>
                  <a:pt x="441532" y="694004"/>
                  <a:pt x="577266" y="701303"/>
                  <a:pt x="635000" y="711200"/>
                </a:cubicBezTo>
                <a:cubicBezTo>
                  <a:pt x="664148" y="716197"/>
                  <a:pt x="692953" y="723297"/>
                  <a:pt x="721360" y="731520"/>
                </a:cubicBezTo>
                <a:cubicBezTo>
                  <a:pt x="736669" y="735952"/>
                  <a:pt x="848375" y="776396"/>
                  <a:pt x="883920" y="782320"/>
                </a:cubicBezTo>
                <a:cubicBezTo>
                  <a:pt x="902473" y="785412"/>
                  <a:pt x="1035658" y="792161"/>
                  <a:pt x="1041400" y="792480"/>
                </a:cubicBezTo>
                <a:cubicBezTo>
                  <a:pt x="1063413" y="790787"/>
                  <a:pt x="1085790" y="791730"/>
                  <a:pt x="1107440" y="787400"/>
                </a:cubicBezTo>
                <a:cubicBezTo>
                  <a:pt x="1128443" y="783199"/>
                  <a:pt x="1148513" y="775035"/>
                  <a:pt x="1168400" y="767080"/>
                </a:cubicBezTo>
                <a:cubicBezTo>
                  <a:pt x="1228577" y="743009"/>
                  <a:pt x="1246319" y="735301"/>
                  <a:pt x="1290320" y="685800"/>
                </a:cubicBezTo>
                <a:cubicBezTo>
                  <a:pt x="1311062" y="662465"/>
                  <a:pt x="1321352" y="633343"/>
                  <a:pt x="1330960" y="604520"/>
                </a:cubicBezTo>
                <a:cubicBezTo>
                  <a:pt x="1329267" y="589280"/>
                  <a:pt x="1331575" y="573037"/>
                  <a:pt x="1325880" y="558800"/>
                </a:cubicBezTo>
                <a:cubicBezTo>
                  <a:pt x="1318270" y="539776"/>
                  <a:pt x="1290531" y="520361"/>
                  <a:pt x="1275080" y="508000"/>
                </a:cubicBezTo>
                <a:cubicBezTo>
                  <a:pt x="1211383" y="517800"/>
                  <a:pt x="1216596" y="501746"/>
                  <a:pt x="1188720" y="543560"/>
                </a:cubicBezTo>
                <a:cubicBezTo>
                  <a:pt x="1184519" y="549861"/>
                  <a:pt x="1181947" y="557107"/>
                  <a:pt x="1178560" y="563880"/>
                </a:cubicBezTo>
                <a:cubicBezTo>
                  <a:pt x="1176867" y="579120"/>
                  <a:pt x="1175507" y="594401"/>
                  <a:pt x="1173480" y="609600"/>
                </a:cubicBezTo>
                <a:cubicBezTo>
                  <a:pt x="1172119" y="619810"/>
                  <a:pt x="1166834" y="629900"/>
                  <a:pt x="1168400" y="640080"/>
                </a:cubicBezTo>
                <a:cubicBezTo>
                  <a:pt x="1170361" y="652826"/>
                  <a:pt x="1178304" y="663900"/>
                  <a:pt x="1183640" y="675640"/>
                </a:cubicBezTo>
                <a:cubicBezTo>
                  <a:pt x="1189005" y="687442"/>
                  <a:pt x="1209695" y="726754"/>
                  <a:pt x="1214120" y="731520"/>
                </a:cubicBezTo>
                <a:cubicBezTo>
                  <a:pt x="1242862" y="762473"/>
                  <a:pt x="1336181" y="811897"/>
                  <a:pt x="1356360" y="828040"/>
                </a:cubicBezTo>
                <a:cubicBezTo>
                  <a:pt x="1416510" y="876160"/>
                  <a:pt x="1391826" y="853346"/>
                  <a:pt x="1432560" y="894080"/>
                </a:cubicBezTo>
                <a:cubicBezTo>
                  <a:pt x="1447471" y="933843"/>
                  <a:pt x="1451630" y="942161"/>
                  <a:pt x="1463040" y="985520"/>
                </a:cubicBezTo>
                <a:cubicBezTo>
                  <a:pt x="1467013" y="1000618"/>
                  <a:pt x="1469813" y="1016000"/>
                  <a:pt x="1473200" y="1031240"/>
                </a:cubicBezTo>
                <a:cubicBezTo>
                  <a:pt x="1469398" y="1069259"/>
                  <a:pt x="1481670" y="1123524"/>
                  <a:pt x="1447800" y="1153160"/>
                </a:cubicBezTo>
                <a:cubicBezTo>
                  <a:pt x="1440369" y="1159662"/>
                  <a:pt x="1430518" y="1162780"/>
                  <a:pt x="1422400" y="1168400"/>
                </a:cubicBezTo>
                <a:cubicBezTo>
                  <a:pt x="1408478" y="1178039"/>
                  <a:pt x="1381760" y="1198880"/>
                  <a:pt x="1381760" y="1198880"/>
                </a:cubicBezTo>
                <a:cubicBezTo>
                  <a:pt x="1376680" y="1207347"/>
                  <a:pt x="1370318" y="1215166"/>
                  <a:pt x="1366520" y="1224280"/>
                </a:cubicBezTo>
                <a:cubicBezTo>
                  <a:pt x="1353884" y="1254606"/>
                  <a:pt x="1347667" y="1301693"/>
                  <a:pt x="1361440" y="1330960"/>
                </a:cubicBezTo>
                <a:cubicBezTo>
                  <a:pt x="1366931" y="1342629"/>
                  <a:pt x="1384766" y="1342122"/>
                  <a:pt x="1397000" y="1346200"/>
                </a:cubicBezTo>
                <a:cubicBezTo>
                  <a:pt x="1453659" y="1365086"/>
                  <a:pt x="1481156" y="1369313"/>
                  <a:pt x="1539240" y="1381760"/>
                </a:cubicBezTo>
                <a:cubicBezTo>
                  <a:pt x="1573107" y="1376680"/>
                  <a:pt x="1609197" y="1379614"/>
                  <a:pt x="1640840" y="1366520"/>
                </a:cubicBezTo>
                <a:cubicBezTo>
                  <a:pt x="1660755" y="1358279"/>
                  <a:pt x="1671789" y="1336495"/>
                  <a:pt x="1686560" y="1320800"/>
                </a:cubicBezTo>
                <a:cubicBezTo>
                  <a:pt x="1698897" y="1307692"/>
                  <a:pt x="1712645" y="1295465"/>
                  <a:pt x="1722120" y="1280160"/>
                </a:cubicBezTo>
                <a:cubicBezTo>
                  <a:pt x="1729100" y="1268885"/>
                  <a:pt x="1767023" y="1182978"/>
                  <a:pt x="1772920" y="1163320"/>
                </a:cubicBezTo>
                <a:cubicBezTo>
                  <a:pt x="1777882" y="1146780"/>
                  <a:pt x="1778721" y="1129229"/>
                  <a:pt x="1783080" y="1112520"/>
                </a:cubicBezTo>
                <a:cubicBezTo>
                  <a:pt x="1788894" y="1090234"/>
                  <a:pt x="1797620" y="1068775"/>
                  <a:pt x="1803400" y="1046480"/>
                </a:cubicBezTo>
                <a:cubicBezTo>
                  <a:pt x="1809485" y="1023011"/>
                  <a:pt x="1811581" y="998554"/>
                  <a:pt x="1818640" y="975360"/>
                </a:cubicBezTo>
                <a:cubicBezTo>
                  <a:pt x="1823496" y="959405"/>
                  <a:pt x="1833195" y="945289"/>
                  <a:pt x="1838960" y="929640"/>
                </a:cubicBezTo>
                <a:cubicBezTo>
                  <a:pt x="1845072" y="913051"/>
                  <a:pt x="1847792" y="895317"/>
                  <a:pt x="1854200" y="878840"/>
                </a:cubicBezTo>
                <a:cubicBezTo>
                  <a:pt x="1871527" y="834286"/>
                  <a:pt x="1888701" y="789518"/>
                  <a:pt x="1910080" y="746760"/>
                </a:cubicBezTo>
                <a:cubicBezTo>
                  <a:pt x="1920240" y="726440"/>
                  <a:pt x="1931611" y="706682"/>
                  <a:pt x="1940560" y="685800"/>
                </a:cubicBezTo>
                <a:cubicBezTo>
                  <a:pt x="1951958" y="659204"/>
                  <a:pt x="1959204" y="630924"/>
                  <a:pt x="1971040" y="604520"/>
                </a:cubicBezTo>
                <a:cubicBezTo>
                  <a:pt x="1988426" y="565735"/>
                  <a:pt x="2009365" y="526263"/>
                  <a:pt x="2042160" y="497840"/>
                </a:cubicBezTo>
                <a:cubicBezTo>
                  <a:pt x="2054232" y="487378"/>
                  <a:pt x="2067577" y="477284"/>
                  <a:pt x="2082800" y="472440"/>
                </a:cubicBezTo>
                <a:cubicBezTo>
                  <a:pt x="2105620" y="465179"/>
                  <a:pt x="2130213" y="465667"/>
                  <a:pt x="2153920" y="462280"/>
                </a:cubicBezTo>
                <a:cubicBezTo>
                  <a:pt x="2187787" y="474133"/>
                  <a:pt x="2228277" y="474489"/>
                  <a:pt x="2255520" y="497840"/>
                </a:cubicBezTo>
                <a:cubicBezTo>
                  <a:pt x="2290013" y="527406"/>
                  <a:pt x="2327206" y="605652"/>
                  <a:pt x="2352040" y="655320"/>
                </a:cubicBezTo>
                <a:cubicBezTo>
                  <a:pt x="2353733" y="665480"/>
                  <a:pt x="2355554" y="675620"/>
                  <a:pt x="2357120" y="685800"/>
                </a:cubicBezTo>
                <a:cubicBezTo>
                  <a:pt x="2362266" y="719250"/>
                  <a:pt x="2369067" y="748266"/>
                  <a:pt x="2352040" y="782320"/>
                </a:cubicBezTo>
                <a:cubicBezTo>
                  <a:pt x="2347962" y="790476"/>
                  <a:pt x="2335107" y="789093"/>
                  <a:pt x="2326640" y="792480"/>
                </a:cubicBezTo>
                <a:cubicBezTo>
                  <a:pt x="2289601" y="785072"/>
                  <a:pt x="2296160" y="794775"/>
                  <a:pt x="2296160" y="741680"/>
                </a:cubicBezTo>
                <a:cubicBezTo>
                  <a:pt x="2296160" y="712844"/>
                  <a:pt x="2293465" y="683088"/>
                  <a:pt x="2301240" y="655320"/>
                </a:cubicBezTo>
                <a:cubicBezTo>
                  <a:pt x="2305806" y="639014"/>
                  <a:pt x="2322327" y="628769"/>
                  <a:pt x="2331720" y="614680"/>
                </a:cubicBezTo>
                <a:cubicBezTo>
                  <a:pt x="2345267" y="594360"/>
                  <a:pt x="2356366" y="572175"/>
                  <a:pt x="2372360" y="553720"/>
                </a:cubicBezTo>
                <a:cubicBezTo>
                  <a:pt x="2394373" y="528320"/>
                  <a:pt x="2422077" y="506902"/>
                  <a:pt x="2438400" y="477520"/>
                </a:cubicBezTo>
                <a:lnTo>
                  <a:pt x="2489200" y="386080"/>
                </a:lnTo>
                <a:cubicBezTo>
                  <a:pt x="2496306" y="357658"/>
                  <a:pt x="2506723" y="324323"/>
                  <a:pt x="2504440" y="294640"/>
                </a:cubicBezTo>
                <a:cubicBezTo>
                  <a:pt x="2500638" y="245214"/>
                  <a:pt x="2495836" y="195487"/>
                  <a:pt x="2484120" y="147320"/>
                </a:cubicBezTo>
                <a:cubicBezTo>
                  <a:pt x="2480344" y="131798"/>
                  <a:pt x="2467581" y="119972"/>
                  <a:pt x="2458720" y="106680"/>
                </a:cubicBezTo>
                <a:cubicBezTo>
                  <a:pt x="2450640" y="94560"/>
                  <a:pt x="2443620" y="81420"/>
                  <a:pt x="2433320" y="71120"/>
                </a:cubicBezTo>
                <a:cubicBezTo>
                  <a:pt x="2424686" y="62486"/>
                  <a:pt x="2413387" y="56953"/>
                  <a:pt x="2402840" y="50800"/>
                </a:cubicBezTo>
                <a:cubicBezTo>
                  <a:pt x="2393028" y="45076"/>
                  <a:pt x="2382674" y="40320"/>
                  <a:pt x="2372360" y="35560"/>
                </a:cubicBezTo>
                <a:cubicBezTo>
                  <a:pt x="2336691" y="19098"/>
                  <a:pt x="2321088" y="14607"/>
                  <a:pt x="2280920" y="0"/>
                </a:cubicBezTo>
                <a:cubicBezTo>
                  <a:pt x="2265680" y="10160"/>
                  <a:pt x="2247624" y="17021"/>
                  <a:pt x="2235200" y="30480"/>
                </a:cubicBezTo>
                <a:cubicBezTo>
                  <a:pt x="2226453" y="39956"/>
                  <a:pt x="2219960" y="53144"/>
                  <a:pt x="2219960" y="66040"/>
                </a:cubicBezTo>
                <a:cubicBezTo>
                  <a:pt x="2219960" y="111976"/>
                  <a:pt x="2277641" y="145532"/>
                  <a:pt x="2306320" y="162560"/>
                </a:cubicBezTo>
                <a:cubicBezTo>
                  <a:pt x="2351493" y="189381"/>
                  <a:pt x="2427372" y="214822"/>
                  <a:pt x="2479040" y="228600"/>
                </a:cubicBezTo>
                <a:cubicBezTo>
                  <a:pt x="2548868" y="247221"/>
                  <a:pt x="2556004" y="239899"/>
                  <a:pt x="2626360" y="264160"/>
                </a:cubicBezTo>
                <a:cubicBezTo>
                  <a:pt x="2659952" y="275743"/>
                  <a:pt x="2707947" y="296572"/>
                  <a:pt x="2738120" y="320040"/>
                </a:cubicBezTo>
                <a:cubicBezTo>
                  <a:pt x="2756103" y="334026"/>
                  <a:pt x="2771562" y="351006"/>
                  <a:pt x="2788920" y="365760"/>
                </a:cubicBezTo>
                <a:cubicBezTo>
                  <a:pt x="2805443" y="379804"/>
                  <a:pt x="2822787" y="392853"/>
                  <a:pt x="2839720" y="406400"/>
                </a:cubicBezTo>
                <a:cubicBezTo>
                  <a:pt x="2862128" y="444814"/>
                  <a:pt x="2891567" y="490821"/>
                  <a:pt x="2905760" y="533400"/>
                </a:cubicBezTo>
                <a:cubicBezTo>
                  <a:pt x="2913427" y="556401"/>
                  <a:pt x="2915920" y="580813"/>
                  <a:pt x="2921000" y="604520"/>
                </a:cubicBezTo>
                <a:cubicBezTo>
                  <a:pt x="2922693" y="626533"/>
                  <a:pt x="2926080" y="648482"/>
                  <a:pt x="2926080" y="670560"/>
                </a:cubicBezTo>
                <a:cubicBezTo>
                  <a:pt x="2926080" y="819216"/>
                  <a:pt x="2926350" y="805289"/>
                  <a:pt x="2915920" y="899160"/>
                </a:cubicBezTo>
                <a:cubicBezTo>
                  <a:pt x="2917613" y="921173"/>
                  <a:pt x="2918803" y="943231"/>
                  <a:pt x="2921000" y="965200"/>
                </a:cubicBezTo>
                <a:cubicBezTo>
                  <a:pt x="2922191" y="977114"/>
                  <a:pt x="2922294" y="989401"/>
                  <a:pt x="2926080" y="1000760"/>
                </a:cubicBezTo>
                <a:cubicBezTo>
                  <a:pt x="2930869" y="1015128"/>
                  <a:pt x="2938608" y="1028413"/>
                  <a:pt x="2946400" y="1041400"/>
                </a:cubicBezTo>
                <a:cubicBezTo>
                  <a:pt x="2975323" y="1089605"/>
                  <a:pt x="3021079" y="1129895"/>
                  <a:pt x="3068320" y="1158240"/>
                </a:cubicBezTo>
                <a:cubicBezTo>
                  <a:pt x="3115355" y="1186461"/>
                  <a:pt x="3140684" y="1204045"/>
                  <a:pt x="3195320" y="1224280"/>
                </a:cubicBezTo>
                <a:cubicBezTo>
                  <a:pt x="3214962" y="1231555"/>
                  <a:pt x="3236099" y="1233914"/>
                  <a:pt x="3256280" y="1239520"/>
                </a:cubicBezTo>
                <a:cubicBezTo>
                  <a:pt x="3317475" y="1256519"/>
                  <a:pt x="3252951" y="1246299"/>
                  <a:pt x="3337560" y="1254760"/>
                </a:cubicBezTo>
                <a:cubicBezTo>
                  <a:pt x="3383280" y="1251373"/>
                  <a:pt x="3429140" y="1249528"/>
                  <a:pt x="3474720" y="1244600"/>
                </a:cubicBezTo>
                <a:cubicBezTo>
                  <a:pt x="3510227" y="1240761"/>
                  <a:pt x="3542383" y="1229381"/>
                  <a:pt x="3576320" y="1219200"/>
                </a:cubicBezTo>
                <a:cubicBezTo>
                  <a:pt x="3671004" y="1152921"/>
                  <a:pt x="3667683" y="1175806"/>
                  <a:pt x="3708400" y="1097280"/>
                </a:cubicBezTo>
                <a:cubicBezTo>
                  <a:pt x="3723045" y="1069036"/>
                  <a:pt x="3749040" y="1010920"/>
                  <a:pt x="3749040" y="1010920"/>
                </a:cubicBezTo>
                <a:cubicBezTo>
                  <a:pt x="3750733" y="999067"/>
                  <a:pt x="3754867" y="987310"/>
                  <a:pt x="3754120" y="975360"/>
                </a:cubicBezTo>
                <a:cubicBezTo>
                  <a:pt x="3753146" y="959779"/>
                  <a:pt x="3750502" y="943815"/>
                  <a:pt x="3743960" y="929640"/>
                </a:cubicBezTo>
                <a:cubicBezTo>
                  <a:pt x="3739946" y="920943"/>
                  <a:pt x="3731854" y="914248"/>
                  <a:pt x="3723640" y="909320"/>
                </a:cubicBezTo>
                <a:cubicBezTo>
                  <a:pt x="3706207" y="898860"/>
                  <a:pt x="3676475" y="896776"/>
                  <a:pt x="3657600" y="894080"/>
                </a:cubicBezTo>
                <a:cubicBezTo>
                  <a:pt x="3627120" y="895773"/>
                  <a:pt x="3594821" y="888651"/>
                  <a:pt x="3566160" y="899160"/>
                </a:cubicBezTo>
                <a:cubicBezTo>
                  <a:pt x="3541326" y="908266"/>
                  <a:pt x="3525520" y="933027"/>
                  <a:pt x="3505200" y="949960"/>
                </a:cubicBezTo>
                <a:cubicBezTo>
                  <a:pt x="3495040" y="958427"/>
                  <a:pt x="3486876" y="970150"/>
                  <a:pt x="3474720" y="975360"/>
                </a:cubicBezTo>
                <a:cubicBezTo>
                  <a:pt x="3436637" y="991681"/>
                  <a:pt x="3432180" y="992160"/>
                  <a:pt x="3393440" y="1016000"/>
                </a:cubicBezTo>
                <a:cubicBezTo>
                  <a:pt x="3386229" y="1020437"/>
                  <a:pt x="3380433" y="1026974"/>
                  <a:pt x="3373120" y="1031240"/>
                </a:cubicBezTo>
                <a:cubicBezTo>
                  <a:pt x="3360038" y="1038871"/>
                  <a:pt x="3345323" y="1043533"/>
                  <a:pt x="3332480" y="1051560"/>
                </a:cubicBezTo>
                <a:cubicBezTo>
                  <a:pt x="3306260" y="1067947"/>
                  <a:pt x="3280280" y="1085971"/>
                  <a:pt x="3251200" y="1097280"/>
                </a:cubicBezTo>
                <a:cubicBezTo>
                  <a:pt x="3219928" y="1109442"/>
                  <a:pt x="3204159" y="1111768"/>
                  <a:pt x="3175000" y="1117600"/>
                </a:cubicBezTo>
                <a:cubicBezTo>
                  <a:pt x="3152322" y="1114576"/>
                  <a:pt x="3093718" y="1125212"/>
                  <a:pt x="3083560" y="1087120"/>
                </a:cubicBezTo>
                <a:cubicBezTo>
                  <a:pt x="3078741" y="1069048"/>
                  <a:pt x="3080173" y="1049867"/>
                  <a:pt x="3078480" y="1031240"/>
                </a:cubicBezTo>
                <a:cubicBezTo>
                  <a:pt x="3080173" y="1004147"/>
                  <a:pt x="3080859" y="976971"/>
                  <a:pt x="3083560" y="949960"/>
                </a:cubicBezTo>
                <a:cubicBezTo>
                  <a:pt x="3085007" y="935492"/>
                  <a:pt x="3091451" y="921569"/>
                  <a:pt x="3098800" y="909320"/>
                </a:cubicBezTo>
                <a:cubicBezTo>
                  <a:pt x="3105082" y="898849"/>
                  <a:pt x="3111623" y="888479"/>
                  <a:pt x="3119120" y="878840"/>
                </a:cubicBezTo>
                <a:cubicBezTo>
                  <a:pt x="3135359" y="857961"/>
                  <a:pt x="3147912" y="832552"/>
                  <a:pt x="3169920" y="817880"/>
                </a:cubicBezTo>
                <a:cubicBezTo>
                  <a:pt x="3175000" y="814493"/>
                  <a:pt x="3179131" y="808685"/>
                  <a:pt x="3185160" y="807720"/>
                </a:cubicBezTo>
                <a:cubicBezTo>
                  <a:pt x="3222097" y="801810"/>
                  <a:pt x="3259802" y="802200"/>
                  <a:pt x="3296920" y="797560"/>
                </a:cubicBezTo>
                <a:cubicBezTo>
                  <a:pt x="3390081" y="785915"/>
                  <a:pt x="3351170" y="791261"/>
                  <a:pt x="3413760" y="782320"/>
                </a:cubicBezTo>
                <a:cubicBezTo>
                  <a:pt x="3430693" y="777240"/>
                  <a:pt x="3448146" y="773646"/>
                  <a:pt x="3464560" y="767080"/>
                </a:cubicBezTo>
                <a:cubicBezTo>
                  <a:pt x="3482138" y="760049"/>
                  <a:pt x="3498250" y="749785"/>
                  <a:pt x="3515360" y="741680"/>
                </a:cubicBezTo>
                <a:cubicBezTo>
                  <a:pt x="3573884" y="713958"/>
                  <a:pt x="3547104" y="729954"/>
                  <a:pt x="3601720" y="701040"/>
                </a:cubicBezTo>
                <a:cubicBezTo>
                  <a:pt x="3631330" y="685364"/>
                  <a:pt x="3655038" y="674552"/>
                  <a:pt x="3677920" y="650240"/>
                </a:cubicBezTo>
                <a:cubicBezTo>
                  <a:pt x="3696048" y="630979"/>
                  <a:pt x="3715597" y="612246"/>
                  <a:pt x="3728720" y="589280"/>
                </a:cubicBezTo>
                <a:cubicBezTo>
                  <a:pt x="3752517" y="547635"/>
                  <a:pt x="3771696" y="506832"/>
                  <a:pt x="3820160" y="482600"/>
                </a:cubicBezTo>
                <a:cubicBezTo>
                  <a:pt x="3845046" y="470157"/>
                  <a:pt x="3874029" y="453893"/>
                  <a:pt x="3901440" y="447040"/>
                </a:cubicBezTo>
                <a:cubicBezTo>
                  <a:pt x="3914684" y="443729"/>
                  <a:pt x="3928533" y="443653"/>
                  <a:pt x="3942080" y="441960"/>
                </a:cubicBezTo>
                <a:cubicBezTo>
                  <a:pt x="3989493" y="448733"/>
                  <a:pt x="4037795" y="450907"/>
                  <a:pt x="4084320" y="462280"/>
                </a:cubicBezTo>
                <a:cubicBezTo>
                  <a:pt x="4114561" y="469672"/>
                  <a:pt x="4142835" y="483918"/>
                  <a:pt x="4170680" y="497840"/>
                </a:cubicBezTo>
                <a:cubicBezTo>
                  <a:pt x="4199450" y="512225"/>
                  <a:pt x="4268434" y="551230"/>
                  <a:pt x="4302760" y="579120"/>
                </a:cubicBezTo>
                <a:cubicBezTo>
                  <a:pt x="4318585" y="591978"/>
                  <a:pt x="4332463" y="607141"/>
                  <a:pt x="4348480" y="619760"/>
                </a:cubicBezTo>
                <a:cubicBezTo>
                  <a:pt x="4392631" y="654546"/>
                  <a:pt x="4489540" y="728073"/>
                  <a:pt x="4546600" y="762000"/>
                </a:cubicBezTo>
                <a:cubicBezTo>
                  <a:pt x="4657321" y="827834"/>
                  <a:pt x="4682230" y="834696"/>
                  <a:pt x="4810760" y="883920"/>
                </a:cubicBezTo>
                <a:cubicBezTo>
                  <a:pt x="4887806" y="913427"/>
                  <a:pt x="4877788" y="909567"/>
                  <a:pt x="4937760" y="924560"/>
                </a:cubicBezTo>
                <a:cubicBezTo>
                  <a:pt x="4985173" y="921173"/>
                  <a:pt x="5033955" y="926206"/>
                  <a:pt x="5080000" y="914400"/>
                </a:cubicBezTo>
                <a:cubicBezTo>
                  <a:pt x="5102310" y="908679"/>
                  <a:pt x="5116901" y="886808"/>
                  <a:pt x="5135880" y="873760"/>
                </a:cubicBezTo>
                <a:cubicBezTo>
                  <a:pt x="5144016" y="868166"/>
                  <a:pt x="5152813" y="863600"/>
                  <a:pt x="5161280" y="858520"/>
                </a:cubicBezTo>
              </a:path>
            </a:pathLst>
          </a:custGeom>
          <a:noFill/>
          <a:ln w="38100">
            <a:solidFill>
              <a:schemeClr val="tx1"/>
            </a:solidFill>
            <a:extLst>
              <a:ext uri="{C807C97D-BFC1-408E-A445-0C87EB9F89A2}">
                <ask:lineSketchStyleProps xmlns:ask="http://schemas.microsoft.com/office/drawing/2018/sketchyshapes" sd="1219033472">
                  <a:custGeom>
                    <a:avLst/>
                    <a:gdLst>
                      <a:gd name="connsiteX0" fmla="*/ 411500 w 2238739"/>
                      <a:gd name="connsiteY0" fmla="*/ 269240 h 2265680"/>
                      <a:gd name="connsiteX1" fmla="*/ 436900 w 2238739"/>
                      <a:gd name="connsiteY1" fmla="*/ 259080 h 2265680"/>
                      <a:gd name="connsiteX2" fmla="*/ 574060 w 2238739"/>
                      <a:gd name="connsiteY2" fmla="*/ 264160 h 2265680"/>
                      <a:gd name="connsiteX3" fmla="*/ 619780 w 2238739"/>
                      <a:gd name="connsiteY3" fmla="*/ 279400 h 2265680"/>
                      <a:gd name="connsiteX4" fmla="*/ 731540 w 2238739"/>
                      <a:gd name="connsiteY4" fmla="*/ 370840 h 2265680"/>
                      <a:gd name="connsiteX5" fmla="*/ 762020 w 2238739"/>
                      <a:gd name="connsiteY5" fmla="*/ 426720 h 2265680"/>
                      <a:gd name="connsiteX6" fmla="*/ 792500 w 2238739"/>
                      <a:gd name="connsiteY6" fmla="*/ 538480 h 2265680"/>
                      <a:gd name="connsiteX7" fmla="*/ 812820 w 2238739"/>
                      <a:gd name="connsiteY7" fmla="*/ 660400 h 2265680"/>
                      <a:gd name="connsiteX8" fmla="*/ 878860 w 2238739"/>
                      <a:gd name="connsiteY8" fmla="*/ 777240 h 2265680"/>
                      <a:gd name="connsiteX9" fmla="*/ 934740 w 2238739"/>
                      <a:gd name="connsiteY9" fmla="*/ 833120 h 2265680"/>
                      <a:gd name="connsiteX10" fmla="*/ 1102380 w 2238739"/>
                      <a:gd name="connsiteY10" fmla="*/ 914400 h 2265680"/>
                      <a:gd name="connsiteX11" fmla="*/ 1173500 w 2238739"/>
                      <a:gd name="connsiteY11" fmla="*/ 924560 h 2265680"/>
                      <a:gd name="connsiteX12" fmla="*/ 1315740 w 2238739"/>
                      <a:gd name="connsiteY12" fmla="*/ 919480 h 2265680"/>
                      <a:gd name="connsiteX13" fmla="*/ 1351300 w 2238739"/>
                      <a:gd name="connsiteY13" fmla="*/ 899160 h 2265680"/>
                      <a:gd name="connsiteX14" fmla="*/ 1381780 w 2238739"/>
                      <a:gd name="connsiteY14" fmla="*/ 868680 h 2265680"/>
                      <a:gd name="connsiteX15" fmla="*/ 1422420 w 2238739"/>
                      <a:gd name="connsiteY15" fmla="*/ 767080 h 2265680"/>
                      <a:gd name="connsiteX16" fmla="*/ 1427500 w 2238739"/>
                      <a:gd name="connsiteY16" fmla="*/ 731520 h 2265680"/>
                      <a:gd name="connsiteX17" fmla="*/ 1417340 w 2238739"/>
                      <a:gd name="connsiteY17" fmla="*/ 690880 h 2265680"/>
                      <a:gd name="connsiteX18" fmla="*/ 1397020 w 2238739"/>
                      <a:gd name="connsiteY18" fmla="*/ 650240 h 2265680"/>
                      <a:gd name="connsiteX19" fmla="*/ 1366540 w 2238739"/>
                      <a:gd name="connsiteY19" fmla="*/ 635000 h 2265680"/>
                      <a:gd name="connsiteX20" fmla="*/ 1249700 w 2238739"/>
                      <a:gd name="connsiteY20" fmla="*/ 619760 h 2265680"/>
                      <a:gd name="connsiteX21" fmla="*/ 1214140 w 2238739"/>
                      <a:gd name="connsiteY21" fmla="*/ 640080 h 2265680"/>
                      <a:gd name="connsiteX22" fmla="*/ 1153180 w 2238739"/>
                      <a:gd name="connsiteY22" fmla="*/ 751840 h 2265680"/>
                      <a:gd name="connsiteX23" fmla="*/ 1137940 w 2238739"/>
                      <a:gd name="connsiteY23" fmla="*/ 802640 h 2265680"/>
                      <a:gd name="connsiteX24" fmla="*/ 1117620 w 2238739"/>
                      <a:gd name="connsiteY24" fmla="*/ 848360 h 2265680"/>
                      <a:gd name="connsiteX25" fmla="*/ 1036340 w 2238739"/>
                      <a:gd name="connsiteY25" fmla="*/ 955040 h 2265680"/>
                      <a:gd name="connsiteX26" fmla="*/ 929660 w 2238739"/>
                      <a:gd name="connsiteY26" fmla="*/ 1041400 h 2265680"/>
                      <a:gd name="connsiteX27" fmla="*/ 792500 w 2238739"/>
                      <a:gd name="connsiteY27" fmla="*/ 1061720 h 2265680"/>
                      <a:gd name="connsiteX28" fmla="*/ 685820 w 2238739"/>
                      <a:gd name="connsiteY28" fmla="*/ 1056640 h 2265680"/>
                      <a:gd name="connsiteX29" fmla="*/ 574060 w 2238739"/>
                      <a:gd name="connsiteY29" fmla="*/ 1041400 h 2265680"/>
                      <a:gd name="connsiteX30" fmla="*/ 447060 w 2238739"/>
                      <a:gd name="connsiteY30" fmla="*/ 1076960 h 2265680"/>
                      <a:gd name="connsiteX31" fmla="*/ 396260 w 2238739"/>
                      <a:gd name="connsiteY31" fmla="*/ 1137920 h 2265680"/>
                      <a:gd name="connsiteX32" fmla="*/ 350540 w 2238739"/>
                      <a:gd name="connsiteY32" fmla="*/ 1254760 h 2265680"/>
                      <a:gd name="connsiteX33" fmla="*/ 375940 w 2238739"/>
                      <a:gd name="connsiteY33" fmla="*/ 1417320 h 2265680"/>
                      <a:gd name="connsiteX34" fmla="*/ 447060 w 2238739"/>
                      <a:gd name="connsiteY34" fmla="*/ 1503680 h 2265680"/>
                      <a:gd name="connsiteX35" fmla="*/ 609620 w 2238739"/>
                      <a:gd name="connsiteY35" fmla="*/ 1615440 h 2265680"/>
                      <a:gd name="connsiteX36" fmla="*/ 762020 w 2238739"/>
                      <a:gd name="connsiteY36" fmla="*/ 1651000 h 2265680"/>
                      <a:gd name="connsiteX37" fmla="*/ 944900 w 2238739"/>
                      <a:gd name="connsiteY37" fmla="*/ 1615440 h 2265680"/>
                      <a:gd name="connsiteX38" fmla="*/ 960140 w 2238739"/>
                      <a:gd name="connsiteY38" fmla="*/ 1590040 h 2265680"/>
                      <a:gd name="connsiteX39" fmla="*/ 960140 w 2238739"/>
                      <a:gd name="connsiteY39" fmla="*/ 1524000 h 2265680"/>
                      <a:gd name="connsiteX40" fmla="*/ 924580 w 2238739"/>
                      <a:gd name="connsiteY40" fmla="*/ 1498600 h 2265680"/>
                      <a:gd name="connsiteX41" fmla="*/ 868700 w 2238739"/>
                      <a:gd name="connsiteY41" fmla="*/ 1473200 h 2265680"/>
                      <a:gd name="connsiteX42" fmla="*/ 843300 w 2238739"/>
                      <a:gd name="connsiteY42" fmla="*/ 1463040 h 2265680"/>
                      <a:gd name="connsiteX43" fmla="*/ 797580 w 2238739"/>
                      <a:gd name="connsiteY43" fmla="*/ 1457960 h 2265680"/>
                      <a:gd name="connsiteX44" fmla="*/ 447060 w 2238739"/>
                      <a:gd name="connsiteY44" fmla="*/ 1468120 h 2265680"/>
                      <a:gd name="connsiteX45" fmla="*/ 223540 w 2238739"/>
                      <a:gd name="connsiteY45" fmla="*/ 1356360 h 2265680"/>
                      <a:gd name="connsiteX46" fmla="*/ 147340 w 2238739"/>
                      <a:gd name="connsiteY46" fmla="*/ 1234440 h 2265680"/>
                      <a:gd name="connsiteX47" fmla="*/ 127020 w 2238739"/>
                      <a:gd name="connsiteY47" fmla="*/ 1178560 h 2265680"/>
                      <a:gd name="connsiteX48" fmla="*/ 172740 w 2238739"/>
                      <a:gd name="connsiteY48" fmla="*/ 924560 h 2265680"/>
                      <a:gd name="connsiteX49" fmla="*/ 213380 w 2238739"/>
                      <a:gd name="connsiteY49" fmla="*/ 904240 h 2265680"/>
                      <a:gd name="connsiteX50" fmla="*/ 289580 w 2238739"/>
                      <a:gd name="connsiteY50" fmla="*/ 883920 h 2265680"/>
                      <a:gd name="connsiteX51" fmla="*/ 340380 w 2238739"/>
                      <a:gd name="connsiteY51" fmla="*/ 889000 h 2265680"/>
                      <a:gd name="connsiteX52" fmla="*/ 513100 w 2238739"/>
                      <a:gd name="connsiteY52" fmla="*/ 975360 h 2265680"/>
                      <a:gd name="connsiteX53" fmla="*/ 594380 w 2238739"/>
                      <a:gd name="connsiteY53" fmla="*/ 1026160 h 2265680"/>
                      <a:gd name="connsiteX54" fmla="*/ 706140 w 2238739"/>
                      <a:gd name="connsiteY54" fmla="*/ 1132840 h 2265680"/>
                      <a:gd name="connsiteX55" fmla="*/ 802660 w 2238739"/>
                      <a:gd name="connsiteY55" fmla="*/ 1203960 h 2265680"/>
                      <a:gd name="connsiteX56" fmla="*/ 980460 w 2238739"/>
                      <a:gd name="connsiteY56" fmla="*/ 1290320 h 2265680"/>
                      <a:gd name="connsiteX57" fmla="*/ 1163340 w 2238739"/>
                      <a:gd name="connsiteY57" fmla="*/ 1305560 h 2265680"/>
                      <a:gd name="connsiteX58" fmla="*/ 1498620 w 2238739"/>
                      <a:gd name="connsiteY58" fmla="*/ 1290320 h 2265680"/>
                      <a:gd name="connsiteX59" fmla="*/ 1732300 w 2238739"/>
                      <a:gd name="connsiteY59" fmla="*/ 1198880 h 2265680"/>
                      <a:gd name="connsiteX60" fmla="*/ 1808500 w 2238739"/>
                      <a:gd name="connsiteY60" fmla="*/ 1122680 h 2265680"/>
                      <a:gd name="connsiteX61" fmla="*/ 1910100 w 2238739"/>
                      <a:gd name="connsiteY61" fmla="*/ 914400 h 2265680"/>
                      <a:gd name="connsiteX62" fmla="*/ 1915180 w 2238739"/>
                      <a:gd name="connsiteY62" fmla="*/ 833120 h 2265680"/>
                      <a:gd name="connsiteX63" fmla="*/ 1874540 w 2238739"/>
                      <a:gd name="connsiteY63" fmla="*/ 660400 h 2265680"/>
                      <a:gd name="connsiteX64" fmla="*/ 1757700 w 2238739"/>
                      <a:gd name="connsiteY64" fmla="*/ 467360 h 2265680"/>
                      <a:gd name="connsiteX65" fmla="*/ 1651020 w 2238739"/>
                      <a:gd name="connsiteY65" fmla="*/ 386080 h 2265680"/>
                      <a:gd name="connsiteX66" fmla="*/ 1544340 w 2238739"/>
                      <a:gd name="connsiteY66" fmla="*/ 345440 h 2265680"/>
                      <a:gd name="connsiteX67" fmla="*/ 1498620 w 2238739"/>
                      <a:gd name="connsiteY67" fmla="*/ 381000 h 2265680"/>
                      <a:gd name="connsiteX68" fmla="*/ 1524020 w 2238739"/>
                      <a:gd name="connsiteY68" fmla="*/ 447040 h 2265680"/>
                      <a:gd name="connsiteX69" fmla="*/ 1605300 w 2238739"/>
                      <a:gd name="connsiteY69" fmla="*/ 462280 h 2265680"/>
                      <a:gd name="connsiteX70" fmla="*/ 1757700 w 2238739"/>
                      <a:gd name="connsiteY70" fmla="*/ 457200 h 2265680"/>
                      <a:gd name="connsiteX71" fmla="*/ 1894860 w 2238739"/>
                      <a:gd name="connsiteY71" fmla="*/ 513080 h 2265680"/>
                      <a:gd name="connsiteX72" fmla="*/ 2011700 w 2238739"/>
                      <a:gd name="connsiteY72" fmla="*/ 665480 h 2265680"/>
                      <a:gd name="connsiteX73" fmla="*/ 2082820 w 2238739"/>
                      <a:gd name="connsiteY73" fmla="*/ 899160 h 2265680"/>
                      <a:gd name="connsiteX74" fmla="*/ 2092980 w 2238739"/>
                      <a:gd name="connsiteY74" fmla="*/ 1117600 h 2265680"/>
                      <a:gd name="connsiteX75" fmla="*/ 2052340 w 2238739"/>
                      <a:gd name="connsiteY75" fmla="*/ 1188720 h 2265680"/>
                      <a:gd name="connsiteX76" fmla="*/ 1869460 w 2238739"/>
                      <a:gd name="connsiteY76" fmla="*/ 1320800 h 2265680"/>
                      <a:gd name="connsiteX77" fmla="*/ 1762780 w 2238739"/>
                      <a:gd name="connsiteY77" fmla="*/ 1366520 h 2265680"/>
                      <a:gd name="connsiteX78" fmla="*/ 1706900 w 2238739"/>
                      <a:gd name="connsiteY78" fmla="*/ 1376680 h 2265680"/>
                      <a:gd name="connsiteX79" fmla="*/ 1579900 w 2238739"/>
                      <a:gd name="connsiteY79" fmla="*/ 1320800 h 2265680"/>
                      <a:gd name="connsiteX80" fmla="*/ 1498620 w 2238739"/>
                      <a:gd name="connsiteY80" fmla="*/ 1214120 h 2265680"/>
                      <a:gd name="connsiteX81" fmla="*/ 1457980 w 2238739"/>
                      <a:gd name="connsiteY81" fmla="*/ 1173480 h 2265680"/>
                      <a:gd name="connsiteX82" fmla="*/ 1437660 w 2238739"/>
                      <a:gd name="connsiteY82" fmla="*/ 1158240 h 2265680"/>
                      <a:gd name="connsiteX83" fmla="*/ 1412260 w 2238739"/>
                      <a:gd name="connsiteY83" fmla="*/ 1122680 h 2265680"/>
                      <a:gd name="connsiteX84" fmla="*/ 1366540 w 2238739"/>
                      <a:gd name="connsiteY84" fmla="*/ 1005840 h 2265680"/>
                      <a:gd name="connsiteX85" fmla="*/ 1295420 w 2238739"/>
                      <a:gd name="connsiteY85" fmla="*/ 792480 h 2265680"/>
                      <a:gd name="connsiteX86" fmla="*/ 1275100 w 2238739"/>
                      <a:gd name="connsiteY86" fmla="*/ 695960 h 2265680"/>
                      <a:gd name="connsiteX87" fmla="*/ 1264940 w 2238739"/>
                      <a:gd name="connsiteY87" fmla="*/ 635000 h 2265680"/>
                      <a:gd name="connsiteX88" fmla="*/ 1244620 w 2238739"/>
                      <a:gd name="connsiteY88" fmla="*/ 492760 h 2265680"/>
                      <a:gd name="connsiteX89" fmla="*/ 1234460 w 2238739"/>
                      <a:gd name="connsiteY89" fmla="*/ 447040 h 2265680"/>
                      <a:gd name="connsiteX90" fmla="*/ 1148100 w 2238739"/>
                      <a:gd name="connsiteY90" fmla="*/ 330200 h 2265680"/>
                      <a:gd name="connsiteX91" fmla="*/ 1102380 w 2238739"/>
                      <a:gd name="connsiteY91" fmla="*/ 289560 h 2265680"/>
                      <a:gd name="connsiteX92" fmla="*/ 1051580 w 2238739"/>
                      <a:gd name="connsiteY92" fmla="*/ 274320 h 2265680"/>
                      <a:gd name="connsiteX93" fmla="*/ 990620 w 2238739"/>
                      <a:gd name="connsiteY93" fmla="*/ 279400 h 2265680"/>
                      <a:gd name="connsiteX94" fmla="*/ 909340 w 2238739"/>
                      <a:gd name="connsiteY94" fmla="*/ 411480 h 2265680"/>
                      <a:gd name="connsiteX95" fmla="*/ 904260 w 2238739"/>
                      <a:gd name="connsiteY95" fmla="*/ 457200 h 2265680"/>
                      <a:gd name="connsiteX96" fmla="*/ 833140 w 2238739"/>
                      <a:gd name="connsiteY96" fmla="*/ 543560 h 2265680"/>
                      <a:gd name="connsiteX97" fmla="*/ 741700 w 2238739"/>
                      <a:gd name="connsiteY97" fmla="*/ 579120 h 2265680"/>
                      <a:gd name="connsiteX98" fmla="*/ 624860 w 2238739"/>
                      <a:gd name="connsiteY98" fmla="*/ 604520 h 2265680"/>
                      <a:gd name="connsiteX99" fmla="*/ 513100 w 2238739"/>
                      <a:gd name="connsiteY99" fmla="*/ 609600 h 2265680"/>
                      <a:gd name="connsiteX100" fmla="*/ 447060 w 2238739"/>
                      <a:gd name="connsiteY100" fmla="*/ 604520 h 2265680"/>
                      <a:gd name="connsiteX101" fmla="*/ 416580 w 2238739"/>
                      <a:gd name="connsiteY101" fmla="*/ 594360 h 2265680"/>
                      <a:gd name="connsiteX102" fmla="*/ 203220 w 2238739"/>
                      <a:gd name="connsiteY102" fmla="*/ 614680 h 2265680"/>
                      <a:gd name="connsiteX103" fmla="*/ 71140 w 2238739"/>
                      <a:gd name="connsiteY103" fmla="*/ 695960 h 2265680"/>
                      <a:gd name="connsiteX104" fmla="*/ 10180 w 2238739"/>
                      <a:gd name="connsiteY104" fmla="*/ 812800 h 2265680"/>
                      <a:gd name="connsiteX105" fmla="*/ 20 w 2238739"/>
                      <a:gd name="connsiteY105" fmla="*/ 899160 h 2265680"/>
                      <a:gd name="connsiteX106" fmla="*/ 60980 w 2238739"/>
                      <a:gd name="connsiteY106" fmla="*/ 1300480 h 2265680"/>
                      <a:gd name="connsiteX107" fmla="*/ 121940 w 2238739"/>
                      <a:gd name="connsiteY107" fmla="*/ 1473200 h 2265680"/>
                      <a:gd name="connsiteX108" fmla="*/ 294660 w 2238739"/>
                      <a:gd name="connsiteY108" fmla="*/ 1737360 h 2265680"/>
                      <a:gd name="connsiteX109" fmla="*/ 406420 w 2238739"/>
                      <a:gd name="connsiteY109" fmla="*/ 1823720 h 2265680"/>
                      <a:gd name="connsiteX110" fmla="*/ 548660 w 2238739"/>
                      <a:gd name="connsiteY110" fmla="*/ 1899920 h 2265680"/>
                      <a:gd name="connsiteX111" fmla="*/ 736620 w 2238739"/>
                      <a:gd name="connsiteY111" fmla="*/ 1930400 h 2265680"/>
                      <a:gd name="connsiteX112" fmla="*/ 833140 w 2238739"/>
                      <a:gd name="connsiteY112" fmla="*/ 1925320 h 2265680"/>
                      <a:gd name="connsiteX113" fmla="*/ 924580 w 2238739"/>
                      <a:gd name="connsiteY113" fmla="*/ 1884680 h 2265680"/>
                      <a:gd name="connsiteX114" fmla="*/ 1102380 w 2238739"/>
                      <a:gd name="connsiteY114" fmla="*/ 1732280 h 2265680"/>
                      <a:gd name="connsiteX115" fmla="*/ 1143020 w 2238739"/>
                      <a:gd name="connsiteY115" fmla="*/ 1666240 h 2265680"/>
                      <a:gd name="connsiteX116" fmla="*/ 1158260 w 2238739"/>
                      <a:gd name="connsiteY116" fmla="*/ 1579880 h 2265680"/>
                      <a:gd name="connsiteX117" fmla="*/ 1163340 w 2238739"/>
                      <a:gd name="connsiteY117" fmla="*/ 1508760 h 2265680"/>
                      <a:gd name="connsiteX118" fmla="*/ 1168420 w 2238739"/>
                      <a:gd name="connsiteY118" fmla="*/ 1447800 h 2265680"/>
                      <a:gd name="connsiteX119" fmla="*/ 1158260 w 2238739"/>
                      <a:gd name="connsiteY119" fmla="*/ 1371600 h 2265680"/>
                      <a:gd name="connsiteX120" fmla="*/ 1148100 w 2238739"/>
                      <a:gd name="connsiteY120" fmla="*/ 1295400 h 2265680"/>
                      <a:gd name="connsiteX121" fmla="*/ 1178580 w 2238739"/>
                      <a:gd name="connsiteY121" fmla="*/ 1173480 h 2265680"/>
                      <a:gd name="connsiteX122" fmla="*/ 1214140 w 2238739"/>
                      <a:gd name="connsiteY122" fmla="*/ 1143000 h 2265680"/>
                      <a:gd name="connsiteX123" fmla="*/ 1270020 w 2238739"/>
                      <a:gd name="connsiteY123" fmla="*/ 1112520 h 2265680"/>
                      <a:gd name="connsiteX124" fmla="*/ 1422420 w 2238739"/>
                      <a:gd name="connsiteY124" fmla="*/ 1076960 h 2265680"/>
                      <a:gd name="connsiteX125" fmla="*/ 1483380 w 2238739"/>
                      <a:gd name="connsiteY125" fmla="*/ 1061720 h 2265680"/>
                      <a:gd name="connsiteX126" fmla="*/ 1518940 w 2238739"/>
                      <a:gd name="connsiteY126" fmla="*/ 1076960 h 2265680"/>
                      <a:gd name="connsiteX127" fmla="*/ 1584980 w 2238739"/>
                      <a:gd name="connsiteY127" fmla="*/ 1214120 h 2265680"/>
                      <a:gd name="connsiteX128" fmla="*/ 1590060 w 2238739"/>
                      <a:gd name="connsiteY128" fmla="*/ 1590040 h 2265680"/>
                      <a:gd name="connsiteX129" fmla="*/ 1564660 w 2238739"/>
                      <a:gd name="connsiteY129" fmla="*/ 1844040 h 2265680"/>
                      <a:gd name="connsiteX130" fmla="*/ 1539260 w 2238739"/>
                      <a:gd name="connsiteY130" fmla="*/ 1889760 h 2265680"/>
                      <a:gd name="connsiteX131" fmla="*/ 1473220 w 2238739"/>
                      <a:gd name="connsiteY131" fmla="*/ 1930400 h 2265680"/>
                      <a:gd name="connsiteX132" fmla="*/ 1407180 w 2238739"/>
                      <a:gd name="connsiteY132" fmla="*/ 1945640 h 2265680"/>
                      <a:gd name="connsiteX133" fmla="*/ 1300500 w 2238739"/>
                      <a:gd name="connsiteY133" fmla="*/ 1920240 h 2265680"/>
                      <a:gd name="connsiteX134" fmla="*/ 1158260 w 2238739"/>
                      <a:gd name="connsiteY134" fmla="*/ 1889760 h 2265680"/>
                      <a:gd name="connsiteX135" fmla="*/ 1092220 w 2238739"/>
                      <a:gd name="connsiteY135" fmla="*/ 1905000 h 2265680"/>
                      <a:gd name="connsiteX136" fmla="*/ 980460 w 2238739"/>
                      <a:gd name="connsiteY136" fmla="*/ 2001520 h 2265680"/>
                      <a:gd name="connsiteX137" fmla="*/ 939820 w 2238739"/>
                      <a:gd name="connsiteY137" fmla="*/ 2103120 h 2265680"/>
                      <a:gd name="connsiteX138" fmla="*/ 944900 w 2238739"/>
                      <a:gd name="connsiteY138" fmla="*/ 2133600 h 2265680"/>
                      <a:gd name="connsiteX139" fmla="*/ 965220 w 2238739"/>
                      <a:gd name="connsiteY139" fmla="*/ 2169160 h 2265680"/>
                      <a:gd name="connsiteX140" fmla="*/ 1107460 w 2238739"/>
                      <a:gd name="connsiteY140" fmla="*/ 2240280 h 2265680"/>
                      <a:gd name="connsiteX141" fmla="*/ 1188740 w 2238739"/>
                      <a:gd name="connsiteY141" fmla="*/ 2260600 h 2265680"/>
                      <a:gd name="connsiteX142" fmla="*/ 1305580 w 2238739"/>
                      <a:gd name="connsiteY142" fmla="*/ 2265680 h 2265680"/>
                      <a:gd name="connsiteX143" fmla="*/ 1534180 w 2238739"/>
                      <a:gd name="connsiteY143" fmla="*/ 2209800 h 2265680"/>
                      <a:gd name="connsiteX144" fmla="*/ 1666260 w 2238739"/>
                      <a:gd name="connsiteY144" fmla="*/ 2118360 h 2265680"/>
                      <a:gd name="connsiteX145" fmla="*/ 1701820 w 2238739"/>
                      <a:gd name="connsiteY145" fmla="*/ 2067560 h 2265680"/>
                      <a:gd name="connsiteX146" fmla="*/ 1757700 w 2238739"/>
                      <a:gd name="connsiteY146" fmla="*/ 1930400 h 2265680"/>
                      <a:gd name="connsiteX147" fmla="*/ 1772940 w 2238739"/>
                      <a:gd name="connsiteY147" fmla="*/ 1854200 h 2265680"/>
                      <a:gd name="connsiteX148" fmla="*/ 1767860 w 2238739"/>
                      <a:gd name="connsiteY148" fmla="*/ 1691640 h 2265680"/>
                      <a:gd name="connsiteX149" fmla="*/ 1696740 w 2238739"/>
                      <a:gd name="connsiteY149" fmla="*/ 1584960 h 2265680"/>
                      <a:gd name="connsiteX150" fmla="*/ 1666260 w 2238739"/>
                      <a:gd name="connsiteY150" fmla="*/ 1554480 h 2265680"/>
                      <a:gd name="connsiteX151" fmla="*/ 1564660 w 2238739"/>
                      <a:gd name="connsiteY151" fmla="*/ 1524000 h 2265680"/>
                      <a:gd name="connsiteX152" fmla="*/ 1447820 w 2238739"/>
                      <a:gd name="connsiteY152" fmla="*/ 1488440 h 2265680"/>
                      <a:gd name="connsiteX153" fmla="*/ 1371620 w 2238739"/>
                      <a:gd name="connsiteY153" fmla="*/ 1478280 h 2265680"/>
                      <a:gd name="connsiteX154" fmla="*/ 1330980 w 2238739"/>
                      <a:gd name="connsiteY154" fmla="*/ 1463040 h 2265680"/>
                      <a:gd name="connsiteX155" fmla="*/ 1249700 w 2238739"/>
                      <a:gd name="connsiteY155" fmla="*/ 1346200 h 2265680"/>
                      <a:gd name="connsiteX156" fmla="*/ 1244620 w 2238739"/>
                      <a:gd name="connsiteY156" fmla="*/ 1315720 h 2265680"/>
                      <a:gd name="connsiteX157" fmla="*/ 1275100 w 2238739"/>
                      <a:gd name="connsiteY157" fmla="*/ 1193800 h 2265680"/>
                      <a:gd name="connsiteX158" fmla="*/ 1315740 w 2238739"/>
                      <a:gd name="connsiteY158" fmla="*/ 1153160 h 2265680"/>
                      <a:gd name="connsiteX159" fmla="*/ 1351300 w 2238739"/>
                      <a:gd name="connsiteY159" fmla="*/ 1107440 h 2265680"/>
                      <a:gd name="connsiteX160" fmla="*/ 1518940 w 2238739"/>
                      <a:gd name="connsiteY160" fmla="*/ 1000760 h 2265680"/>
                      <a:gd name="connsiteX161" fmla="*/ 1595140 w 2238739"/>
                      <a:gd name="connsiteY161" fmla="*/ 975360 h 2265680"/>
                      <a:gd name="connsiteX162" fmla="*/ 2011700 w 2238739"/>
                      <a:gd name="connsiteY162" fmla="*/ 970280 h 2265680"/>
                      <a:gd name="connsiteX163" fmla="*/ 2189500 w 2238739"/>
                      <a:gd name="connsiteY163" fmla="*/ 909320 h 2265680"/>
                      <a:gd name="connsiteX164" fmla="*/ 2230140 w 2238739"/>
                      <a:gd name="connsiteY164" fmla="*/ 599440 h 2265680"/>
                      <a:gd name="connsiteX165" fmla="*/ 2189500 w 2238739"/>
                      <a:gd name="connsiteY165" fmla="*/ 492760 h 2265680"/>
                      <a:gd name="connsiteX166" fmla="*/ 2143780 w 2238739"/>
                      <a:gd name="connsiteY166" fmla="*/ 411480 h 2265680"/>
                      <a:gd name="connsiteX167" fmla="*/ 1905020 w 2238739"/>
                      <a:gd name="connsiteY167" fmla="*/ 208280 h 2265680"/>
                      <a:gd name="connsiteX168" fmla="*/ 1706900 w 2238739"/>
                      <a:gd name="connsiteY168" fmla="*/ 91440 h 2265680"/>
                      <a:gd name="connsiteX169" fmla="*/ 1600220 w 2238739"/>
                      <a:gd name="connsiteY169" fmla="*/ 35560 h 2265680"/>
                      <a:gd name="connsiteX170" fmla="*/ 1524020 w 2238739"/>
                      <a:gd name="connsiteY170" fmla="*/ 20320 h 2265680"/>
                      <a:gd name="connsiteX171" fmla="*/ 1447820 w 2238739"/>
                      <a:gd name="connsiteY171" fmla="*/ 15240 h 2265680"/>
                      <a:gd name="connsiteX172" fmla="*/ 1320820 w 2238739"/>
                      <a:gd name="connsiteY172" fmla="*/ 0 h 2265680"/>
                      <a:gd name="connsiteX173" fmla="*/ 1193820 w 2238739"/>
                      <a:gd name="connsiteY173" fmla="*/ 10160 h 2265680"/>
                      <a:gd name="connsiteX174" fmla="*/ 1087140 w 2238739"/>
                      <a:gd name="connsiteY174" fmla="*/ 55880 h 2265680"/>
                      <a:gd name="connsiteX175" fmla="*/ 970300 w 2238739"/>
                      <a:gd name="connsiteY175" fmla="*/ 147320 h 2265680"/>
                      <a:gd name="connsiteX176" fmla="*/ 929660 w 2238739"/>
                      <a:gd name="connsiteY176" fmla="*/ 208280 h 2265680"/>
                      <a:gd name="connsiteX177" fmla="*/ 899180 w 2238739"/>
                      <a:gd name="connsiteY177" fmla="*/ 325120 h 2265680"/>
                      <a:gd name="connsiteX178" fmla="*/ 894100 w 2238739"/>
                      <a:gd name="connsiteY178" fmla="*/ 645160 h 2265680"/>
                      <a:gd name="connsiteX179" fmla="*/ 848380 w 2238739"/>
                      <a:gd name="connsiteY179" fmla="*/ 828040 h 2265680"/>
                      <a:gd name="connsiteX180" fmla="*/ 772180 w 2238739"/>
                      <a:gd name="connsiteY180" fmla="*/ 878840 h 2265680"/>
                      <a:gd name="connsiteX181" fmla="*/ 533420 w 2238739"/>
                      <a:gd name="connsiteY181" fmla="*/ 929640 h 2265680"/>
                      <a:gd name="connsiteX182" fmla="*/ 309900 w 2238739"/>
                      <a:gd name="connsiteY182" fmla="*/ 1041400 h 2265680"/>
                      <a:gd name="connsiteX183" fmla="*/ 121940 w 2238739"/>
                      <a:gd name="connsiteY183" fmla="*/ 1183640 h 2265680"/>
                      <a:gd name="connsiteX184" fmla="*/ 45740 w 2238739"/>
                      <a:gd name="connsiteY184" fmla="*/ 1336040 h 2265680"/>
                      <a:gd name="connsiteX185" fmla="*/ 25420 w 2238739"/>
                      <a:gd name="connsiteY185" fmla="*/ 1488440 h 2265680"/>
                      <a:gd name="connsiteX186" fmla="*/ 45740 w 2238739"/>
                      <a:gd name="connsiteY186" fmla="*/ 1666240 h 2265680"/>
                      <a:gd name="connsiteX187" fmla="*/ 66060 w 2238739"/>
                      <a:gd name="connsiteY187" fmla="*/ 1732280 h 2265680"/>
                      <a:gd name="connsiteX188" fmla="*/ 147340 w 2238739"/>
                      <a:gd name="connsiteY188" fmla="*/ 1879600 h 2265680"/>
                      <a:gd name="connsiteX189" fmla="*/ 187980 w 2238739"/>
                      <a:gd name="connsiteY189" fmla="*/ 1930400 h 2265680"/>
                      <a:gd name="connsiteX190" fmla="*/ 264180 w 2238739"/>
                      <a:gd name="connsiteY190" fmla="*/ 1981200 h 2265680"/>
                      <a:gd name="connsiteX191" fmla="*/ 335300 w 2238739"/>
                      <a:gd name="connsiteY191" fmla="*/ 2016760 h 2265680"/>
                      <a:gd name="connsiteX192" fmla="*/ 528340 w 2238739"/>
                      <a:gd name="connsiteY192" fmla="*/ 2032000 h 2265680"/>
                      <a:gd name="connsiteX193" fmla="*/ 629940 w 2238739"/>
                      <a:gd name="connsiteY193" fmla="*/ 2026920 h 2265680"/>
                      <a:gd name="connsiteX194" fmla="*/ 690900 w 2238739"/>
                      <a:gd name="connsiteY194" fmla="*/ 2006600 h 2265680"/>
                      <a:gd name="connsiteX195" fmla="*/ 833140 w 2238739"/>
                      <a:gd name="connsiteY195" fmla="*/ 2047240 h 2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2238739" h="2265680" extrusionOk="0">
                        <a:moveTo>
                          <a:pt x="411500" y="269240"/>
                        </a:moveTo>
                        <a:cubicBezTo>
                          <a:pt x="418679" y="265059"/>
                          <a:pt x="427190" y="260766"/>
                          <a:pt x="436900" y="259080"/>
                        </a:cubicBezTo>
                        <a:cubicBezTo>
                          <a:pt x="505203" y="248610"/>
                          <a:pt x="507200" y="254169"/>
                          <a:pt x="574060" y="264160"/>
                        </a:cubicBezTo>
                        <a:cubicBezTo>
                          <a:pt x="588716" y="269811"/>
                          <a:pt x="605402" y="272816"/>
                          <a:pt x="619780" y="279400"/>
                        </a:cubicBezTo>
                        <a:cubicBezTo>
                          <a:pt x="645427" y="292808"/>
                          <a:pt x="716253" y="349901"/>
                          <a:pt x="731540" y="370840"/>
                        </a:cubicBezTo>
                        <a:cubicBezTo>
                          <a:pt x="751044" y="387981"/>
                          <a:pt x="755754" y="402747"/>
                          <a:pt x="762020" y="426720"/>
                        </a:cubicBezTo>
                        <a:cubicBezTo>
                          <a:pt x="780418" y="470536"/>
                          <a:pt x="781446" y="495581"/>
                          <a:pt x="792500" y="538480"/>
                        </a:cubicBezTo>
                        <a:cubicBezTo>
                          <a:pt x="795680" y="573632"/>
                          <a:pt x="797458" y="627824"/>
                          <a:pt x="812820" y="660400"/>
                        </a:cubicBezTo>
                        <a:cubicBezTo>
                          <a:pt x="834107" y="703026"/>
                          <a:pt x="863891" y="743295"/>
                          <a:pt x="878860" y="777240"/>
                        </a:cubicBezTo>
                        <a:cubicBezTo>
                          <a:pt x="886612" y="797558"/>
                          <a:pt x="918300" y="820339"/>
                          <a:pt x="934740" y="833120"/>
                        </a:cubicBezTo>
                        <a:cubicBezTo>
                          <a:pt x="1001134" y="887816"/>
                          <a:pt x="1028055" y="901558"/>
                          <a:pt x="1102380" y="914400"/>
                        </a:cubicBezTo>
                        <a:cubicBezTo>
                          <a:pt x="1127718" y="922948"/>
                          <a:pt x="1150224" y="921701"/>
                          <a:pt x="1173500" y="924560"/>
                        </a:cubicBezTo>
                        <a:cubicBezTo>
                          <a:pt x="1223979" y="920183"/>
                          <a:pt x="1271606" y="912864"/>
                          <a:pt x="1315740" y="919480"/>
                        </a:cubicBezTo>
                        <a:cubicBezTo>
                          <a:pt x="1327638" y="917815"/>
                          <a:pt x="1339090" y="906525"/>
                          <a:pt x="1351300" y="899160"/>
                        </a:cubicBezTo>
                        <a:cubicBezTo>
                          <a:pt x="1358477" y="890100"/>
                          <a:pt x="1372073" y="877326"/>
                          <a:pt x="1381780" y="868680"/>
                        </a:cubicBezTo>
                        <a:cubicBezTo>
                          <a:pt x="1406039" y="825887"/>
                          <a:pt x="1408441" y="807274"/>
                          <a:pt x="1422420" y="767080"/>
                        </a:cubicBezTo>
                        <a:cubicBezTo>
                          <a:pt x="1422763" y="757641"/>
                          <a:pt x="1428636" y="743719"/>
                          <a:pt x="1427500" y="731520"/>
                        </a:cubicBezTo>
                        <a:cubicBezTo>
                          <a:pt x="1426483" y="719679"/>
                          <a:pt x="1423185" y="703396"/>
                          <a:pt x="1417340" y="690880"/>
                        </a:cubicBezTo>
                        <a:cubicBezTo>
                          <a:pt x="1409603" y="680539"/>
                          <a:pt x="1404909" y="661570"/>
                          <a:pt x="1397020" y="650240"/>
                        </a:cubicBezTo>
                        <a:cubicBezTo>
                          <a:pt x="1389694" y="642458"/>
                          <a:pt x="1377103" y="638535"/>
                          <a:pt x="1366540" y="635000"/>
                        </a:cubicBezTo>
                        <a:cubicBezTo>
                          <a:pt x="1329475" y="618677"/>
                          <a:pt x="1277138" y="622106"/>
                          <a:pt x="1249700" y="619760"/>
                        </a:cubicBezTo>
                        <a:cubicBezTo>
                          <a:pt x="1238090" y="626742"/>
                          <a:pt x="1222933" y="634448"/>
                          <a:pt x="1214140" y="640080"/>
                        </a:cubicBezTo>
                        <a:cubicBezTo>
                          <a:pt x="1173204" y="682211"/>
                          <a:pt x="1166411" y="699869"/>
                          <a:pt x="1153180" y="751840"/>
                        </a:cubicBezTo>
                        <a:cubicBezTo>
                          <a:pt x="1148871" y="769008"/>
                          <a:pt x="1143931" y="783533"/>
                          <a:pt x="1137940" y="802640"/>
                        </a:cubicBezTo>
                        <a:cubicBezTo>
                          <a:pt x="1135430" y="820339"/>
                          <a:pt x="1124729" y="833520"/>
                          <a:pt x="1117620" y="848360"/>
                        </a:cubicBezTo>
                        <a:cubicBezTo>
                          <a:pt x="1088412" y="906906"/>
                          <a:pt x="1087401" y="909633"/>
                          <a:pt x="1036340" y="955040"/>
                        </a:cubicBezTo>
                        <a:cubicBezTo>
                          <a:pt x="1009610" y="979252"/>
                          <a:pt x="976373" y="1026262"/>
                          <a:pt x="929660" y="1041400"/>
                        </a:cubicBezTo>
                        <a:cubicBezTo>
                          <a:pt x="836744" y="1060031"/>
                          <a:pt x="897287" y="1047688"/>
                          <a:pt x="792500" y="1061720"/>
                        </a:cubicBezTo>
                        <a:cubicBezTo>
                          <a:pt x="748448" y="1064789"/>
                          <a:pt x="722463" y="1063177"/>
                          <a:pt x="685820" y="1056640"/>
                        </a:cubicBezTo>
                        <a:cubicBezTo>
                          <a:pt x="656272" y="1051593"/>
                          <a:pt x="609882" y="1044354"/>
                          <a:pt x="574060" y="1041400"/>
                        </a:cubicBezTo>
                        <a:cubicBezTo>
                          <a:pt x="532239" y="1045696"/>
                          <a:pt x="486756" y="1056509"/>
                          <a:pt x="447060" y="1076960"/>
                        </a:cubicBezTo>
                        <a:cubicBezTo>
                          <a:pt x="436201" y="1097473"/>
                          <a:pt x="412146" y="1117170"/>
                          <a:pt x="396260" y="1137920"/>
                        </a:cubicBezTo>
                        <a:cubicBezTo>
                          <a:pt x="367610" y="1184429"/>
                          <a:pt x="366144" y="1210118"/>
                          <a:pt x="350540" y="1254760"/>
                        </a:cubicBezTo>
                        <a:cubicBezTo>
                          <a:pt x="361898" y="1311807"/>
                          <a:pt x="354736" y="1364345"/>
                          <a:pt x="375940" y="1417320"/>
                        </a:cubicBezTo>
                        <a:cubicBezTo>
                          <a:pt x="385719" y="1455765"/>
                          <a:pt x="428305" y="1479020"/>
                          <a:pt x="447060" y="1503680"/>
                        </a:cubicBezTo>
                        <a:cubicBezTo>
                          <a:pt x="500034" y="1548720"/>
                          <a:pt x="537850" y="1573070"/>
                          <a:pt x="609620" y="1615440"/>
                        </a:cubicBezTo>
                        <a:cubicBezTo>
                          <a:pt x="649019" y="1640829"/>
                          <a:pt x="710870" y="1652354"/>
                          <a:pt x="762020" y="1651000"/>
                        </a:cubicBezTo>
                        <a:cubicBezTo>
                          <a:pt x="823190" y="1633269"/>
                          <a:pt x="902158" y="1648157"/>
                          <a:pt x="944900" y="1615440"/>
                        </a:cubicBezTo>
                        <a:cubicBezTo>
                          <a:pt x="953929" y="1610895"/>
                          <a:pt x="955839" y="1598641"/>
                          <a:pt x="960140" y="1590040"/>
                        </a:cubicBezTo>
                        <a:cubicBezTo>
                          <a:pt x="958569" y="1577268"/>
                          <a:pt x="970954" y="1534667"/>
                          <a:pt x="960140" y="1524000"/>
                        </a:cubicBezTo>
                        <a:cubicBezTo>
                          <a:pt x="951719" y="1510731"/>
                          <a:pt x="937526" y="1505048"/>
                          <a:pt x="924580" y="1498600"/>
                        </a:cubicBezTo>
                        <a:cubicBezTo>
                          <a:pt x="904274" y="1488852"/>
                          <a:pt x="888892" y="1479148"/>
                          <a:pt x="868700" y="1473200"/>
                        </a:cubicBezTo>
                        <a:cubicBezTo>
                          <a:pt x="860966" y="1469057"/>
                          <a:pt x="854218" y="1464796"/>
                          <a:pt x="843300" y="1463040"/>
                        </a:cubicBezTo>
                        <a:cubicBezTo>
                          <a:pt x="829224" y="1456278"/>
                          <a:pt x="813912" y="1455551"/>
                          <a:pt x="797580" y="1457960"/>
                        </a:cubicBezTo>
                        <a:cubicBezTo>
                          <a:pt x="728020" y="1471824"/>
                          <a:pt x="503970" y="1474554"/>
                          <a:pt x="447060" y="1468120"/>
                        </a:cubicBezTo>
                        <a:cubicBezTo>
                          <a:pt x="367160" y="1444560"/>
                          <a:pt x="223540" y="1356360"/>
                          <a:pt x="223540" y="1356360"/>
                        </a:cubicBezTo>
                        <a:cubicBezTo>
                          <a:pt x="187376" y="1312812"/>
                          <a:pt x="172170" y="1278753"/>
                          <a:pt x="147340" y="1234440"/>
                        </a:cubicBezTo>
                        <a:cubicBezTo>
                          <a:pt x="135256" y="1217873"/>
                          <a:pt x="133619" y="1199816"/>
                          <a:pt x="127020" y="1178560"/>
                        </a:cubicBezTo>
                        <a:cubicBezTo>
                          <a:pt x="111444" y="1086531"/>
                          <a:pt x="108402" y="989341"/>
                          <a:pt x="172740" y="924560"/>
                        </a:cubicBezTo>
                        <a:cubicBezTo>
                          <a:pt x="182976" y="914146"/>
                          <a:pt x="195840" y="911229"/>
                          <a:pt x="213380" y="904240"/>
                        </a:cubicBezTo>
                        <a:cubicBezTo>
                          <a:pt x="243304" y="890507"/>
                          <a:pt x="260744" y="885659"/>
                          <a:pt x="289580" y="883920"/>
                        </a:cubicBezTo>
                        <a:cubicBezTo>
                          <a:pt x="304495" y="888544"/>
                          <a:pt x="323224" y="886219"/>
                          <a:pt x="340380" y="889000"/>
                        </a:cubicBezTo>
                        <a:cubicBezTo>
                          <a:pt x="379228" y="906651"/>
                          <a:pt x="474841" y="960610"/>
                          <a:pt x="513100" y="975360"/>
                        </a:cubicBezTo>
                        <a:cubicBezTo>
                          <a:pt x="532584" y="990161"/>
                          <a:pt x="568230" y="1001751"/>
                          <a:pt x="594380" y="1026160"/>
                        </a:cubicBezTo>
                        <a:cubicBezTo>
                          <a:pt x="640251" y="1047340"/>
                          <a:pt x="675253" y="1092817"/>
                          <a:pt x="706140" y="1132840"/>
                        </a:cubicBezTo>
                        <a:cubicBezTo>
                          <a:pt x="738262" y="1157525"/>
                          <a:pt x="770018" y="1181463"/>
                          <a:pt x="802660" y="1203960"/>
                        </a:cubicBezTo>
                        <a:cubicBezTo>
                          <a:pt x="845846" y="1233860"/>
                          <a:pt x="933617" y="1271766"/>
                          <a:pt x="980460" y="1290320"/>
                        </a:cubicBezTo>
                        <a:cubicBezTo>
                          <a:pt x="1025672" y="1302934"/>
                          <a:pt x="1128303" y="1295670"/>
                          <a:pt x="1163340" y="1305560"/>
                        </a:cubicBezTo>
                        <a:cubicBezTo>
                          <a:pt x="1261413" y="1301983"/>
                          <a:pt x="1406272" y="1327574"/>
                          <a:pt x="1498620" y="1290320"/>
                        </a:cubicBezTo>
                        <a:cubicBezTo>
                          <a:pt x="1532440" y="1294949"/>
                          <a:pt x="1703092" y="1212233"/>
                          <a:pt x="1732300" y="1198880"/>
                        </a:cubicBezTo>
                        <a:cubicBezTo>
                          <a:pt x="1759784" y="1168480"/>
                          <a:pt x="1790896" y="1153075"/>
                          <a:pt x="1808500" y="1122680"/>
                        </a:cubicBezTo>
                        <a:cubicBezTo>
                          <a:pt x="1867910" y="1041993"/>
                          <a:pt x="1889427" y="983369"/>
                          <a:pt x="1910100" y="914400"/>
                        </a:cubicBezTo>
                        <a:cubicBezTo>
                          <a:pt x="1917473" y="888323"/>
                          <a:pt x="1916298" y="863699"/>
                          <a:pt x="1915180" y="833120"/>
                        </a:cubicBezTo>
                        <a:cubicBezTo>
                          <a:pt x="1903513" y="768780"/>
                          <a:pt x="1909338" y="715312"/>
                          <a:pt x="1874540" y="660400"/>
                        </a:cubicBezTo>
                        <a:cubicBezTo>
                          <a:pt x="1832413" y="560129"/>
                          <a:pt x="1818642" y="532156"/>
                          <a:pt x="1757700" y="467360"/>
                        </a:cubicBezTo>
                        <a:cubicBezTo>
                          <a:pt x="1717625" y="424261"/>
                          <a:pt x="1709585" y="410193"/>
                          <a:pt x="1651020" y="386080"/>
                        </a:cubicBezTo>
                        <a:cubicBezTo>
                          <a:pt x="1616158" y="370828"/>
                          <a:pt x="1544340" y="345439"/>
                          <a:pt x="1544340" y="345440"/>
                        </a:cubicBezTo>
                        <a:cubicBezTo>
                          <a:pt x="1529748" y="357586"/>
                          <a:pt x="1513428" y="365137"/>
                          <a:pt x="1498620" y="381000"/>
                        </a:cubicBezTo>
                        <a:cubicBezTo>
                          <a:pt x="1481497" y="402137"/>
                          <a:pt x="1514220" y="438750"/>
                          <a:pt x="1524020" y="447040"/>
                        </a:cubicBezTo>
                        <a:cubicBezTo>
                          <a:pt x="1546787" y="457076"/>
                          <a:pt x="1579210" y="464725"/>
                          <a:pt x="1605300" y="462280"/>
                        </a:cubicBezTo>
                        <a:cubicBezTo>
                          <a:pt x="1645247" y="457988"/>
                          <a:pt x="1707025" y="451447"/>
                          <a:pt x="1757700" y="457200"/>
                        </a:cubicBezTo>
                        <a:cubicBezTo>
                          <a:pt x="1796401" y="459918"/>
                          <a:pt x="1853699" y="501846"/>
                          <a:pt x="1894860" y="513080"/>
                        </a:cubicBezTo>
                        <a:cubicBezTo>
                          <a:pt x="1931751" y="555357"/>
                          <a:pt x="2001227" y="617208"/>
                          <a:pt x="2011700" y="665480"/>
                        </a:cubicBezTo>
                        <a:cubicBezTo>
                          <a:pt x="2039213" y="714584"/>
                          <a:pt x="2072649" y="856484"/>
                          <a:pt x="2082820" y="899160"/>
                        </a:cubicBezTo>
                        <a:cubicBezTo>
                          <a:pt x="2086547" y="940824"/>
                          <a:pt x="2115421" y="1060273"/>
                          <a:pt x="2092980" y="1117600"/>
                        </a:cubicBezTo>
                        <a:cubicBezTo>
                          <a:pt x="2079895" y="1141297"/>
                          <a:pt x="2067109" y="1163188"/>
                          <a:pt x="2052340" y="1188720"/>
                        </a:cubicBezTo>
                        <a:cubicBezTo>
                          <a:pt x="2001703" y="1250471"/>
                          <a:pt x="1953552" y="1300597"/>
                          <a:pt x="1869460" y="1320800"/>
                        </a:cubicBezTo>
                        <a:cubicBezTo>
                          <a:pt x="1836641" y="1330325"/>
                          <a:pt x="1803596" y="1346324"/>
                          <a:pt x="1762780" y="1366520"/>
                        </a:cubicBezTo>
                        <a:cubicBezTo>
                          <a:pt x="1749918" y="1373834"/>
                          <a:pt x="1724070" y="1374177"/>
                          <a:pt x="1706900" y="1376680"/>
                        </a:cubicBezTo>
                        <a:cubicBezTo>
                          <a:pt x="1650934" y="1361447"/>
                          <a:pt x="1630316" y="1361418"/>
                          <a:pt x="1579900" y="1320800"/>
                        </a:cubicBezTo>
                        <a:cubicBezTo>
                          <a:pt x="1547052" y="1282143"/>
                          <a:pt x="1529938" y="1251337"/>
                          <a:pt x="1498620" y="1214120"/>
                        </a:cubicBezTo>
                        <a:cubicBezTo>
                          <a:pt x="1484197" y="1204668"/>
                          <a:pt x="1473324" y="1187971"/>
                          <a:pt x="1457980" y="1173480"/>
                        </a:cubicBezTo>
                        <a:cubicBezTo>
                          <a:pt x="1451243" y="1167824"/>
                          <a:pt x="1443418" y="1165668"/>
                          <a:pt x="1437660" y="1158240"/>
                        </a:cubicBezTo>
                        <a:cubicBezTo>
                          <a:pt x="1425884" y="1147771"/>
                          <a:pt x="1418974" y="1137140"/>
                          <a:pt x="1412260" y="1122680"/>
                        </a:cubicBezTo>
                        <a:cubicBezTo>
                          <a:pt x="1389526" y="1090480"/>
                          <a:pt x="1372860" y="1038363"/>
                          <a:pt x="1366540" y="1005840"/>
                        </a:cubicBezTo>
                        <a:cubicBezTo>
                          <a:pt x="1335967" y="920072"/>
                          <a:pt x="1315288" y="906996"/>
                          <a:pt x="1295420" y="792480"/>
                        </a:cubicBezTo>
                        <a:cubicBezTo>
                          <a:pt x="1290648" y="769030"/>
                          <a:pt x="1283890" y="735239"/>
                          <a:pt x="1275100" y="695960"/>
                        </a:cubicBezTo>
                        <a:cubicBezTo>
                          <a:pt x="1276670" y="673032"/>
                          <a:pt x="1267474" y="661146"/>
                          <a:pt x="1264940" y="635000"/>
                        </a:cubicBezTo>
                        <a:cubicBezTo>
                          <a:pt x="1264810" y="597514"/>
                          <a:pt x="1256216" y="538330"/>
                          <a:pt x="1244620" y="492760"/>
                        </a:cubicBezTo>
                        <a:cubicBezTo>
                          <a:pt x="1238827" y="478386"/>
                          <a:pt x="1244680" y="462453"/>
                          <a:pt x="1234460" y="447040"/>
                        </a:cubicBezTo>
                        <a:cubicBezTo>
                          <a:pt x="1217789" y="397615"/>
                          <a:pt x="1189858" y="370092"/>
                          <a:pt x="1148100" y="330200"/>
                        </a:cubicBezTo>
                        <a:cubicBezTo>
                          <a:pt x="1134327" y="317287"/>
                          <a:pt x="1121074" y="299935"/>
                          <a:pt x="1102380" y="289560"/>
                        </a:cubicBezTo>
                        <a:cubicBezTo>
                          <a:pt x="1089275" y="282073"/>
                          <a:pt x="1072523" y="276450"/>
                          <a:pt x="1051580" y="274320"/>
                        </a:cubicBezTo>
                        <a:cubicBezTo>
                          <a:pt x="1034977" y="276195"/>
                          <a:pt x="1019701" y="274950"/>
                          <a:pt x="990620" y="279400"/>
                        </a:cubicBezTo>
                        <a:cubicBezTo>
                          <a:pt x="918736" y="312526"/>
                          <a:pt x="922942" y="345095"/>
                          <a:pt x="909340" y="411480"/>
                        </a:cubicBezTo>
                        <a:cubicBezTo>
                          <a:pt x="909288" y="429021"/>
                          <a:pt x="909665" y="445875"/>
                          <a:pt x="904260" y="457200"/>
                        </a:cubicBezTo>
                        <a:cubicBezTo>
                          <a:pt x="893939" y="494461"/>
                          <a:pt x="862268" y="523205"/>
                          <a:pt x="833140" y="543560"/>
                        </a:cubicBezTo>
                        <a:cubicBezTo>
                          <a:pt x="803481" y="558967"/>
                          <a:pt x="769312" y="559452"/>
                          <a:pt x="741700" y="579120"/>
                        </a:cubicBezTo>
                        <a:cubicBezTo>
                          <a:pt x="708895" y="586811"/>
                          <a:pt x="654062" y="598196"/>
                          <a:pt x="624860" y="604520"/>
                        </a:cubicBezTo>
                        <a:cubicBezTo>
                          <a:pt x="581588" y="603440"/>
                          <a:pt x="544161" y="610488"/>
                          <a:pt x="513100" y="609600"/>
                        </a:cubicBezTo>
                        <a:cubicBezTo>
                          <a:pt x="490865" y="608891"/>
                          <a:pt x="472248" y="612254"/>
                          <a:pt x="447060" y="604520"/>
                        </a:cubicBezTo>
                        <a:cubicBezTo>
                          <a:pt x="436065" y="605519"/>
                          <a:pt x="426366" y="594264"/>
                          <a:pt x="416580" y="594360"/>
                        </a:cubicBezTo>
                        <a:cubicBezTo>
                          <a:pt x="338481" y="592903"/>
                          <a:pt x="275001" y="602584"/>
                          <a:pt x="203220" y="614680"/>
                        </a:cubicBezTo>
                        <a:cubicBezTo>
                          <a:pt x="154355" y="634296"/>
                          <a:pt x="105657" y="656265"/>
                          <a:pt x="71140" y="695960"/>
                        </a:cubicBezTo>
                        <a:cubicBezTo>
                          <a:pt x="38652" y="730147"/>
                          <a:pt x="33620" y="774132"/>
                          <a:pt x="10180" y="812800"/>
                        </a:cubicBezTo>
                        <a:cubicBezTo>
                          <a:pt x="5097" y="842367"/>
                          <a:pt x="3540" y="865005"/>
                          <a:pt x="20" y="899160"/>
                        </a:cubicBezTo>
                        <a:cubicBezTo>
                          <a:pt x="-11624" y="1075878"/>
                          <a:pt x="5498" y="1139362"/>
                          <a:pt x="60980" y="1300480"/>
                        </a:cubicBezTo>
                        <a:cubicBezTo>
                          <a:pt x="91660" y="1362008"/>
                          <a:pt x="85875" y="1424025"/>
                          <a:pt x="121940" y="1473200"/>
                        </a:cubicBezTo>
                        <a:cubicBezTo>
                          <a:pt x="142499" y="1482530"/>
                          <a:pt x="245324" y="1690597"/>
                          <a:pt x="294660" y="1737360"/>
                        </a:cubicBezTo>
                        <a:cubicBezTo>
                          <a:pt x="334313" y="1765700"/>
                          <a:pt x="357257" y="1788157"/>
                          <a:pt x="406420" y="1823720"/>
                        </a:cubicBezTo>
                        <a:cubicBezTo>
                          <a:pt x="443038" y="1860194"/>
                          <a:pt x="507540" y="1881970"/>
                          <a:pt x="548660" y="1899920"/>
                        </a:cubicBezTo>
                        <a:cubicBezTo>
                          <a:pt x="565272" y="1914533"/>
                          <a:pt x="706257" y="1919881"/>
                          <a:pt x="736620" y="1930400"/>
                        </a:cubicBezTo>
                        <a:cubicBezTo>
                          <a:pt x="769119" y="1931418"/>
                          <a:pt x="795816" y="1928867"/>
                          <a:pt x="833140" y="1925320"/>
                        </a:cubicBezTo>
                        <a:cubicBezTo>
                          <a:pt x="867795" y="1919443"/>
                          <a:pt x="898001" y="1904522"/>
                          <a:pt x="924580" y="1884680"/>
                        </a:cubicBezTo>
                        <a:cubicBezTo>
                          <a:pt x="977720" y="1847900"/>
                          <a:pt x="1058656" y="1789461"/>
                          <a:pt x="1102380" y="1732280"/>
                        </a:cubicBezTo>
                        <a:cubicBezTo>
                          <a:pt x="1117624" y="1707286"/>
                          <a:pt x="1126009" y="1692756"/>
                          <a:pt x="1143020" y="1666240"/>
                        </a:cubicBezTo>
                        <a:cubicBezTo>
                          <a:pt x="1147158" y="1639175"/>
                          <a:pt x="1155357" y="1610670"/>
                          <a:pt x="1158260" y="1579880"/>
                        </a:cubicBezTo>
                        <a:cubicBezTo>
                          <a:pt x="1161372" y="1557477"/>
                          <a:pt x="1161507" y="1530323"/>
                          <a:pt x="1163340" y="1508760"/>
                        </a:cubicBezTo>
                        <a:cubicBezTo>
                          <a:pt x="1165433" y="1488307"/>
                          <a:pt x="1164718" y="1467972"/>
                          <a:pt x="1168420" y="1447800"/>
                        </a:cubicBezTo>
                        <a:cubicBezTo>
                          <a:pt x="1164619" y="1401174"/>
                          <a:pt x="1174635" y="1440038"/>
                          <a:pt x="1158260" y="1371600"/>
                        </a:cubicBezTo>
                        <a:cubicBezTo>
                          <a:pt x="1154608" y="1344901"/>
                          <a:pt x="1152940" y="1315245"/>
                          <a:pt x="1148100" y="1295400"/>
                        </a:cubicBezTo>
                        <a:cubicBezTo>
                          <a:pt x="1155489" y="1250613"/>
                          <a:pt x="1149560" y="1217683"/>
                          <a:pt x="1178580" y="1173480"/>
                        </a:cubicBezTo>
                        <a:cubicBezTo>
                          <a:pt x="1191891" y="1159438"/>
                          <a:pt x="1199822" y="1148246"/>
                          <a:pt x="1214140" y="1143000"/>
                        </a:cubicBezTo>
                        <a:cubicBezTo>
                          <a:pt x="1231774" y="1133034"/>
                          <a:pt x="1251676" y="1121038"/>
                          <a:pt x="1270020" y="1112520"/>
                        </a:cubicBezTo>
                        <a:cubicBezTo>
                          <a:pt x="1315333" y="1095678"/>
                          <a:pt x="1387059" y="1084710"/>
                          <a:pt x="1422420" y="1076960"/>
                        </a:cubicBezTo>
                        <a:cubicBezTo>
                          <a:pt x="1446112" y="1071642"/>
                          <a:pt x="1462634" y="1067618"/>
                          <a:pt x="1483380" y="1061720"/>
                        </a:cubicBezTo>
                        <a:cubicBezTo>
                          <a:pt x="1493147" y="1068855"/>
                          <a:pt x="1512109" y="1066898"/>
                          <a:pt x="1518940" y="1076960"/>
                        </a:cubicBezTo>
                        <a:cubicBezTo>
                          <a:pt x="1547087" y="1119180"/>
                          <a:pt x="1584979" y="1214120"/>
                          <a:pt x="1584980" y="1214120"/>
                        </a:cubicBezTo>
                        <a:cubicBezTo>
                          <a:pt x="1619135" y="1368277"/>
                          <a:pt x="1618094" y="1253184"/>
                          <a:pt x="1590060" y="1590040"/>
                        </a:cubicBezTo>
                        <a:cubicBezTo>
                          <a:pt x="1586608" y="1630309"/>
                          <a:pt x="1587935" y="1771960"/>
                          <a:pt x="1564660" y="1844040"/>
                        </a:cubicBezTo>
                        <a:cubicBezTo>
                          <a:pt x="1555307" y="1861526"/>
                          <a:pt x="1554884" y="1879517"/>
                          <a:pt x="1539260" y="1889760"/>
                        </a:cubicBezTo>
                        <a:cubicBezTo>
                          <a:pt x="1523307" y="1904638"/>
                          <a:pt x="1500100" y="1923083"/>
                          <a:pt x="1473220" y="1930400"/>
                        </a:cubicBezTo>
                        <a:cubicBezTo>
                          <a:pt x="1454005" y="1942643"/>
                          <a:pt x="1425657" y="1939647"/>
                          <a:pt x="1407180" y="1945640"/>
                        </a:cubicBezTo>
                        <a:cubicBezTo>
                          <a:pt x="1370276" y="1941574"/>
                          <a:pt x="1324429" y="1914628"/>
                          <a:pt x="1300500" y="1920240"/>
                        </a:cubicBezTo>
                        <a:cubicBezTo>
                          <a:pt x="1182822" y="1886605"/>
                          <a:pt x="1258836" y="1905418"/>
                          <a:pt x="1158260" y="1889760"/>
                        </a:cubicBezTo>
                        <a:cubicBezTo>
                          <a:pt x="1131197" y="1895067"/>
                          <a:pt x="1115900" y="1900571"/>
                          <a:pt x="1092220" y="1905000"/>
                        </a:cubicBezTo>
                        <a:cubicBezTo>
                          <a:pt x="1058561" y="1913469"/>
                          <a:pt x="1006111" y="1968713"/>
                          <a:pt x="980460" y="2001520"/>
                        </a:cubicBezTo>
                        <a:cubicBezTo>
                          <a:pt x="955024" y="2037187"/>
                          <a:pt x="951487" y="2065559"/>
                          <a:pt x="939820" y="2103120"/>
                        </a:cubicBezTo>
                        <a:cubicBezTo>
                          <a:pt x="941065" y="2115092"/>
                          <a:pt x="941862" y="2122771"/>
                          <a:pt x="944900" y="2133600"/>
                        </a:cubicBezTo>
                        <a:cubicBezTo>
                          <a:pt x="947684" y="2143701"/>
                          <a:pt x="957821" y="2158415"/>
                          <a:pt x="965220" y="2169160"/>
                        </a:cubicBezTo>
                        <a:cubicBezTo>
                          <a:pt x="990804" y="2207986"/>
                          <a:pt x="1060721" y="2225141"/>
                          <a:pt x="1107460" y="2240280"/>
                        </a:cubicBezTo>
                        <a:cubicBezTo>
                          <a:pt x="1132731" y="2248376"/>
                          <a:pt x="1156528" y="2262827"/>
                          <a:pt x="1188740" y="2260600"/>
                        </a:cubicBezTo>
                        <a:cubicBezTo>
                          <a:pt x="1224610" y="2268194"/>
                          <a:pt x="1270240" y="2262343"/>
                          <a:pt x="1305580" y="2265680"/>
                        </a:cubicBezTo>
                        <a:cubicBezTo>
                          <a:pt x="1436934" y="2254559"/>
                          <a:pt x="1431024" y="2272914"/>
                          <a:pt x="1534180" y="2209800"/>
                        </a:cubicBezTo>
                        <a:cubicBezTo>
                          <a:pt x="1579819" y="2181794"/>
                          <a:pt x="1666260" y="2118359"/>
                          <a:pt x="1666260" y="2118360"/>
                        </a:cubicBezTo>
                        <a:cubicBezTo>
                          <a:pt x="1678760" y="2096805"/>
                          <a:pt x="1688251" y="2082497"/>
                          <a:pt x="1701820" y="2067560"/>
                        </a:cubicBezTo>
                        <a:cubicBezTo>
                          <a:pt x="1705555" y="2056083"/>
                          <a:pt x="1753728" y="1946422"/>
                          <a:pt x="1757700" y="1930400"/>
                        </a:cubicBezTo>
                        <a:cubicBezTo>
                          <a:pt x="1758505" y="1902844"/>
                          <a:pt x="1774981" y="1877761"/>
                          <a:pt x="1772940" y="1854200"/>
                        </a:cubicBezTo>
                        <a:cubicBezTo>
                          <a:pt x="1776935" y="1798368"/>
                          <a:pt x="1788410" y="1742302"/>
                          <a:pt x="1767860" y="1691640"/>
                        </a:cubicBezTo>
                        <a:cubicBezTo>
                          <a:pt x="1752255" y="1643695"/>
                          <a:pt x="1726770" y="1619034"/>
                          <a:pt x="1696740" y="1584960"/>
                        </a:cubicBezTo>
                        <a:cubicBezTo>
                          <a:pt x="1688710" y="1576045"/>
                          <a:pt x="1681386" y="1559547"/>
                          <a:pt x="1666260" y="1554480"/>
                        </a:cubicBezTo>
                        <a:cubicBezTo>
                          <a:pt x="1627425" y="1531937"/>
                          <a:pt x="1609387" y="1537090"/>
                          <a:pt x="1564660" y="1524000"/>
                        </a:cubicBezTo>
                        <a:cubicBezTo>
                          <a:pt x="1531149" y="1511463"/>
                          <a:pt x="1490524" y="1489871"/>
                          <a:pt x="1447820" y="1488440"/>
                        </a:cubicBezTo>
                        <a:cubicBezTo>
                          <a:pt x="1394443" y="1478319"/>
                          <a:pt x="1425547" y="1487437"/>
                          <a:pt x="1371620" y="1478280"/>
                        </a:cubicBezTo>
                        <a:cubicBezTo>
                          <a:pt x="1362144" y="1473735"/>
                          <a:pt x="1342680" y="1468494"/>
                          <a:pt x="1330980" y="1463040"/>
                        </a:cubicBezTo>
                        <a:cubicBezTo>
                          <a:pt x="1280396" y="1424212"/>
                          <a:pt x="1275118" y="1399013"/>
                          <a:pt x="1249700" y="1346200"/>
                        </a:cubicBezTo>
                        <a:cubicBezTo>
                          <a:pt x="1247726" y="1336205"/>
                          <a:pt x="1243167" y="1327559"/>
                          <a:pt x="1244620" y="1315720"/>
                        </a:cubicBezTo>
                        <a:cubicBezTo>
                          <a:pt x="1241228" y="1272255"/>
                          <a:pt x="1238566" y="1226976"/>
                          <a:pt x="1275100" y="1193800"/>
                        </a:cubicBezTo>
                        <a:cubicBezTo>
                          <a:pt x="1286525" y="1180030"/>
                          <a:pt x="1303080" y="1164999"/>
                          <a:pt x="1315740" y="1153160"/>
                        </a:cubicBezTo>
                        <a:cubicBezTo>
                          <a:pt x="1325973" y="1134653"/>
                          <a:pt x="1333246" y="1120313"/>
                          <a:pt x="1351300" y="1107440"/>
                        </a:cubicBezTo>
                        <a:cubicBezTo>
                          <a:pt x="1410101" y="1061230"/>
                          <a:pt x="1430254" y="1026199"/>
                          <a:pt x="1518940" y="1000760"/>
                        </a:cubicBezTo>
                        <a:cubicBezTo>
                          <a:pt x="1540127" y="991938"/>
                          <a:pt x="1571285" y="983520"/>
                          <a:pt x="1595140" y="975360"/>
                        </a:cubicBezTo>
                        <a:cubicBezTo>
                          <a:pt x="1743819" y="992812"/>
                          <a:pt x="1879039" y="934278"/>
                          <a:pt x="2011700" y="970280"/>
                        </a:cubicBezTo>
                        <a:cubicBezTo>
                          <a:pt x="2167515" y="984815"/>
                          <a:pt x="2098083" y="1016478"/>
                          <a:pt x="2189500" y="909320"/>
                        </a:cubicBezTo>
                        <a:cubicBezTo>
                          <a:pt x="2210055" y="786614"/>
                          <a:pt x="2236558" y="723119"/>
                          <a:pt x="2230140" y="599440"/>
                        </a:cubicBezTo>
                        <a:cubicBezTo>
                          <a:pt x="2231961" y="559556"/>
                          <a:pt x="2205499" y="529923"/>
                          <a:pt x="2189500" y="492760"/>
                        </a:cubicBezTo>
                        <a:cubicBezTo>
                          <a:pt x="2182762" y="465191"/>
                          <a:pt x="2168720" y="427428"/>
                          <a:pt x="2143780" y="411480"/>
                        </a:cubicBezTo>
                        <a:cubicBezTo>
                          <a:pt x="2056990" y="300192"/>
                          <a:pt x="1980200" y="261282"/>
                          <a:pt x="1905020" y="208280"/>
                        </a:cubicBezTo>
                        <a:cubicBezTo>
                          <a:pt x="1844928" y="156209"/>
                          <a:pt x="1773711" y="142452"/>
                          <a:pt x="1706900" y="91440"/>
                        </a:cubicBezTo>
                        <a:cubicBezTo>
                          <a:pt x="1675674" y="68528"/>
                          <a:pt x="1632507" y="37371"/>
                          <a:pt x="1600220" y="35560"/>
                        </a:cubicBezTo>
                        <a:cubicBezTo>
                          <a:pt x="1568953" y="26149"/>
                          <a:pt x="1543383" y="20896"/>
                          <a:pt x="1524020" y="20320"/>
                        </a:cubicBezTo>
                        <a:cubicBezTo>
                          <a:pt x="1505989" y="15615"/>
                          <a:pt x="1466341" y="15600"/>
                          <a:pt x="1447820" y="15240"/>
                        </a:cubicBezTo>
                        <a:cubicBezTo>
                          <a:pt x="1401890" y="-891"/>
                          <a:pt x="1351420" y="739"/>
                          <a:pt x="1320820" y="0"/>
                        </a:cubicBezTo>
                        <a:cubicBezTo>
                          <a:pt x="1289872" y="9073"/>
                          <a:pt x="1247197" y="227"/>
                          <a:pt x="1193820" y="10160"/>
                        </a:cubicBezTo>
                        <a:cubicBezTo>
                          <a:pt x="1151089" y="20902"/>
                          <a:pt x="1123309" y="41824"/>
                          <a:pt x="1087140" y="55880"/>
                        </a:cubicBezTo>
                        <a:cubicBezTo>
                          <a:pt x="1037187" y="81615"/>
                          <a:pt x="996992" y="104127"/>
                          <a:pt x="970300" y="147320"/>
                        </a:cubicBezTo>
                        <a:cubicBezTo>
                          <a:pt x="955025" y="164928"/>
                          <a:pt x="942506" y="189228"/>
                          <a:pt x="929660" y="208280"/>
                        </a:cubicBezTo>
                        <a:cubicBezTo>
                          <a:pt x="918576" y="246438"/>
                          <a:pt x="905103" y="277856"/>
                          <a:pt x="899180" y="325120"/>
                        </a:cubicBezTo>
                        <a:cubicBezTo>
                          <a:pt x="895992" y="409820"/>
                          <a:pt x="897732" y="565527"/>
                          <a:pt x="894100" y="645160"/>
                        </a:cubicBezTo>
                        <a:cubicBezTo>
                          <a:pt x="871387" y="713383"/>
                          <a:pt x="892419" y="763567"/>
                          <a:pt x="848380" y="828040"/>
                        </a:cubicBezTo>
                        <a:cubicBezTo>
                          <a:pt x="837327" y="854915"/>
                          <a:pt x="801934" y="866996"/>
                          <a:pt x="772180" y="878840"/>
                        </a:cubicBezTo>
                        <a:cubicBezTo>
                          <a:pt x="684773" y="917279"/>
                          <a:pt x="629403" y="915596"/>
                          <a:pt x="533420" y="929640"/>
                        </a:cubicBezTo>
                        <a:cubicBezTo>
                          <a:pt x="417870" y="970841"/>
                          <a:pt x="447599" y="954599"/>
                          <a:pt x="309900" y="1041400"/>
                        </a:cubicBezTo>
                        <a:cubicBezTo>
                          <a:pt x="257061" y="1077331"/>
                          <a:pt x="172367" y="1128137"/>
                          <a:pt x="121940" y="1183640"/>
                        </a:cubicBezTo>
                        <a:cubicBezTo>
                          <a:pt x="87640" y="1217744"/>
                          <a:pt x="63819" y="1280783"/>
                          <a:pt x="45740" y="1336040"/>
                        </a:cubicBezTo>
                        <a:cubicBezTo>
                          <a:pt x="43731" y="1350187"/>
                          <a:pt x="24081" y="1480443"/>
                          <a:pt x="25420" y="1488440"/>
                        </a:cubicBezTo>
                        <a:cubicBezTo>
                          <a:pt x="23643" y="1546224"/>
                          <a:pt x="48509" y="1619000"/>
                          <a:pt x="45740" y="1666240"/>
                        </a:cubicBezTo>
                        <a:cubicBezTo>
                          <a:pt x="51920" y="1685164"/>
                          <a:pt x="58442" y="1711213"/>
                          <a:pt x="66060" y="1732280"/>
                        </a:cubicBezTo>
                        <a:cubicBezTo>
                          <a:pt x="95370" y="1779772"/>
                          <a:pt x="115226" y="1830623"/>
                          <a:pt x="147340" y="1879600"/>
                        </a:cubicBezTo>
                        <a:cubicBezTo>
                          <a:pt x="157754" y="1898913"/>
                          <a:pt x="171311" y="1912420"/>
                          <a:pt x="187980" y="1930400"/>
                        </a:cubicBezTo>
                        <a:cubicBezTo>
                          <a:pt x="214484" y="1958272"/>
                          <a:pt x="239851" y="1971261"/>
                          <a:pt x="264180" y="1981200"/>
                        </a:cubicBezTo>
                        <a:cubicBezTo>
                          <a:pt x="288500" y="1994765"/>
                          <a:pt x="308901" y="2007325"/>
                          <a:pt x="335300" y="2016760"/>
                        </a:cubicBezTo>
                        <a:cubicBezTo>
                          <a:pt x="374253" y="2030088"/>
                          <a:pt x="502834" y="2034058"/>
                          <a:pt x="528340" y="2032000"/>
                        </a:cubicBezTo>
                        <a:cubicBezTo>
                          <a:pt x="565049" y="2028829"/>
                          <a:pt x="598803" y="2039886"/>
                          <a:pt x="629940" y="2026920"/>
                        </a:cubicBezTo>
                        <a:cubicBezTo>
                          <a:pt x="646673" y="2020248"/>
                          <a:pt x="665909" y="2010432"/>
                          <a:pt x="690900" y="2006600"/>
                        </a:cubicBezTo>
                        <a:cubicBezTo>
                          <a:pt x="733609" y="2009893"/>
                          <a:pt x="787603" y="2033468"/>
                          <a:pt x="833140" y="2047240"/>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718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0691-2964-37D9-EC6C-9A4EB07660BF}"/>
              </a:ext>
            </a:extLst>
          </p:cNvPr>
          <p:cNvSpPr>
            <a:spLocks noGrp="1"/>
          </p:cNvSpPr>
          <p:nvPr>
            <p:ph type="title"/>
          </p:nvPr>
        </p:nvSpPr>
        <p:spPr/>
        <p:txBody>
          <a:bodyPr>
            <a:normAutofit fontScale="90000"/>
          </a:bodyPr>
          <a:lstStyle/>
          <a:p>
            <a:r>
              <a:rPr lang="en-US" dirty="0"/>
              <a:t>Real Chains</a:t>
            </a:r>
          </a:p>
        </p:txBody>
      </p:sp>
      <p:sp>
        <p:nvSpPr>
          <p:cNvPr id="3" name="Content Placeholder 2">
            <a:extLst>
              <a:ext uri="{FF2B5EF4-FFF2-40B4-BE49-F238E27FC236}">
                <a16:creationId xmlns:a16="http://schemas.microsoft.com/office/drawing/2014/main" id="{7C462BC2-8E73-0407-A1BF-A016EC0AA7BD}"/>
              </a:ext>
            </a:extLst>
          </p:cNvPr>
          <p:cNvSpPr>
            <a:spLocks noGrp="1"/>
          </p:cNvSpPr>
          <p:nvPr>
            <p:ph idx="1"/>
          </p:nvPr>
        </p:nvSpPr>
        <p:spPr>
          <a:xfrm>
            <a:off x="326476" y="1159513"/>
            <a:ext cx="10837306" cy="588207"/>
          </a:xfrm>
        </p:spPr>
        <p:txBody>
          <a:bodyPr/>
          <a:lstStyle/>
          <a:p>
            <a:r>
              <a:rPr lang="en-US" dirty="0"/>
              <a:t>Consider contacts between monomers that are far apart on the chain</a:t>
            </a:r>
          </a:p>
        </p:txBody>
      </p:sp>
      <p:sp>
        <p:nvSpPr>
          <p:cNvPr id="4" name="Slide Number Placeholder 3">
            <a:extLst>
              <a:ext uri="{FF2B5EF4-FFF2-40B4-BE49-F238E27FC236}">
                <a16:creationId xmlns:a16="http://schemas.microsoft.com/office/drawing/2014/main" id="{0B7D7722-FA90-33EA-7949-5E4B838CC05C}"/>
              </a:ext>
            </a:extLst>
          </p:cNvPr>
          <p:cNvSpPr>
            <a:spLocks noGrp="1"/>
          </p:cNvSpPr>
          <p:nvPr>
            <p:ph type="sldNum" sz="quarter" idx="12"/>
          </p:nvPr>
        </p:nvSpPr>
        <p:spPr/>
        <p:txBody>
          <a:bodyPr/>
          <a:lstStyle/>
          <a:p>
            <a:fld id="{BE15108C-154A-4A5A-9C05-91A49A422BA7}" type="slidenum">
              <a:rPr lang="en-US" smtClean="0"/>
              <a:t>17</a:t>
            </a:fld>
            <a:endParaRPr lang="en-US"/>
          </a:p>
        </p:txBody>
      </p:sp>
      <p:sp>
        <p:nvSpPr>
          <p:cNvPr id="5" name="Freeform: Shape 4">
            <a:extLst>
              <a:ext uri="{FF2B5EF4-FFF2-40B4-BE49-F238E27FC236}">
                <a16:creationId xmlns:a16="http://schemas.microsoft.com/office/drawing/2014/main" id="{0F4F25B4-F0A3-D7BE-5604-D1CA3D778A5D}"/>
              </a:ext>
            </a:extLst>
          </p:cNvPr>
          <p:cNvSpPr/>
          <p:nvPr/>
        </p:nvSpPr>
        <p:spPr>
          <a:xfrm>
            <a:off x="852114" y="2546299"/>
            <a:ext cx="2653111" cy="1837809"/>
          </a:xfrm>
          <a:custGeom>
            <a:avLst/>
            <a:gdLst>
              <a:gd name="connsiteX0" fmla="*/ 0 w 2653111"/>
              <a:gd name="connsiteY0" fmla="*/ 1319799 h 1837809"/>
              <a:gd name="connsiteX1" fmla="*/ 81080 w 2653111"/>
              <a:gd name="connsiteY1" fmla="*/ 1184666 h 1837809"/>
              <a:gd name="connsiteX2" fmla="*/ 126124 w 2653111"/>
              <a:gd name="connsiteY2" fmla="*/ 1130613 h 1837809"/>
              <a:gd name="connsiteX3" fmla="*/ 220717 w 2653111"/>
              <a:gd name="connsiteY3" fmla="*/ 1072056 h 1837809"/>
              <a:gd name="connsiteX4" fmla="*/ 297293 w 2653111"/>
              <a:gd name="connsiteY4" fmla="*/ 1022507 h 1837809"/>
              <a:gd name="connsiteX5" fmla="*/ 409903 w 2653111"/>
              <a:gd name="connsiteY5" fmla="*/ 972958 h 1837809"/>
              <a:gd name="connsiteX6" fmla="*/ 477470 w 2653111"/>
              <a:gd name="connsiteY6" fmla="*/ 941427 h 1837809"/>
              <a:gd name="connsiteX7" fmla="*/ 549541 w 2653111"/>
              <a:gd name="connsiteY7" fmla="*/ 918905 h 1837809"/>
              <a:gd name="connsiteX8" fmla="*/ 698187 w 2653111"/>
              <a:gd name="connsiteY8" fmla="*/ 882869 h 1837809"/>
              <a:gd name="connsiteX9" fmla="*/ 797285 w 2653111"/>
              <a:gd name="connsiteY9" fmla="*/ 869356 h 1837809"/>
              <a:gd name="connsiteX10" fmla="*/ 909896 w 2653111"/>
              <a:gd name="connsiteY10" fmla="*/ 873861 h 1837809"/>
              <a:gd name="connsiteX11" fmla="*/ 977462 w 2653111"/>
              <a:gd name="connsiteY11" fmla="*/ 887374 h 1837809"/>
              <a:gd name="connsiteX12" fmla="*/ 1130613 w 2653111"/>
              <a:gd name="connsiteY12" fmla="*/ 923409 h 1837809"/>
              <a:gd name="connsiteX13" fmla="*/ 1270250 w 2653111"/>
              <a:gd name="connsiteY13" fmla="*/ 977462 h 1837809"/>
              <a:gd name="connsiteX14" fmla="*/ 1364843 w 2653111"/>
              <a:gd name="connsiteY14" fmla="*/ 1018002 h 1837809"/>
              <a:gd name="connsiteX15" fmla="*/ 1648623 w 2653111"/>
              <a:gd name="connsiteY15" fmla="*/ 1112595 h 1837809"/>
              <a:gd name="connsiteX16" fmla="*/ 1702676 w 2653111"/>
              <a:gd name="connsiteY16" fmla="*/ 1130613 h 1837809"/>
              <a:gd name="connsiteX17" fmla="*/ 1846818 w 2653111"/>
              <a:gd name="connsiteY17" fmla="*/ 1166649 h 1837809"/>
              <a:gd name="connsiteX18" fmla="*/ 1923393 w 2653111"/>
              <a:gd name="connsiteY18" fmla="*/ 1175658 h 1837809"/>
              <a:gd name="connsiteX19" fmla="*/ 1990960 w 2653111"/>
              <a:gd name="connsiteY19" fmla="*/ 1184666 h 1837809"/>
              <a:gd name="connsiteX20" fmla="*/ 2333297 w 2653111"/>
              <a:gd name="connsiteY20" fmla="*/ 1157640 h 1837809"/>
              <a:gd name="connsiteX21" fmla="*/ 2454916 w 2653111"/>
              <a:gd name="connsiteY21" fmla="*/ 1090073 h 1837809"/>
              <a:gd name="connsiteX22" fmla="*/ 2504465 w 2653111"/>
              <a:gd name="connsiteY22" fmla="*/ 1031516 h 1837809"/>
              <a:gd name="connsiteX23" fmla="*/ 2545005 w 2653111"/>
              <a:gd name="connsiteY23" fmla="*/ 941427 h 1837809"/>
              <a:gd name="connsiteX24" fmla="*/ 2590049 w 2653111"/>
              <a:gd name="connsiteY24" fmla="*/ 842329 h 1837809"/>
              <a:gd name="connsiteX25" fmla="*/ 2639598 w 2653111"/>
              <a:gd name="connsiteY25" fmla="*/ 689179 h 1837809"/>
              <a:gd name="connsiteX26" fmla="*/ 2648607 w 2653111"/>
              <a:gd name="connsiteY26" fmla="*/ 648639 h 1837809"/>
              <a:gd name="connsiteX27" fmla="*/ 2653111 w 2653111"/>
              <a:gd name="connsiteY27" fmla="*/ 612603 h 1837809"/>
              <a:gd name="connsiteX28" fmla="*/ 2648607 w 2653111"/>
              <a:gd name="connsiteY28" fmla="*/ 545037 h 1837809"/>
              <a:gd name="connsiteX29" fmla="*/ 2621580 w 2653111"/>
              <a:gd name="connsiteY29" fmla="*/ 477470 h 1837809"/>
              <a:gd name="connsiteX30" fmla="*/ 2581040 w 2653111"/>
              <a:gd name="connsiteY30" fmla="*/ 373868 h 1837809"/>
              <a:gd name="connsiteX31" fmla="*/ 2554014 w 2653111"/>
              <a:gd name="connsiteY31" fmla="*/ 337833 h 1837809"/>
              <a:gd name="connsiteX32" fmla="*/ 2504465 w 2653111"/>
              <a:gd name="connsiteY32" fmla="*/ 270266 h 1837809"/>
              <a:gd name="connsiteX33" fmla="*/ 2346810 w 2653111"/>
              <a:gd name="connsiteY33" fmla="*/ 162160 h 1837809"/>
              <a:gd name="connsiteX34" fmla="*/ 2220686 w 2653111"/>
              <a:gd name="connsiteY34" fmla="*/ 94594 h 1837809"/>
              <a:gd name="connsiteX35" fmla="*/ 2162128 w 2653111"/>
              <a:gd name="connsiteY35" fmla="*/ 72071 h 1837809"/>
              <a:gd name="connsiteX36" fmla="*/ 2036004 w 2653111"/>
              <a:gd name="connsiteY36" fmla="*/ 49549 h 1837809"/>
              <a:gd name="connsiteX37" fmla="*/ 1968437 w 2653111"/>
              <a:gd name="connsiteY37" fmla="*/ 45045 h 1837809"/>
              <a:gd name="connsiteX38" fmla="*/ 1810782 w 2653111"/>
              <a:gd name="connsiteY38" fmla="*/ 22523 h 1837809"/>
              <a:gd name="connsiteX39" fmla="*/ 1716189 w 2653111"/>
              <a:gd name="connsiteY39" fmla="*/ 13514 h 1837809"/>
              <a:gd name="connsiteX40" fmla="*/ 1563038 w 2653111"/>
              <a:gd name="connsiteY40" fmla="*/ 0 h 1837809"/>
              <a:gd name="connsiteX41" fmla="*/ 1391870 w 2653111"/>
              <a:gd name="connsiteY41" fmla="*/ 9009 h 1837809"/>
              <a:gd name="connsiteX42" fmla="*/ 1319799 w 2653111"/>
              <a:gd name="connsiteY42" fmla="*/ 22523 h 1837809"/>
              <a:gd name="connsiteX43" fmla="*/ 1157639 w 2653111"/>
              <a:gd name="connsiteY43" fmla="*/ 49549 h 1837809"/>
              <a:gd name="connsiteX44" fmla="*/ 1081064 w 2653111"/>
              <a:gd name="connsiteY44" fmla="*/ 63062 h 1837809"/>
              <a:gd name="connsiteX45" fmla="*/ 995480 w 2653111"/>
              <a:gd name="connsiteY45" fmla="*/ 76576 h 1837809"/>
              <a:gd name="connsiteX46" fmla="*/ 878364 w 2653111"/>
              <a:gd name="connsiteY46" fmla="*/ 99098 h 1837809"/>
              <a:gd name="connsiteX47" fmla="*/ 828816 w 2653111"/>
              <a:gd name="connsiteY47" fmla="*/ 108107 h 1837809"/>
              <a:gd name="connsiteX48" fmla="*/ 711700 w 2653111"/>
              <a:gd name="connsiteY48" fmla="*/ 130629 h 1837809"/>
              <a:gd name="connsiteX49" fmla="*/ 594585 w 2653111"/>
              <a:gd name="connsiteY49" fmla="*/ 157656 h 1837809"/>
              <a:gd name="connsiteX50" fmla="*/ 518010 w 2653111"/>
              <a:gd name="connsiteY50" fmla="*/ 166664 h 1837809"/>
              <a:gd name="connsiteX51" fmla="*/ 477470 w 2653111"/>
              <a:gd name="connsiteY51" fmla="*/ 175673 h 1837809"/>
              <a:gd name="connsiteX52" fmla="*/ 373868 w 2653111"/>
              <a:gd name="connsiteY52" fmla="*/ 193691 h 1837809"/>
              <a:gd name="connsiteX53" fmla="*/ 283779 w 2653111"/>
              <a:gd name="connsiteY53" fmla="*/ 220718 h 1837809"/>
              <a:gd name="connsiteX54" fmla="*/ 243239 w 2653111"/>
              <a:gd name="connsiteY54" fmla="*/ 229727 h 1837809"/>
              <a:gd name="connsiteX55" fmla="*/ 220717 w 2653111"/>
              <a:gd name="connsiteY55" fmla="*/ 243240 h 1837809"/>
              <a:gd name="connsiteX56" fmla="*/ 202699 w 2653111"/>
              <a:gd name="connsiteY56" fmla="*/ 256753 h 1837809"/>
              <a:gd name="connsiteX57" fmla="*/ 157655 w 2653111"/>
              <a:gd name="connsiteY57" fmla="*/ 283780 h 1837809"/>
              <a:gd name="connsiteX58" fmla="*/ 135133 w 2653111"/>
              <a:gd name="connsiteY58" fmla="*/ 324320 h 1837809"/>
              <a:gd name="connsiteX59" fmla="*/ 139637 w 2653111"/>
              <a:gd name="connsiteY59" fmla="*/ 495488 h 1837809"/>
              <a:gd name="connsiteX60" fmla="*/ 189186 w 2653111"/>
              <a:gd name="connsiteY60" fmla="*/ 608099 h 1837809"/>
              <a:gd name="connsiteX61" fmla="*/ 220717 w 2653111"/>
              <a:gd name="connsiteY61" fmla="*/ 648639 h 1837809"/>
              <a:gd name="connsiteX62" fmla="*/ 360355 w 2653111"/>
              <a:gd name="connsiteY62" fmla="*/ 743232 h 1837809"/>
              <a:gd name="connsiteX63" fmla="*/ 518010 w 2653111"/>
              <a:gd name="connsiteY63" fmla="*/ 797285 h 1837809"/>
              <a:gd name="connsiteX64" fmla="*/ 603594 w 2653111"/>
              <a:gd name="connsiteY64" fmla="*/ 801790 h 1837809"/>
              <a:gd name="connsiteX65" fmla="*/ 680169 w 2653111"/>
              <a:gd name="connsiteY65" fmla="*/ 806294 h 1837809"/>
              <a:gd name="connsiteX66" fmla="*/ 792780 w 2653111"/>
              <a:gd name="connsiteY66" fmla="*/ 797285 h 1837809"/>
              <a:gd name="connsiteX67" fmla="*/ 855842 w 2653111"/>
              <a:gd name="connsiteY67" fmla="*/ 783772 h 1837809"/>
              <a:gd name="connsiteX68" fmla="*/ 932418 w 2653111"/>
              <a:gd name="connsiteY68" fmla="*/ 770259 h 1837809"/>
              <a:gd name="connsiteX69" fmla="*/ 1004489 w 2653111"/>
              <a:gd name="connsiteY69" fmla="*/ 747736 h 1837809"/>
              <a:gd name="connsiteX70" fmla="*/ 1094577 w 2653111"/>
              <a:gd name="connsiteY70" fmla="*/ 711701 h 1837809"/>
              <a:gd name="connsiteX71" fmla="*/ 1139622 w 2653111"/>
              <a:gd name="connsiteY71" fmla="*/ 702692 h 1837809"/>
              <a:gd name="connsiteX72" fmla="*/ 1189170 w 2653111"/>
              <a:gd name="connsiteY72" fmla="*/ 698188 h 1837809"/>
              <a:gd name="connsiteX73" fmla="*/ 1225206 w 2653111"/>
              <a:gd name="connsiteY73" fmla="*/ 693683 h 1837809"/>
              <a:gd name="connsiteX74" fmla="*/ 1450428 w 2653111"/>
              <a:gd name="connsiteY74" fmla="*/ 725214 h 1837809"/>
              <a:gd name="connsiteX75" fmla="*/ 1504481 w 2653111"/>
              <a:gd name="connsiteY75" fmla="*/ 743232 h 1837809"/>
              <a:gd name="connsiteX76" fmla="*/ 1689163 w 2653111"/>
              <a:gd name="connsiteY76" fmla="*/ 851338 h 1837809"/>
              <a:gd name="connsiteX77" fmla="*/ 1734207 w 2653111"/>
              <a:gd name="connsiteY77" fmla="*/ 891878 h 1837809"/>
              <a:gd name="connsiteX78" fmla="*/ 1783756 w 2653111"/>
              <a:gd name="connsiteY78" fmla="*/ 941427 h 1837809"/>
              <a:gd name="connsiteX79" fmla="*/ 1869340 w 2653111"/>
              <a:gd name="connsiteY79" fmla="*/ 1049533 h 1837809"/>
              <a:gd name="connsiteX80" fmla="*/ 1909880 w 2653111"/>
              <a:gd name="connsiteY80" fmla="*/ 1099082 h 1837809"/>
              <a:gd name="connsiteX81" fmla="*/ 1959429 w 2653111"/>
              <a:gd name="connsiteY81" fmla="*/ 1180162 h 1837809"/>
              <a:gd name="connsiteX82" fmla="*/ 2008977 w 2653111"/>
              <a:gd name="connsiteY82" fmla="*/ 1279260 h 1837809"/>
              <a:gd name="connsiteX83" fmla="*/ 2049517 w 2653111"/>
              <a:gd name="connsiteY83" fmla="*/ 1333313 h 1837809"/>
              <a:gd name="connsiteX84" fmla="*/ 2076544 w 2653111"/>
              <a:gd name="connsiteY84" fmla="*/ 1400879 h 1837809"/>
              <a:gd name="connsiteX85" fmla="*/ 2216181 w 2653111"/>
              <a:gd name="connsiteY85" fmla="*/ 1635110 h 1837809"/>
              <a:gd name="connsiteX86" fmla="*/ 2265730 w 2653111"/>
              <a:gd name="connsiteY86" fmla="*/ 1702676 h 1837809"/>
              <a:gd name="connsiteX87" fmla="*/ 2355819 w 2653111"/>
              <a:gd name="connsiteY87" fmla="*/ 1788261 h 1837809"/>
              <a:gd name="connsiteX88" fmla="*/ 2378341 w 2653111"/>
              <a:gd name="connsiteY88" fmla="*/ 1801774 h 1837809"/>
              <a:gd name="connsiteX89" fmla="*/ 2418881 w 2653111"/>
              <a:gd name="connsiteY89" fmla="*/ 1837809 h 183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653111" h="1837809">
                <a:moveTo>
                  <a:pt x="0" y="1319799"/>
                </a:moveTo>
                <a:cubicBezTo>
                  <a:pt x="29041" y="1250101"/>
                  <a:pt x="21860" y="1255730"/>
                  <a:pt x="81080" y="1184666"/>
                </a:cubicBezTo>
                <a:cubicBezTo>
                  <a:pt x="96095" y="1166648"/>
                  <a:pt x="107867" y="1145336"/>
                  <a:pt x="126124" y="1130613"/>
                </a:cubicBezTo>
                <a:cubicBezTo>
                  <a:pt x="154990" y="1107334"/>
                  <a:pt x="189363" y="1091858"/>
                  <a:pt x="220717" y="1072056"/>
                </a:cubicBezTo>
                <a:cubicBezTo>
                  <a:pt x="246422" y="1055821"/>
                  <a:pt x="270100" y="1036104"/>
                  <a:pt x="297293" y="1022507"/>
                </a:cubicBezTo>
                <a:cubicBezTo>
                  <a:pt x="415898" y="963204"/>
                  <a:pt x="284948" y="1026510"/>
                  <a:pt x="409903" y="972958"/>
                </a:cubicBezTo>
                <a:cubicBezTo>
                  <a:pt x="432747" y="963168"/>
                  <a:pt x="454292" y="950399"/>
                  <a:pt x="477470" y="941427"/>
                </a:cubicBezTo>
                <a:cubicBezTo>
                  <a:pt x="500942" y="932341"/>
                  <a:pt x="525370" y="925923"/>
                  <a:pt x="549541" y="918905"/>
                </a:cubicBezTo>
                <a:cubicBezTo>
                  <a:pt x="588717" y="907531"/>
                  <a:pt x="659849" y="889578"/>
                  <a:pt x="698187" y="882869"/>
                </a:cubicBezTo>
                <a:cubicBezTo>
                  <a:pt x="731026" y="877122"/>
                  <a:pt x="764252" y="873860"/>
                  <a:pt x="797285" y="869356"/>
                </a:cubicBezTo>
                <a:cubicBezTo>
                  <a:pt x="834822" y="870858"/>
                  <a:pt x="872515" y="870123"/>
                  <a:pt x="909896" y="873861"/>
                </a:cubicBezTo>
                <a:cubicBezTo>
                  <a:pt x="932750" y="876146"/>
                  <a:pt x="954887" y="883141"/>
                  <a:pt x="977462" y="887374"/>
                </a:cubicBezTo>
                <a:cubicBezTo>
                  <a:pt x="1051433" y="901243"/>
                  <a:pt x="1058740" y="897954"/>
                  <a:pt x="1130613" y="923409"/>
                </a:cubicBezTo>
                <a:cubicBezTo>
                  <a:pt x="1177661" y="940072"/>
                  <a:pt x="1224374" y="957801"/>
                  <a:pt x="1270250" y="977462"/>
                </a:cubicBezTo>
                <a:cubicBezTo>
                  <a:pt x="1301781" y="990975"/>
                  <a:pt x="1332645" y="1006165"/>
                  <a:pt x="1364843" y="1018002"/>
                </a:cubicBezTo>
                <a:cubicBezTo>
                  <a:pt x="1543632" y="1083733"/>
                  <a:pt x="1524558" y="1072717"/>
                  <a:pt x="1648623" y="1112595"/>
                </a:cubicBezTo>
                <a:cubicBezTo>
                  <a:pt x="1666704" y="1118407"/>
                  <a:pt x="1684414" y="1125395"/>
                  <a:pt x="1702676" y="1130613"/>
                </a:cubicBezTo>
                <a:cubicBezTo>
                  <a:pt x="1756415" y="1145967"/>
                  <a:pt x="1789917" y="1156894"/>
                  <a:pt x="1846818" y="1166649"/>
                </a:cubicBezTo>
                <a:cubicBezTo>
                  <a:pt x="1872150" y="1170992"/>
                  <a:pt x="1897890" y="1172470"/>
                  <a:pt x="1923393" y="1175658"/>
                </a:cubicBezTo>
                <a:lnTo>
                  <a:pt x="1990960" y="1184666"/>
                </a:lnTo>
                <a:cubicBezTo>
                  <a:pt x="2017383" y="1183800"/>
                  <a:pt x="2246281" y="1197005"/>
                  <a:pt x="2333297" y="1157640"/>
                </a:cubicBezTo>
                <a:cubicBezTo>
                  <a:pt x="2375550" y="1138525"/>
                  <a:pt x="2454916" y="1090073"/>
                  <a:pt x="2454916" y="1090073"/>
                </a:cubicBezTo>
                <a:cubicBezTo>
                  <a:pt x="2471432" y="1070554"/>
                  <a:pt x="2489863" y="1052506"/>
                  <a:pt x="2504465" y="1031516"/>
                </a:cubicBezTo>
                <a:cubicBezTo>
                  <a:pt x="2520844" y="1007971"/>
                  <a:pt x="2533636" y="967413"/>
                  <a:pt x="2545005" y="941427"/>
                </a:cubicBezTo>
                <a:cubicBezTo>
                  <a:pt x="2559549" y="908184"/>
                  <a:pt x="2577649" y="876429"/>
                  <a:pt x="2590049" y="842329"/>
                </a:cubicBezTo>
                <a:cubicBezTo>
                  <a:pt x="2608024" y="792898"/>
                  <a:pt x="2628378" y="739670"/>
                  <a:pt x="2639598" y="689179"/>
                </a:cubicBezTo>
                <a:cubicBezTo>
                  <a:pt x="2642601" y="675666"/>
                  <a:pt x="2646201" y="662271"/>
                  <a:pt x="2648607" y="648639"/>
                </a:cubicBezTo>
                <a:cubicBezTo>
                  <a:pt x="2650711" y="636718"/>
                  <a:pt x="2651610" y="624615"/>
                  <a:pt x="2653111" y="612603"/>
                </a:cubicBezTo>
                <a:cubicBezTo>
                  <a:pt x="2651610" y="590081"/>
                  <a:pt x="2651657" y="567402"/>
                  <a:pt x="2648607" y="545037"/>
                </a:cubicBezTo>
                <a:cubicBezTo>
                  <a:pt x="2644497" y="514897"/>
                  <a:pt x="2633934" y="505709"/>
                  <a:pt x="2621580" y="477470"/>
                </a:cubicBezTo>
                <a:cubicBezTo>
                  <a:pt x="2606741" y="443553"/>
                  <a:pt x="2599980" y="406067"/>
                  <a:pt x="2581040" y="373868"/>
                </a:cubicBezTo>
                <a:cubicBezTo>
                  <a:pt x="2573427" y="360926"/>
                  <a:pt x="2562520" y="350206"/>
                  <a:pt x="2554014" y="337833"/>
                </a:cubicBezTo>
                <a:cubicBezTo>
                  <a:pt x="2528198" y="300282"/>
                  <a:pt x="2536759" y="302560"/>
                  <a:pt x="2504465" y="270266"/>
                </a:cubicBezTo>
                <a:cubicBezTo>
                  <a:pt x="2452061" y="217863"/>
                  <a:pt x="2422544" y="207999"/>
                  <a:pt x="2346810" y="162160"/>
                </a:cubicBezTo>
                <a:cubicBezTo>
                  <a:pt x="2303560" y="135982"/>
                  <a:pt x="2267630" y="115638"/>
                  <a:pt x="2220686" y="94594"/>
                </a:cubicBezTo>
                <a:cubicBezTo>
                  <a:pt x="2201602" y="86039"/>
                  <a:pt x="2182117" y="78221"/>
                  <a:pt x="2162128" y="72071"/>
                </a:cubicBezTo>
                <a:cubicBezTo>
                  <a:pt x="2123693" y="60245"/>
                  <a:pt x="2075491" y="53498"/>
                  <a:pt x="2036004" y="49549"/>
                </a:cubicBezTo>
                <a:cubicBezTo>
                  <a:pt x="2013544" y="47303"/>
                  <a:pt x="1990904" y="47219"/>
                  <a:pt x="1968437" y="45045"/>
                </a:cubicBezTo>
                <a:cubicBezTo>
                  <a:pt x="1861487" y="34695"/>
                  <a:pt x="1927701" y="37138"/>
                  <a:pt x="1810782" y="22523"/>
                </a:cubicBezTo>
                <a:cubicBezTo>
                  <a:pt x="1779353" y="18594"/>
                  <a:pt x="1747697" y="16746"/>
                  <a:pt x="1716189" y="13514"/>
                </a:cubicBezTo>
                <a:cubicBezTo>
                  <a:pt x="1588782" y="446"/>
                  <a:pt x="1682081" y="7441"/>
                  <a:pt x="1563038" y="0"/>
                </a:cubicBezTo>
                <a:cubicBezTo>
                  <a:pt x="1505982" y="3003"/>
                  <a:pt x="1448762" y="3741"/>
                  <a:pt x="1391870" y="9009"/>
                </a:cubicBezTo>
                <a:cubicBezTo>
                  <a:pt x="1367532" y="11263"/>
                  <a:pt x="1343883" y="18355"/>
                  <a:pt x="1319799" y="22523"/>
                </a:cubicBezTo>
                <a:lnTo>
                  <a:pt x="1157639" y="49549"/>
                </a:lnTo>
                <a:lnTo>
                  <a:pt x="1081064" y="63062"/>
                </a:lnTo>
                <a:lnTo>
                  <a:pt x="995480" y="76576"/>
                </a:lnTo>
                <a:cubicBezTo>
                  <a:pt x="956340" y="83534"/>
                  <a:pt x="917425" y="91708"/>
                  <a:pt x="878364" y="99098"/>
                </a:cubicBezTo>
                <a:cubicBezTo>
                  <a:pt x="861870" y="102219"/>
                  <a:pt x="844860" y="103170"/>
                  <a:pt x="828816" y="108107"/>
                </a:cubicBezTo>
                <a:cubicBezTo>
                  <a:pt x="751547" y="131882"/>
                  <a:pt x="790620" y="124559"/>
                  <a:pt x="711700" y="130629"/>
                </a:cubicBezTo>
                <a:cubicBezTo>
                  <a:pt x="672662" y="139638"/>
                  <a:pt x="634451" y="153670"/>
                  <a:pt x="594585" y="157656"/>
                </a:cubicBezTo>
                <a:cubicBezTo>
                  <a:pt x="572678" y="159847"/>
                  <a:pt x="540767" y="162397"/>
                  <a:pt x="518010" y="166664"/>
                </a:cubicBezTo>
                <a:cubicBezTo>
                  <a:pt x="504404" y="169215"/>
                  <a:pt x="491090" y="173197"/>
                  <a:pt x="477470" y="175673"/>
                </a:cubicBezTo>
                <a:cubicBezTo>
                  <a:pt x="423376" y="185508"/>
                  <a:pt x="423082" y="181973"/>
                  <a:pt x="373868" y="193691"/>
                </a:cubicBezTo>
                <a:cubicBezTo>
                  <a:pt x="270264" y="218358"/>
                  <a:pt x="374102" y="195627"/>
                  <a:pt x="283779" y="220718"/>
                </a:cubicBezTo>
                <a:cubicBezTo>
                  <a:pt x="270441" y="224423"/>
                  <a:pt x="256752" y="226724"/>
                  <a:pt x="243239" y="229727"/>
                </a:cubicBezTo>
                <a:cubicBezTo>
                  <a:pt x="235732" y="234231"/>
                  <a:pt x="228002" y="238384"/>
                  <a:pt x="220717" y="243240"/>
                </a:cubicBezTo>
                <a:cubicBezTo>
                  <a:pt x="214470" y="247404"/>
                  <a:pt x="209262" y="253107"/>
                  <a:pt x="202699" y="256753"/>
                </a:cubicBezTo>
                <a:cubicBezTo>
                  <a:pt x="171157" y="274276"/>
                  <a:pt x="186602" y="254833"/>
                  <a:pt x="157655" y="283780"/>
                </a:cubicBezTo>
                <a:cubicBezTo>
                  <a:pt x="143371" y="298064"/>
                  <a:pt x="142535" y="305815"/>
                  <a:pt x="135133" y="324320"/>
                </a:cubicBezTo>
                <a:cubicBezTo>
                  <a:pt x="121493" y="392524"/>
                  <a:pt x="126284" y="358612"/>
                  <a:pt x="139637" y="495488"/>
                </a:cubicBezTo>
                <a:cubicBezTo>
                  <a:pt x="143149" y="531489"/>
                  <a:pt x="172014" y="586021"/>
                  <a:pt x="189186" y="608099"/>
                </a:cubicBezTo>
                <a:cubicBezTo>
                  <a:pt x="199696" y="621612"/>
                  <a:pt x="207922" y="637265"/>
                  <a:pt x="220717" y="648639"/>
                </a:cubicBezTo>
                <a:cubicBezTo>
                  <a:pt x="257781" y="681584"/>
                  <a:pt x="311972" y="721240"/>
                  <a:pt x="360355" y="743232"/>
                </a:cubicBezTo>
                <a:cubicBezTo>
                  <a:pt x="408402" y="765072"/>
                  <a:pt x="463737" y="790501"/>
                  <a:pt x="518010" y="797285"/>
                </a:cubicBezTo>
                <a:cubicBezTo>
                  <a:pt x="546357" y="800828"/>
                  <a:pt x="575070" y="800205"/>
                  <a:pt x="603594" y="801790"/>
                </a:cubicBezTo>
                <a:lnTo>
                  <a:pt x="680169" y="806294"/>
                </a:lnTo>
                <a:cubicBezTo>
                  <a:pt x="717706" y="803291"/>
                  <a:pt x="755429" y="802074"/>
                  <a:pt x="792780" y="797285"/>
                </a:cubicBezTo>
                <a:cubicBezTo>
                  <a:pt x="814103" y="794551"/>
                  <a:pt x="834736" y="787857"/>
                  <a:pt x="855842" y="783772"/>
                </a:cubicBezTo>
                <a:cubicBezTo>
                  <a:pt x="881289" y="778847"/>
                  <a:pt x="907228" y="776366"/>
                  <a:pt x="932418" y="770259"/>
                </a:cubicBezTo>
                <a:cubicBezTo>
                  <a:pt x="956879" y="764329"/>
                  <a:pt x="980816" y="756285"/>
                  <a:pt x="1004489" y="747736"/>
                </a:cubicBezTo>
                <a:cubicBezTo>
                  <a:pt x="1034909" y="736751"/>
                  <a:pt x="1062863" y="718044"/>
                  <a:pt x="1094577" y="711701"/>
                </a:cubicBezTo>
                <a:cubicBezTo>
                  <a:pt x="1109592" y="708698"/>
                  <a:pt x="1124464" y="704857"/>
                  <a:pt x="1139622" y="702692"/>
                </a:cubicBezTo>
                <a:cubicBezTo>
                  <a:pt x="1156039" y="700347"/>
                  <a:pt x="1172677" y="699924"/>
                  <a:pt x="1189170" y="698188"/>
                </a:cubicBezTo>
                <a:cubicBezTo>
                  <a:pt x="1201209" y="696921"/>
                  <a:pt x="1213194" y="695185"/>
                  <a:pt x="1225206" y="693683"/>
                </a:cubicBezTo>
                <a:cubicBezTo>
                  <a:pt x="1317620" y="703243"/>
                  <a:pt x="1364264" y="704326"/>
                  <a:pt x="1450428" y="725214"/>
                </a:cubicBezTo>
                <a:cubicBezTo>
                  <a:pt x="1468886" y="729689"/>
                  <a:pt x="1487024" y="735751"/>
                  <a:pt x="1504481" y="743232"/>
                </a:cubicBezTo>
                <a:cubicBezTo>
                  <a:pt x="1554505" y="764671"/>
                  <a:pt x="1656651" y="822077"/>
                  <a:pt x="1689163" y="851338"/>
                </a:cubicBezTo>
                <a:cubicBezTo>
                  <a:pt x="1704178" y="864851"/>
                  <a:pt x="1719579" y="877947"/>
                  <a:pt x="1734207" y="891878"/>
                </a:cubicBezTo>
                <a:cubicBezTo>
                  <a:pt x="1751121" y="907987"/>
                  <a:pt x="1768555" y="923693"/>
                  <a:pt x="1783756" y="941427"/>
                </a:cubicBezTo>
                <a:cubicBezTo>
                  <a:pt x="1813667" y="976323"/>
                  <a:pt x="1840629" y="1013644"/>
                  <a:pt x="1869340" y="1049533"/>
                </a:cubicBezTo>
                <a:cubicBezTo>
                  <a:pt x="1882671" y="1066197"/>
                  <a:pt x="1898752" y="1080873"/>
                  <a:pt x="1909880" y="1099082"/>
                </a:cubicBezTo>
                <a:cubicBezTo>
                  <a:pt x="1926396" y="1126109"/>
                  <a:pt x="1944165" y="1152409"/>
                  <a:pt x="1959429" y="1180162"/>
                </a:cubicBezTo>
                <a:cubicBezTo>
                  <a:pt x="1977227" y="1212522"/>
                  <a:pt x="1990252" y="1247427"/>
                  <a:pt x="2008977" y="1279260"/>
                </a:cubicBezTo>
                <a:cubicBezTo>
                  <a:pt x="2020396" y="1298673"/>
                  <a:pt x="2038579" y="1313625"/>
                  <a:pt x="2049517" y="1333313"/>
                </a:cubicBezTo>
                <a:cubicBezTo>
                  <a:pt x="2061297" y="1354517"/>
                  <a:pt x="2066160" y="1378957"/>
                  <a:pt x="2076544" y="1400879"/>
                </a:cubicBezTo>
                <a:cubicBezTo>
                  <a:pt x="2116937" y="1486153"/>
                  <a:pt x="2159686" y="1558073"/>
                  <a:pt x="2216181" y="1635110"/>
                </a:cubicBezTo>
                <a:cubicBezTo>
                  <a:pt x="2232697" y="1657632"/>
                  <a:pt x="2247619" y="1681415"/>
                  <a:pt x="2265730" y="1702676"/>
                </a:cubicBezTo>
                <a:cubicBezTo>
                  <a:pt x="2279950" y="1719369"/>
                  <a:pt x="2332628" y="1770422"/>
                  <a:pt x="2355819" y="1788261"/>
                </a:cubicBezTo>
                <a:cubicBezTo>
                  <a:pt x="2362758" y="1793599"/>
                  <a:pt x="2370834" y="1797270"/>
                  <a:pt x="2378341" y="1801774"/>
                </a:cubicBezTo>
                <a:cubicBezTo>
                  <a:pt x="2401828" y="1831132"/>
                  <a:pt x="2388115" y="1819350"/>
                  <a:pt x="2418881" y="1837809"/>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ication Sign 5">
            <a:extLst>
              <a:ext uri="{FF2B5EF4-FFF2-40B4-BE49-F238E27FC236}">
                <a16:creationId xmlns:a16="http://schemas.microsoft.com/office/drawing/2014/main" id="{28585A92-50AF-1267-BF01-2C9A0AF2E39F}"/>
              </a:ext>
            </a:extLst>
          </p:cNvPr>
          <p:cNvSpPr/>
          <p:nvPr/>
        </p:nvSpPr>
        <p:spPr>
          <a:xfrm rot="20875742">
            <a:off x="2631366" y="3546283"/>
            <a:ext cx="369363" cy="333328"/>
          </a:xfrm>
          <a:prstGeom prst="mathMultiply">
            <a:avLst>
              <a:gd name="adj1" fmla="val 22169"/>
            </a:avLst>
          </a:prstGeom>
          <a:solidFill>
            <a:srgbClr val="F50D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1 1 1 1 1 1 1">
            <a:extLst>
              <a:ext uri="{FF2B5EF4-FFF2-40B4-BE49-F238E27FC236}">
                <a16:creationId xmlns:a16="http://schemas.microsoft.com/office/drawing/2014/main" id="{285F4E45-7994-BB1B-630A-D62BF10C2848}"/>
              </a:ext>
            </a:extLst>
          </p:cNvPr>
          <p:cNvSpPr txBox="1">
            <a:spLocks/>
          </p:cNvSpPr>
          <p:nvPr/>
        </p:nvSpPr>
        <p:spPr>
          <a:xfrm>
            <a:off x="6089122" y="2264070"/>
            <a:ext cx="3682410"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How frequent are contacts?</a:t>
            </a:r>
            <a:endParaRPr lang="en-US" sz="2000" b="1" dirty="0"/>
          </a:p>
        </p:txBody>
      </p:sp>
      <p:pic>
        <p:nvPicPr>
          <p:cNvPr id="18" name="Picture 17" descr="\documentclass{article}&#10;\usepackage{amsmath}&#10;\pagestyle{empty}&#10;\def\*#1{\mathbf{#1}}&#10;\begin{document}&#10;&#10;\begin{equation}&#10;\phi^*\approx \frac{Nb^3}{(N^{1/2} b)^3}\approx N^{-1/2} \ll 1\nonumber&#10;\end{equation}&#10;&#10;\end{document}" title="IguanaTex Bitmap Display">
            <a:extLst>
              <a:ext uri="{FF2B5EF4-FFF2-40B4-BE49-F238E27FC236}">
                <a16:creationId xmlns:a16="http://schemas.microsoft.com/office/drawing/2014/main" id="{9BFCB7CE-9877-2831-5112-7C096CE6078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948139" y="3018436"/>
            <a:ext cx="2933339" cy="577630"/>
          </a:xfrm>
          <a:prstGeom prst="rect">
            <a:avLst/>
          </a:prstGeom>
        </p:spPr>
      </p:pic>
      <p:sp>
        <p:nvSpPr>
          <p:cNvPr id="19" name="Content Placeholder 2 1 1 1 1 1 2 1">
            <a:extLst>
              <a:ext uri="{FF2B5EF4-FFF2-40B4-BE49-F238E27FC236}">
                <a16:creationId xmlns:a16="http://schemas.microsoft.com/office/drawing/2014/main" id="{A24DE37D-7BB5-00BA-4795-601DB86F6096}"/>
              </a:ext>
            </a:extLst>
          </p:cNvPr>
          <p:cNvSpPr txBox="1">
            <a:spLocks/>
          </p:cNvSpPr>
          <p:nvPr/>
        </p:nvSpPr>
        <p:spPr>
          <a:xfrm>
            <a:off x="4346151" y="4035250"/>
            <a:ext cx="3338244" cy="40194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3050F7"/>
                </a:solidFill>
              </a:rPr>
              <a:t># of monomer-monomer contacts</a:t>
            </a:r>
          </a:p>
        </p:txBody>
      </p:sp>
      <p:sp>
        <p:nvSpPr>
          <p:cNvPr id="20" name="Content Placeholder 2 1 1 1 1 1 2 2">
            <a:extLst>
              <a:ext uri="{FF2B5EF4-FFF2-40B4-BE49-F238E27FC236}">
                <a16:creationId xmlns:a16="http://schemas.microsoft.com/office/drawing/2014/main" id="{68FEE90C-BC97-2A17-9028-654C34F99342}"/>
              </a:ext>
            </a:extLst>
          </p:cNvPr>
          <p:cNvSpPr txBox="1">
            <a:spLocks/>
          </p:cNvSpPr>
          <p:nvPr/>
        </p:nvSpPr>
        <p:spPr>
          <a:xfrm>
            <a:off x="4625190" y="3018435"/>
            <a:ext cx="3269557" cy="78892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3050F7"/>
                </a:solidFill>
              </a:rPr>
              <a:t>Probability of a given monomer contacting another monomer</a:t>
            </a:r>
          </a:p>
        </p:txBody>
      </p:sp>
      <p:pic>
        <p:nvPicPr>
          <p:cNvPr id="25" name="Picture 24" descr="\documentclass{article}&#10;\usepackage{amsmath}&#10;\pagestyle{empty}&#10;\def\*#1{\mathbf{#1}}&#10;\begin{document}&#10;&#10;\begin{equation}&#10;N\phi^*\approx N^{1/2} \gg 1\nonumber&#10;\end{equation}&#10;&#10;\end{document}" title="IguanaTex Bitmap Display">
            <a:extLst>
              <a:ext uri="{FF2B5EF4-FFF2-40B4-BE49-F238E27FC236}">
                <a16:creationId xmlns:a16="http://schemas.microsoft.com/office/drawing/2014/main" id="{0361095A-7543-2E85-2B7C-B3264FB8BBF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948139" y="4087311"/>
            <a:ext cx="1921369" cy="296797"/>
          </a:xfrm>
          <a:prstGeom prst="rect">
            <a:avLst/>
          </a:prstGeom>
        </p:spPr>
      </p:pic>
    </p:spTree>
    <p:extLst>
      <p:ext uri="{BB962C8B-B14F-4D97-AF65-F5344CB8AC3E}">
        <p14:creationId xmlns:p14="http://schemas.microsoft.com/office/powerpoint/2010/main" val="104605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74A79-EBBF-025A-25E3-85F16990BBB4}"/>
              </a:ext>
            </a:extLst>
          </p:cNvPr>
          <p:cNvSpPr>
            <a:spLocks noGrp="1"/>
          </p:cNvSpPr>
          <p:nvPr>
            <p:ph type="title"/>
          </p:nvPr>
        </p:nvSpPr>
        <p:spPr/>
        <p:txBody>
          <a:bodyPr>
            <a:normAutofit fontScale="90000"/>
          </a:bodyPr>
          <a:lstStyle/>
          <a:p>
            <a:r>
              <a:rPr lang="en-US" dirty="0"/>
              <a:t>Effective Interactions and Excluded Volume</a:t>
            </a:r>
          </a:p>
        </p:txBody>
      </p:sp>
      <p:sp>
        <p:nvSpPr>
          <p:cNvPr id="3" name="Content Placeholder 2">
            <a:extLst>
              <a:ext uri="{FF2B5EF4-FFF2-40B4-BE49-F238E27FC236}">
                <a16:creationId xmlns:a16="http://schemas.microsoft.com/office/drawing/2014/main" id="{115F345F-DE25-CE37-4F17-C4F6667BFE7B}"/>
              </a:ext>
            </a:extLst>
          </p:cNvPr>
          <p:cNvSpPr>
            <a:spLocks noGrp="1"/>
          </p:cNvSpPr>
          <p:nvPr>
            <p:ph idx="1"/>
          </p:nvPr>
        </p:nvSpPr>
        <p:spPr>
          <a:xfrm>
            <a:off x="326476" y="1159513"/>
            <a:ext cx="11492038" cy="1862729"/>
          </a:xfrm>
        </p:spPr>
        <p:txBody>
          <a:bodyPr>
            <a:normAutofit/>
          </a:bodyPr>
          <a:lstStyle/>
          <a:p>
            <a:r>
              <a:rPr lang="en-US" dirty="0"/>
              <a:t>Monomers have </a:t>
            </a:r>
            <a:r>
              <a:rPr lang="en-US" dirty="0">
                <a:solidFill>
                  <a:srgbClr val="3050F7"/>
                </a:solidFill>
              </a:rPr>
              <a:t>hard-core repulsion</a:t>
            </a:r>
          </a:p>
          <a:p>
            <a:r>
              <a:rPr lang="en-US" dirty="0"/>
              <a:t>Monomers may also have </a:t>
            </a:r>
            <a:r>
              <a:rPr lang="en-US" dirty="0">
                <a:solidFill>
                  <a:srgbClr val="3050F7"/>
                </a:solidFill>
              </a:rPr>
              <a:t>attractive interactions </a:t>
            </a:r>
            <a:r>
              <a:rPr lang="en-US" dirty="0"/>
              <a:t>depending on solvent</a:t>
            </a:r>
          </a:p>
          <a:p>
            <a:r>
              <a:rPr lang="en-US" dirty="0"/>
              <a:t>Competition between repulsion and attraction determines </a:t>
            </a:r>
            <a:r>
              <a:rPr lang="en-US" dirty="0">
                <a:solidFill>
                  <a:srgbClr val="3050F7"/>
                </a:solidFill>
              </a:rPr>
              <a:t>excluded volume</a:t>
            </a:r>
          </a:p>
        </p:txBody>
      </p:sp>
      <p:sp>
        <p:nvSpPr>
          <p:cNvPr id="4" name="Slide Number Placeholder 3">
            <a:extLst>
              <a:ext uri="{FF2B5EF4-FFF2-40B4-BE49-F238E27FC236}">
                <a16:creationId xmlns:a16="http://schemas.microsoft.com/office/drawing/2014/main" id="{F0F02B56-BC27-11E3-70E1-3592A7F51F6B}"/>
              </a:ext>
            </a:extLst>
          </p:cNvPr>
          <p:cNvSpPr>
            <a:spLocks noGrp="1"/>
          </p:cNvSpPr>
          <p:nvPr>
            <p:ph type="sldNum" sz="quarter" idx="12"/>
          </p:nvPr>
        </p:nvSpPr>
        <p:spPr/>
        <p:txBody>
          <a:bodyPr/>
          <a:lstStyle/>
          <a:p>
            <a:fld id="{BE15108C-154A-4A5A-9C05-91A49A422BA7}" type="slidenum">
              <a:rPr lang="en-US" smtClean="0"/>
              <a:t>18</a:t>
            </a:fld>
            <a:endParaRPr lang="en-US"/>
          </a:p>
        </p:txBody>
      </p:sp>
      <p:pic>
        <p:nvPicPr>
          <p:cNvPr id="6" name="Picture 5">
            <a:extLst>
              <a:ext uri="{FF2B5EF4-FFF2-40B4-BE49-F238E27FC236}">
                <a16:creationId xmlns:a16="http://schemas.microsoft.com/office/drawing/2014/main" id="{49B77AD1-D96B-360C-7FA1-9C796C80DCA9}"/>
              </a:ext>
            </a:extLst>
          </p:cNvPr>
          <p:cNvPicPr>
            <a:picLocks noChangeAspect="1"/>
          </p:cNvPicPr>
          <p:nvPr/>
        </p:nvPicPr>
        <p:blipFill>
          <a:blip r:embed="rId9"/>
          <a:stretch>
            <a:fillRect/>
          </a:stretch>
        </p:blipFill>
        <p:spPr>
          <a:xfrm>
            <a:off x="760255" y="3666810"/>
            <a:ext cx="4271092" cy="2888913"/>
          </a:xfrm>
          <a:prstGeom prst="rect">
            <a:avLst/>
          </a:prstGeom>
        </p:spPr>
      </p:pic>
      <p:sp>
        <p:nvSpPr>
          <p:cNvPr id="7" name="Content Placeholder 2 1 1 1 1 1 1 1 1">
            <a:extLst>
              <a:ext uri="{FF2B5EF4-FFF2-40B4-BE49-F238E27FC236}">
                <a16:creationId xmlns:a16="http://schemas.microsoft.com/office/drawing/2014/main" id="{915EE843-ED06-1280-4ECF-BF9F0F2BF038}"/>
              </a:ext>
            </a:extLst>
          </p:cNvPr>
          <p:cNvSpPr txBox="1">
            <a:spLocks/>
          </p:cNvSpPr>
          <p:nvPr/>
        </p:nvSpPr>
        <p:spPr>
          <a:xfrm>
            <a:off x="1092118" y="3131792"/>
            <a:ext cx="4063723"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Monomer-monomer interactions</a:t>
            </a:r>
            <a:endParaRPr lang="en-US" sz="2000" b="1" dirty="0"/>
          </a:p>
        </p:txBody>
      </p:sp>
      <p:pic>
        <p:nvPicPr>
          <p:cNvPr id="9" name="Picture 8" descr="\documentclass{article}&#10;\usepackage{amsmath}&#10;\pagestyle{empty}&#10;\def\*#1{\mathbf{#1}}&#10;\begin{document}&#10;&#10;\begin{equation}&#10;U(r)\nonumber&#10;\end{equation}&#10;&#10;\end{document}" title="IguanaTex Bitmap Display">
            <a:extLst>
              <a:ext uri="{FF2B5EF4-FFF2-40B4-BE49-F238E27FC236}">
                <a16:creationId xmlns:a16="http://schemas.microsoft.com/office/drawing/2014/main" id="{36F6132B-7C34-D947-9A33-B5B63CC3DEE0}"/>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326476" y="4471832"/>
            <a:ext cx="475429" cy="254476"/>
          </a:xfrm>
          <a:prstGeom prst="rect">
            <a:avLst/>
          </a:prstGeom>
        </p:spPr>
      </p:pic>
      <p:pic>
        <p:nvPicPr>
          <p:cNvPr id="12" name="Picture 11" descr="\documentclass{article}&#10;\usepackage{amsmath}&#10;\pagestyle{empty}&#10;\def\*#1{\mathbf{#1}}&#10;\begin{document}&#10;&#10;\begin{equation}&#10;r\nonumber&#10;\end{equation}&#10;&#10;\end{document}" title="IguanaTex Bitmap Display">
            <a:extLst>
              <a:ext uri="{FF2B5EF4-FFF2-40B4-BE49-F238E27FC236}">
                <a16:creationId xmlns:a16="http://schemas.microsoft.com/office/drawing/2014/main" id="{97F9F9ED-58C9-3B9F-F15C-E8957AD7F309}"/>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4837508" y="6070959"/>
            <a:ext cx="105143" cy="114286"/>
          </a:xfrm>
          <a:prstGeom prst="rect">
            <a:avLst/>
          </a:prstGeom>
        </p:spPr>
      </p:pic>
      <p:pic>
        <p:nvPicPr>
          <p:cNvPr id="14" name="Picture 13" descr="\documentclass{article}&#10;\usepackage{amsmath}&#10;\pagestyle{empty}&#10;\def\*#1{\mathbf{#1}}&#10;\begin{document}&#10;&#10;\begin{equation}&#10;f(r)=\exp\left[-\beta U(r)\right]-1\nonumber&#10;\end{equation}&#10;&#10;\end{document}" title="IguanaTex Bitmap Display">
            <a:extLst>
              <a:ext uri="{FF2B5EF4-FFF2-40B4-BE49-F238E27FC236}">
                <a16:creationId xmlns:a16="http://schemas.microsoft.com/office/drawing/2014/main" id="{754D7C54-A536-B71E-EE51-8F656F7D3E86}"/>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6028744" y="4064964"/>
            <a:ext cx="2263820" cy="217399"/>
          </a:xfrm>
          <a:prstGeom prst="rect">
            <a:avLst/>
          </a:prstGeom>
        </p:spPr>
      </p:pic>
      <p:pic>
        <p:nvPicPr>
          <p:cNvPr id="16" name="Picture 15">
            <a:extLst>
              <a:ext uri="{FF2B5EF4-FFF2-40B4-BE49-F238E27FC236}">
                <a16:creationId xmlns:a16="http://schemas.microsoft.com/office/drawing/2014/main" id="{B9214F18-2544-F6CF-1959-B71C61320A89}"/>
              </a:ext>
            </a:extLst>
          </p:cNvPr>
          <p:cNvPicPr>
            <a:picLocks noChangeAspect="1"/>
          </p:cNvPicPr>
          <p:nvPr/>
        </p:nvPicPr>
        <p:blipFill>
          <a:blip r:embed="rId13"/>
          <a:stretch>
            <a:fillRect/>
          </a:stretch>
        </p:blipFill>
        <p:spPr>
          <a:xfrm>
            <a:off x="5525473" y="4545908"/>
            <a:ext cx="3270363" cy="1893987"/>
          </a:xfrm>
          <a:prstGeom prst="rect">
            <a:avLst/>
          </a:prstGeom>
        </p:spPr>
      </p:pic>
      <mc:AlternateContent xmlns:mc="http://schemas.openxmlformats.org/markup-compatibility/2006" xmlns:a14="http://schemas.microsoft.com/office/drawing/2010/main">
        <mc:Choice Requires="a14">
          <p:sp>
            <p:nvSpPr>
              <p:cNvPr id="17" name="Content Placeholder 2 1 1 1 1 1 1 1 2">
                <a:extLst>
                  <a:ext uri="{FF2B5EF4-FFF2-40B4-BE49-F238E27FC236}">
                    <a16:creationId xmlns:a16="http://schemas.microsoft.com/office/drawing/2014/main" id="{4B81B027-3E5F-BEF4-9673-09AF8AE83461}"/>
                  </a:ext>
                </a:extLst>
              </p:cNvPr>
              <p:cNvSpPr txBox="1">
                <a:spLocks/>
              </p:cNvSpPr>
              <p:nvPr/>
            </p:nvSpPr>
            <p:spPr>
              <a:xfrm>
                <a:off x="6202669" y="3375952"/>
                <a:ext cx="2198653"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F50D0D"/>
                    </a:solidFill>
                  </a:rPr>
                  <a:t>Mayer </a:t>
                </a:r>
                <a14:m>
                  <m:oMath xmlns:m="http://schemas.openxmlformats.org/officeDocument/2006/math">
                    <m:r>
                      <a:rPr lang="en-US" sz="2100" b="0" i="1" smtClean="0">
                        <a:solidFill>
                          <a:srgbClr val="F50D0D"/>
                        </a:solidFill>
                        <a:latin typeface="Cambria Math" panose="02040503050406030204" pitchFamily="18" charset="0"/>
                      </a:rPr>
                      <m:t>𝑓</m:t>
                    </m:r>
                  </m:oMath>
                </a14:m>
                <a:r>
                  <a:rPr lang="en-US" sz="2000" dirty="0">
                    <a:solidFill>
                      <a:srgbClr val="F50D0D"/>
                    </a:solidFill>
                  </a:rPr>
                  <a:t>-function</a:t>
                </a:r>
              </a:p>
            </p:txBody>
          </p:sp>
        </mc:Choice>
        <mc:Fallback xmlns="">
          <p:sp>
            <p:nvSpPr>
              <p:cNvPr id="17" name="Content Placeholder 2 1 1 1 1 1 1 1 2">
                <a:extLst>
                  <a:ext uri="{FF2B5EF4-FFF2-40B4-BE49-F238E27FC236}">
                    <a16:creationId xmlns:a16="http://schemas.microsoft.com/office/drawing/2014/main" id="{4B81B027-3E5F-BEF4-9673-09AF8AE83461}"/>
                  </a:ext>
                </a:extLst>
              </p:cNvPr>
              <p:cNvSpPr txBox="1">
                <a:spLocks noRot="1" noChangeAspect="1" noMove="1" noResize="1" noEditPoints="1" noAdjustHandles="1" noChangeArrowheads="1" noChangeShapeType="1" noTextEdit="1"/>
              </p:cNvSpPr>
              <p:nvPr/>
            </p:nvSpPr>
            <p:spPr>
              <a:xfrm>
                <a:off x="6202669" y="3375952"/>
                <a:ext cx="2198653" cy="425468"/>
              </a:xfrm>
              <a:prstGeom prst="rect">
                <a:avLst/>
              </a:prstGeom>
              <a:blipFill>
                <a:blip r:embed="rId14"/>
                <a:stretch>
                  <a:fillRect l="-3324" t="-8571" b="-24286"/>
                </a:stretch>
              </a:blipFill>
            </p:spPr>
            <p:txBody>
              <a:bodyPr/>
              <a:lstStyle/>
              <a:p>
                <a:r>
                  <a:rPr lang="en-US">
                    <a:noFill/>
                  </a:rPr>
                  <a:t> </a:t>
                </a:r>
              </a:p>
            </p:txBody>
          </p:sp>
        </mc:Fallback>
      </mc:AlternateContent>
      <p:sp>
        <p:nvSpPr>
          <p:cNvPr id="18" name="Content Placeholder 2 1 1 1 1 1 1 1 3">
            <a:extLst>
              <a:ext uri="{FF2B5EF4-FFF2-40B4-BE49-F238E27FC236}">
                <a16:creationId xmlns:a16="http://schemas.microsoft.com/office/drawing/2014/main" id="{755D03AD-736B-EFD0-FF60-2C9DD33ACE07}"/>
              </a:ext>
            </a:extLst>
          </p:cNvPr>
          <p:cNvSpPr txBox="1">
            <a:spLocks/>
          </p:cNvSpPr>
          <p:nvPr/>
        </p:nvSpPr>
        <p:spPr>
          <a:xfrm>
            <a:off x="9085390" y="3375952"/>
            <a:ext cx="2198653"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F50D0D"/>
                </a:solidFill>
              </a:rPr>
              <a:t>Excluded volume</a:t>
            </a:r>
            <a:endParaRPr lang="en-US" sz="2000" dirty="0">
              <a:solidFill>
                <a:srgbClr val="F50D0D"/>
              </a:solidFill>
            </a:endParaRPr>
          </a:p>
        </p:txBody>
      </p:sp>
      <p:pic>
        <p:nvPicPr>
          <p:cNvPr id="20" name="Picture 19" descr="\documentclass{article}&#10;\usepackage{amsmath}&#10;\pagestyle{empty}&#10;\def\*#1{\mathbf{#1}}&#10;\begin{document}&#10;&#10;\begin{equation}&#10;v=-\int\text{d}\*r\;f(r)\nonumber&#10;\end{equation}&#10;&#10;\end{document}" title="IguanaTex Bitmap Display">
            <a:extLst>
              <a:ext uri="{FF2B5EF4-FFF2-40B4-BE49-F238E27FC236}">
                <a16:creationId xmlns:a16="http://schemas.microsoft.com/office/drawing/2014/main" id="{D1D93BDF-ED14-8929-DA03-2584C202D15E}"/>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9194343" y="3909546"/>
            <a:ext cx="1772190" cy="562286"/>
          </a:xfrm>
          <a:prstGeom prst="rect">
            <a:avLst/>
          </a:prstGeom>
        </p:spPr>
      </p:pic>
      <p:pic>
        <p:nvPicPr>
          <p:cNvPr id="22" name="Picture 21" descr="\documentclass{article}&#10;\usepackage{amsmath}&#10;\pagestyle{empty}&#10;\def\*#1{\mathbf{#1}}&#10;\begin{document}&#10;&#10;\begin{equation}&#10;v&gt;0\nonumber&#10;\end{equation}&#10;&#10;\end{document}" title="IguanaTex Bitmap Display">
            <a:extLst>
              <a:ext uri="{FF2B5EF4-FFF2-40B4-BE49-F238E27FC236}">
                <a16:creationId xmlns:a16="http://schemas.microsoft.com/office/drawing/2014/main" id="{5F673600-DBC9-9AD7-373D-11723ECC7CD7}"/>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9194343" y="4804080"/>
            <a:ext cx="580571" cy="178286"/>
          </a:xfrm>
          <a:prstGeom prst="rect">
            <a:avLst/>
          </a:prstGeom>
        </p:spPr>
      </p:pic>
      <p:pic>
        <p:nvPicPr>
          <p:cNvPr id="25" name="Picture 24" descr="\documentclass{article}&#10;\usepackage{amsmath}&#10;\pagestyle{empty}&#10;\def\*#1{\mathbf{#1}}&#10;\begin{document}&#10;&#10;\begin{equation}&#10;v&lt;0\nonumber&#10;\end{equation}&#10;&#10;\end{document}" title="IguanaTex Bitmap Display">
            <a:extLst>
              <a:ext uri="{FF2B5EF4-FFF2-40B4-BE49-F238E27FC236}">
                <a16:creationId xmlns:a16="http://schemas.microsoft.com/office/drawing/2014/main" id="{0B3AE937-D88B-D4AA-4182-056BA8514DE2}"/>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9194343" y="5325409"/>
            <a:ext cx="580571" cy="178286"/>
          </a:xfrm>
          <a:prstGeom prst="rect">
            <a:avLst/>
          </a:prstGeom>
        </p:spPr>
      </p:pic>
      <p:pic>
        <p:nvPicPr>
          <p:cNvPr id="27" name="Picture 26" descr="\documentclass{article}&#10;\usepackage{amsmath}&#10;\pagestyle{empty}&#10;\def\*#1{\mathbf{#1}}&#10;\begin{document}&#10;&#10;\begin{equation}&#10;v=0\nonumber&#10;\end{equation}&#10;&#10;\end{document}" title="IguanaTex Bitmap Display">
            <a:extLst>
              <a:ext uri="{FF2B5EF4-FFF2-40B4-BE49-F238E27FC236}">
                <a16:creationId xmlns:a16="http://schemas.microsoft.com/office/drawing/2014/main" id="{605BC934-1806-78B8-B91F-D5030895510E}"/>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9194343" y="5846738"/>
            <a:ext cx="580571" cy="173714"/>
          </a:xfrm>
          <a:prstGeom prst="rect">
            <a:avLst/>
          </a:prstGeom>
        </p:spPr>
      </p:pic>
      <p:sp>
        <p:nvSpPr>
          <p:cNvPr id="28" name="Content Placeholder 2 1 1 1 1 1 1 1 3">
            <a:extLst>
              <a:ext uri="{FF2B5EF4-FFF2-40B4-BE49-F238E27FC236}">
                <a16:creationId xmlns:a16="http://schemas.microsoft.com/office/drawing/2014/main" id="{2616FCF3-2382-C43B-2F86-F3A1AA8C3928}"/>
              </a:ext>
            </a:extLst>
          </p:cNvPr>
          <p:cNvSpPr txBox="1">
            <a:spLocks/>
          </p:cNvSpPr>
          <p:nvPr/>
        </p:nvSpPr>
        <p:spPr>
          <a:xfrm>
            <a:off x="9972391" y="4685886"/>
            <a:ext cx="1279452"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Repulsive</a:t>
            </a:r>
            <a:endParaRPr lang="en-US" sz="2000" dirty="0"/>
          </a:p>
        </p:txBody>
      </p:sp>
      <p:sp>
        <p:nvSpPr>
          <p:cNvPr id="29" name="Content Placeholder 2 1 1 1 1 1 1 1 3">
            <a:extLst>
              <a:ext uri="{FF2B5EF4-FFF2-40B4-BE49-F238E27FC236}">
                <a16:creationId xmlns:a16="http://schemas.microsoft.com/office/drawing/2014/main" id="{CCF173EE-0D9C-3E93-1837-DBF6487244FC}"/>
              </a:ext>
            </a:extLst>
          </p:cNvPr>
          <p:cNvSpPr txBox="1">
            <a:spLocks/>
          </p:cNvSpPr>
          <p:nvPr/>
        </p:nvSpPr>
        <p:spPr>
          <a:xfrm>
            <a:off x="9972391" y="5222831"/>
            <a:ext cx="1279452"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Attractive</a:t>
            </a:r>
            <a:endParaRPr lang="en-US" sz="2000" dirty="0"/>
          </a:p>
        </p:txBody>
      </p:sp>
      <p:sp>
        <p:nvSpPr>
          <p:cNvPr id="30" name="Content Placeholder 2 1 1 1 1 1 1 1 3">
            <a:extLst>
              <a:ext uri="{FF2B5EF4-FFF2-40B4-BE49-F238E27FC236}">
                <a16:creationId xmlns:a16="http://schemas.microsoft.com/office/drawing/2014/main" id="{EC634CE7-DD6C-B549-F7AF-006FCCFC9D08}"/>
              </a:ext>
            </a:extLst>
          </p:cNvPr>
          <p:cNvSpPr txBox="1">
            <a:spLocks/>
          </p:cNvSpPr>
          <p:nvPr/>
        </p:nvSpPr>
        <p:spPr>
          <a:xfrm>
            <a:off x="9972391" y="5720861"/>
            <a:ext cx="127945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Balanced</a:t>
            </a:r>
          </a:p>
        </p:txBody>
      </p:sp>
    </p:spTree>
    <p:extLst>
      <p:ext uri="{BB962C8B-B14F-4D97-AF65-F5344CB8AC3E}">
        <p14:creationId xmlns:p14="http://schemas.microsoft.com/office/powerpoint/2010/main" val="69209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p:bldP spid="2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2E09898-33B1-0039-6930-A79EBFAF2B08}"/>
              </a:ext>
            </a:extLst>
          </p:cNvPr>
          <p:cNvPicPr>
            <a:picLocks noChangeAspect="1"/>
          </p:cNvPicPr>
          <p:nvPr/>
        </p:nvPicPr>
        <p:blipFill>
          <a:blip r:embed="rId11"/>
          <a:stretch>
            <a:fillRect/>
          </a:stretch>
        </p:blipFill>
        <p:spPr>
          <a:xfrm>
            <a:off x="8244563" y="3942288"/>
            <a:ext cx="3548779" cy="2404872"/>
          </a:xfrm>
          <a:prstGeom prst="rect">
            <a:avLst/>
          </a:prstGeom>
        </p:spPr>
      </p:pic>
      <p:pic>
        <p:nvPicPr>
          <p:cNvPr id="31" name="Picture 30">
            <a:extLst>
              <a:ext uri="{FF2B5EF4-FFF2-40B4-BE49-F238E27FC236}">
                <a16:creationId xmlns:a16="http://schemas.microsoft.com/office/drawing/2014/main" id="{9B7390CF-34ED-E553-0452-4E8E0F9D8BBE}"/>
              </a:ext>
            </a:extLst>
          </p:cNvPr>
          <p:cNvPicPr>
            <a:picLocks noChangeAspect="1"/>
          </p:cNvPicPr>
          <p:nvPr/>
        </p:nvPicPr>
        <p:blipFill>
          <a:blip r:embed="rId12"/>
          <a:stretch>
            <a:fillRect/>
          </a:stretch>
        </p:blipFill>
        <p:spPr>
          <a:xfrm>
            <a:off x="186294" y="3919468"/>
            <a:ext cx="3548306" cy="2401470"/>
          </a:xfrm>
          <a:prstGeom prst="rect">
            <a:avLst/>
          </a:prstGeom>
        </p:spPr>
      </p:pic>
      <p:pic>
        <p:nvPicPr>
          <p:cNvPr id="29" name="Picture 28">
            <a:extLst>
              <a:ext uri="{FF2B5EF4-FFF2-40B4-BE49-F238E27FC236}">
                <a16:creationId xmlns:a16="http://schemas.microsoft.com/office/drawing/2014/main" id="{DAC66073-1983-8FB0-0A01-70161279994C}"/>
              </a:ext>
            </a:extLst>
          </p:cNvPr>
          <p:cNvPicPr>
            <a:picLocks noChangeAspect="1"/>
          </p:cNvPicPr>
          <p:nvPr/>
        </p:nvPicPr>
        <p:blipFill>
          <a:blip r:embed="rId13"/>
          <a:stretch>
            <a:fillRect/>
          </a:stretch>
        </p:blipFill>
        <p:spPr>
          <a:xfrm>
            <a:off x="4202256" y="3964878"/>
            <a:ext cx="3468947" cy="2401466"/>
          </a:xfrm>
          <a:prstGeom prst="rect">
            <a:avLst/>
          </a:prstGeom>
        </p:spPr>
      </p:pic>
      <p:sp>
        <p:nvSpPr>
          <p:cNvPr id="2" name="Title 1">
            <a:extLst>
              <a:ext uri="{FF2B5EF4-FFF2-40B4-BE49-F238E27FC236}">
                <a16:creationId xmlns:a16="http://schemas.microsoft.com/office/drawing/2014/main" id="{70A7D7BE-ACF4-57B4-614C-064E7B30CBCD}"/>
              </a:ext>
            </a:extLst>
          </p:cNvPr>
          <p:cNvSpPr>
            <a:spLocks noGrp="1"/>
          </p:cNvSpPr>
          <p:nvPr>
            <p:ph type="title"/>
          </p:nvPr>
        </p:nvSpPr>
        <p:spPr/>
        <p:txBody>
          <a:bodyPr>
            <a:normAutofit fontScale="90000"/>
          </a:bodyPr>
          <a:lstStyle/>
          <a:p>
            <a:r>
              <a:rPr lang="en-US" dirty="0"/>
              <a:t>Solvents</a:t>
            </a:r>
          </a:p>
        </p:txBody>
      </p:sp>
      <p:sp>
        <p:nvSpPr>
          <p:cNvPr id="4" name="Slide Number Placeholder 3">
            <a:extLst>
              <a:ext uri="{FF2B5EF4-FFF2-40B4-BE49-F238E27FC236}">
                <a16:creationId xmlns:a16="http://schemas.microsoft.com/office/drawing/2014/main" id="{72A942BF-B056-CB39-2C69-D92F313D5606}"/>
              </a:ext>
            </a:extLst>
          </p:cNvPr>
          <p:cNvSpPr>
            <a:spLocks noGrp="1"/>
          </p:cNvSpPr>
          <p:nvPr>
            <p:ph type="sldNum" sz="quarter" idx="12"/>
          </p:nvPr>
        </p:nvSpPr>
        <p:spPr/>
        <p:txBody>
          <a:bodyPr/>
          <a:lstStyle/>
          <a:p>
            <a:fld id="{BE15108C-154A-4A5A-9C05-91A49A422BA7}" type="slidenum">
              <a:rPr lang="en-US" smtClean="0"/>
              <a:t>19</a:t>
            </a:fld>
            <a:endParaRPr lang="en-US"/>
          </a:p>
        </p:txBody>
      </p:sp>
      <p:pic>
        <p:nvPicPr>
          <p:cNvPr id="8" name="Picture 7" descr="\documentclass{article}&#10;\usepackage{amsmath}&#10;\pagestyle{empty}&#10;\def\*#1{\mathbf{#1}}&#10;\begin{document}&#10;&#10;\begin{equation}&#10;U(r)\nonumber&#10;\end{equation}&#10;&#10;\end{document}" title="IguanaTex Bitmap Display">
            <a:extLst>
              <a:ext uri="{FF2B5EF4-FFF2-40B4-BE49-F238E27FC236}">
                <a16:creationId xmlns:a16="http://schemas.microsoft.com/office/drawing/2014/main" id="{7BA22431-34E6-9C61-BE44-70CF6457169F}"/>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474390" y="3985599"/>
            <a:ext cx="427859" cy="229014"/>
          </a:xfrm>
          <a:prstGeom prst="rect">
            <a:avLst/>
          </a:prstGeom>
        </p:spPr>
      </p:pic>
      <p:pic>
        <p:nvPicPr>
          <p:cNvPr id="11" name="Picture 10" descr="\documentclass{article}&#10;\usepackage{amsmath}&#10;\pagestyle{empty}&#10;\def\*#1{\mathbf{#1}}&#10;\begin{document}&#10;&#10;\begin{equation}&#10;f(r)\nonumber&#10;\end{equation}&#10;&#10;\end{document}" title="IguanaTex Bitmap Display">
            <a:extLst>
              <a:ext uri="{FF2B5EF4-FFF2-40B4-BE49-F238E27FC236}">
                <a16:creationId xmlns:a16="http://schemas.microsoft.com/office/drawing/2014/main" id="{CE96E925-E646-22E7-6BA9-6753CCB4A0E7}"/>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866677" y="5830789"/>
            <a:ext cx="388090" cy="229014"/>
          </a:xfrm>
          <a:prstGeom prst="rect">
            <a:avLst/>
          </a:prstGeom>
        </p:spPr>
      </p:pic>
      <p:pic>
        <p:nvPicPr>
          <p:cNvPr id="15" name="Picture 14" descr="\documentclass{article}&#10;\usepackage{amsmath}&#10;\pagestyle{empty}&#10;\def\*#1{\mathbf{#1}}&#10;\begin{document}&#10;&#10;\begin{equation}&#10;v=-4\pi\int\text{d}r\;r^2f(r)&gt;0\nonumber&#10;\end{equation}&#10;&#10;\end{document}" title="IguanaTex Bitmap Display">
            <a:extLst>
              <a:ext uri="{FF2B5EF4-FFF2-40B4-BE49-F238E27FC236}">
                <a16:creationId xmlns:a16="http://schemas.microsoft.com/office/drawing/2014/main" id="{D2726539-5F44-65B6-039B-A47ABB9BFB2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749324" y="3044401"/>
            <a:ext cx="2237327" cy="454862"/>
          </a:xfrm>
          <a:prstGeom prst="rect">
            <a:avLst/>
          </a:prstGeom>
        </p:spPr>
      </p:pic>
      <p:sp>
        <p:nvSpPr>
          <p:cNvPr id="16" name="Content Placeholder 2 1 1 1 1 1 1 1 1 1">
            <a:extLst>
              <a:ext uri="{FF2B5EF4-FFF2-40B4-BE49-F238E27FC236}">
                <a16:creationId xmlns:a16="http://schemas.microsoft.com/office/drawing/2014/main" id="{1B82458C-2CEA-AA74-456C-BE052D8A4F26}"/>
              </a:ext>
            </a:extLst>
          </p:cNvPr>
          <p:cNvSpPr txBox="1">
            <a:spLocks/>
          </p:cNvSpPr>
          <p:nvPr/>
        </p:nvSpPr>
        <p:spPr>
          <a:xfrm>
            <a:off x="1031494" y="1408639"/>
            <a:ext cx="1789157"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Good Solvent</a:t>
            </a:r>
          </a:p>
        </p:txBody>
      </p:sp>
      <p:sp>
        <p:nvSpPr>
          <p:cNvPr id="19" name="Content Placeholder 2 1 1 1 1 1 1 1 1 2">
            <a:extLst>
              <a:ext uri="{FF2B5EF4-FFF2-40B4-BE49-F238E27FC236}">
                <a16:creationId xmlns:a16="http://schemas.microsoft.com/office/drawing/2014/main" id="{47B21EEE-44F3-E258-DB41-CEDA4C3841C3}"/>
              </a:ext>
            </a:extLst>
          </p:cNvPr>
          <p:cNvSpPr txBox="1">
            <a:spLocks/>
          </p:cNvSpPr>
          <p:nvPr/>
        </p:nvSpPr>
        <p:spPr>
          <a:xfrm>
            <a:off x="165977" y="1941608"/>
            <a:ext cx="3827451" cy="8708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Effective monomer repulsion</a:t>
            </a:r>
          </a:p>
          <a:p>
            <a:r>
              <a:rPr lang="en-US" sz="2100" dirty="0"/>
              <a:t>Chain swells (rel. to ideal)</a:t>
            </a:r>
            <a:endParaRPr lang="en-US" sz="2000" dirty="0"/>
          </a:p>
        </p:txBody>
      </p:sp>
      <p:pic>
        <p:nvPicPr>
          <p:cNvPr id="21" name="Picture 20" descr="\documentclass{article}&#10;\usepackage{amsmath}&#10;\pagestyle{empty}&#10;\def\*#1{\mathbf{#1}}&#10;\begin{document}&#10;&#10;\begin{equation}&#10;U(r)\nonumber&#10;\end{equation}&#10;&#10;\end{document}" title="IguanaTex Bitmap Display">
            <a:extLst>
              <a:ext uri="{FF2B5EF4-FFF2-40B4-BE49-F238E27FC236}">
                <a16:creationId xmlns:a16="http://schemas.microsoft.com/office/drawing/2014/main" id="{543B8A86-B6C5-6ECE-3EB9-8BBA3268C412}"/>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649187" y="3985599"/>
            <a:ext cx="427859" cy="229014"/>
          </a:xfrm>
          <a:prstGeom prst="rect">
            <a:avLst/>
          </a:prstGeom>
        </p:spPr>
      </p:pic>
      <p:pic>
        <p:nvPicPr>
          <p:cNvPr id="22" name="Picture 21" descr="\documentclass{article}&#10;\usepackage{amsmath}&#10;\pagestyle{empty}&#10;\def\*#1{\mathbf{#1}}&#10;\begin{document}&#10;&#10;\begin{equation}&#10;f(r)\nonumber&#10;\end{equation}&#10;&#10;\end{document}" title="IguanaTex Bitmap Display">
            <a:extLst>
              <a:ext uri="{FF2B5EF4-FFF2-40B4-BE49-F238E27FC236}">
                <a16:creationId xmlns:a16="http://schemas.microsoft.com/office/drawing/2014/main" id="{8E903954-8C4C-7A4C-169F-9C4010AD78EB}"/>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4983868" y="5830789"/>
            <a:ext cx="388090" cy="229014"/>
          </a:xfrm>
          <a:prstGeom prst="rect">
            <a:avLst/>
          </a:prstGeom>
        </p:spPr>
      </p:pic>
      <p:pic>
        <p:nvPicPr>
          <p:cNvPr id="27" name="Picture 26" descr="\documentclass{article}&#10;\usepackage{amsmath}&#10;\pagestyle{empty}&#10;\def\*#1{\mathbf{#1}}&#10;\begin{document}&#10;&#10;\begin{equation}&#10;v=-4\pi\int\text{d}r\;r^2f(r)=0\nonumber&#10;\end{equation}&#10;&#10;\end{document}" title="IguanaTex Bitmap Display">
            <a:extLst>
              <a:ext uri="{FF2B5EF4-FFF2-40B4-BE49-F238E27FC236}">
                <a16:creationId xmlns:a16="http://schemas.microsoft.com/office/drawing/2014/main" id="{0076DADC-E5EA-E091-3A71-C2E821E2497E}"/>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824720" y="3044401"/>
            <a:ext cx="2237327" cy="454862"/>
          </a:xfrm>
          <a:prstGeom prst="rect">
            <a:avLst/>
          </a:prstGeom>
        </p:spPr>
      </p:pic>
      <p:sp>
        <p:nvSpPr>
          <p:cNvPr id="24" name="Content Placeholder 2 1 1 1 1 1 1 1 1 3 1">
            <a:extLst>
              <a:ext uri="{FF2B5EF4-FFF2-40B4-BE49-F238E27FC236}">
                <a16:creationId xmlns:a16="http://schemas.microsoft.com/office/drawing/2014/main" id="{60B1FA02-4E4E-D337-2F42-30EABCD04B92}"/>
              </a:ext>
            </a:extLst>
          </p:cNvPr>
          <p:cNvSpPr txBox="1">
            <a:spLocks/>
          </p:cNvSpPr>
          <p:nvPr/>
        </p:nvSpPr>
        <p:spPr>
          <a:xfrm>
            <a:off x="5118222" y="1408639"/>
            <a:ext cx="1917649"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Theta Solvent</a:t>
            </a:r>
          </a:p>
        </p:txBody>
      </p:sp>
      <p:sp>
        <p:nvSpPr>
          <p:cNvPr id="25" name="Content Placeholder 2 1 1 1 1 1 1 1 1 4 1">
            <a:extLst>
              <a:ext uri="{FF2B5EF4-FFF2-40B4-BE49-F238E27FC236}">
                <a16:creationId xmlns:a16="http://schemas.microsoft.com/office/drawing/2014/main" id="{8B30C6FD-16DC-5F84-C800-466E463E8E89}"/>
              </a:ext>
            </a:extLst>
          </p:cNvPr>
          <p:cNvSpPr txBox="1">
            <a:spLocks/>
          </p:cNvSpPr>
          <p:nvPr/>
        </p:nvSpPr>
        <p:spPr>
          <a:xfrm>
            <a:off x="4069897" y="1947101"/>
            <a:ext cx="4076146" cy="8708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Repulsion and attraction balance</a:t>
            </a:r>
          </a:p>
          <a:p>
            <a:r>
              <a:rPr lang="en-US" sz="2100" dirty="0"/>
              <a:t>Chain behaves ideally</a:t>
            </a:r>
            <a:endParaRPr lang="en-US" sz="2000" dirty="0"/>
          </a:p>
        </p:txBody>
      </p:sp>
      <p:cxnSp>
        <p:nvCxnSpPr>
          <p:cNvPr id="33" name="Straight Connector 32">
            <a:extLst>
              <a:ext uri="{FF2B5EF4-FFF2-40B4-BE49-F238E27FC236}">
                <a16:creationId xmlns:a16="http://schemas.microsoft.com/office/drawing/2014/main" id="{EF13343A-DD9C-92BF-9F1A-E0643B5E3097}"/>
              </a:ext>
            </a:extLst>
          </p:cNvPr>
          <p:cNvCxnSpPr/>
          <p:nvPr/>
        </p:nvCxnSpPr>
        <p:spPr>
          <a:xfrm>
            <a:off x="3925440" y="1141514"/>
            <a:ext cx="0" cy="541771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AF43CB-2C45-1033-07DF-3C903995E8BC}"/>
              </a:ext>
            </a:extLst>
          </p:cNvPr>
          <p:cNvCxnSpPr/>
          <p:nvPr/>
        </p:nvCxnSpPr>
        <p:spPr>
          <a:xfrm>
            <a:off x="8091624" y="1138010"/>
            <a:ext cx="0" cy="541771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36" name="Picture 35" descr="\documentclass{article}&#10;\usepackage{amsmath}&#10;\pagestyle{empty}&#10;\def\*#1{\mathbf{#1}}&#10;\begin{document}&#10;&#10;\begin{equation}&#10;U(r)\nonumber&#10;\end{equation}&#10;&#10;\end{document}" title="IguanaTex Bitmap Display">
            <a:extLst>
              <a:ext uri="{FF2B5EF4-FFF2-40B4-BE49-F238E27FC236}">
                <a16:creationId xmlns:a16="http://schemas.microsoft.com/office/drawing/2014/main" id="{B8BF39EC-ADFF-9559-9F34-AC785DC444C1}"/>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8979708" y="3985599"/>
            <a:ext cx="427859" cy="229014"/>
          </a:xfrm>
          <a:prstGeom prst="rect">
            <a:avLst/>
          </a:prstGeom>
        </p:spPr>
      </p:pic>
      <p:pic>
        <p:nvPicPr>
          <p:cNvPr id="37" name="Picture 36" descr="\documentclass{article}&#10;\usepackage{amsmath}&#10;\pagestyle{empty}&#10;\def\*#1{\mathbf{#1}}&#10;\begin{document}&#10;&#10;\begin{equation}&#10;f(r)\nonumber&#10;\end{equation}&#10;&#10;\end{document}" title="IguanaTex Bitmap Display">
            <a:extLst>
              <a:ext uri="{FF2B5EF4-FFF2-40B4-BE49-F238E27FC236}">
                <a16:creationId xmlns:a16="http://schemas.microsoft.com/office/drawing/2014/main" id="{192AB99F-4422-B669-FF9F-4CA14173B01B}"/>
              </a:ext>
            </a:extLst>
          </p:cNvPr>
          <p:cNvPicPr>
            <a:picLocks noChangeAspect="1"/>
          </p:cNvPicPr>
          <p:nvPr>
            <p:custDataLst>
              <p:tags r:id="rId8"/>
            </p:custDataLst>
          </p:nvPr>
        </p:nvPicPr>
        <p:blipFill>
          <a:blip r:embed="rId15">
            <a:extLst>
              <a:ext uri="{28A0092B-C50C-407E-A947-70E740481C1C}">
                <a14:useLocalDpi xmlns:a14="http://schemas.microsoft.com/office/drawing/2010/main" val="0"/>
              </a:ext>
            </a:extLst>
          </a:blip>
          <a:stretch>
            <a:fillRect/>
          </a:stretch>
        </p:blipFill>
        <p:spPr>
          <a:xfrm>
            <a:off x="8999593" y="5830789"/>
            <a:ext cx="388090" cy="229014"/>
          </a:xfrm>
          <a:prstGeom prst="rect">
            <a:avLst/>
          </a:prstGeom>
        </p:spPr>
      </p:pic>
      <p:pic>
        <p:nvPicPr>
          <p:cNvPr id="42" name="Picture 41" descr="\documentclass{article}&#10;\usepackage{amsmath}&#10;\pagestyle{empty}&#10;\def\*#1{\mathbf{#1}}&#10;\begin{document}&#10;&#10;\begin{equation}&#10;v=-4\pi\int\text{d}r\;r^2f(r)&lt;0\nonumber&#10;\end{equation}&#10;&#10;\end{document}" title="IguanaTex Bitmap Display">
            <a:extLst>
              <a:ext uri="{FF2B5EF4-FFF2-40B4-BE49-F238E27FC236}">
                <a16:creationId xmlns:a16="http://schemas.microsoft.com/office/drawing/2014/main" id="{84DFFC99-4171-B952-DE70-9E4F43D791F6}"/>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8877776" y="3038755"/>
            <a:ext cx="2237327" cy="454862"/>
          </a:xfrm>
          <a:prstGeom prst="rect">
            <a:avLst/>
          </a:prstGeom>
        </p:spPr>
      </p:pic>
      <p:sp>
        <p:nvSpPr>
          <p:cNvPr id="39" name="Content Placeholder 2 1 1 1 1 1 1 1 1 3 2">
            <a:extLst>
              <a:ext uri="{FF2B5EF4-FFF2-40B4-BE49-F238E27FC236}">
                <a16:creationId xmlns:a16="http://schemas.microsoft.com/office/drawing/2014/main" id="{9256B58B-ADC2-8ACE-5930-05BE9BB1BEDC}"/>
              </a:ext>
            </a:extLst>
          </p:cNvPr>
          <p:cNvSpPr txBox="1">
            <a:spLocks/>
          </p:cNvSpPr>
          <p:nvPr/>
        </p:nvSpPr>
        <p:spPr>
          <a:xfrm>
            <a:off x="9242857" y="1402993"/>
            <a:ext cx="1917649"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Poor Solvent</a:t>
            </a:r>
          </a:p>
        </p:txBody>
      </p:sp>
      <p:sp>
        <p:nvSpPr>
          <p:cNvPr id="40" name="Content Placeholder 2 1 1 1 1 1 1 1 1 4 2">
            <a:extLst>
              <a:ext uri="{FF2B5EF4-FFF2-40B4-BE49-F238E27FC236}">
                <a16:creationId xmlns:a16="http://schemas.microsoft.com/office/drawing/2014/main" id="{A9D9EB31-075F-0559-9A47-0B5C6678A28C}"/>
              </a:ext>
            </a:extLst>
          </p:cNvPr>
          <p:cNvSpPr txBox="1">
            <a:spLocks/>
          </p:cNvSpPr>
          <p:nvPr/>
        </p:nvSpPr>
        <p:spPr>
          <a:xfrm>
            <a:off x="8315683" y="1941608"/>
            <a:ext cx="4076146" cy="8708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Effective monomer attraction</a:t>
            </a:r>
          </a:p>
          <a:p>
            <a:r>
              <a:rPr lang="en-US" sz="2100" dirty="0"/>
              <a:t>Chain shrinks (rel. to ideal)</a:t>
            </a:r>
            <a:endParaRPr lang="en-US" sz="2000" dirty="0"/>
          </a:p>
        </p:txBody>
      </p:sp>
    </p:spTree>
    <p:extLst>
      <p:ext uri="{BB962C8B-B14F-4D97-AF65-F5344CB8AC3E}">
        <p14:creationId xmlns:p14="http://schemas.microsoft.com/office/powerpoint/2010/main" val="37269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9"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2D56-98FE-B8F3-414F-104DB233A213}"/>
              </a:ext>
            </a:extLst>
          </p:cNvPr>
          <p:cNvSpPr>
            <a:spLocks noGrp="1"/>
          </p:cNvSpPr>
          <p:nvPr>
            <p:ph type="title"/>
          </p:nvPr>
        </p:nvSpPr>
        <p:spPr/>
        <p:txBody>
          <a:bodyPr>
            <a:normAutofit fontScale="90000"/>
          </a:bodyPr>
          <a:lstStyle/>
          <a:p>
            <a:r>
              <a:rPr lang="en-US" dirty="0"/>
              <a:t>Cannot cover everything today!</a:t>
            </a:r>
          </a:p>
        </p:txBody>
      </p:sp>
      <p:sp>
        <p:nvSpPr>
          <p:cNvPr id="4" name="Slide Number Placeholder 3">
            <a:extLst>
              <a:ext uri="{FF2B5EF4-FFF2-40B4-BE49-F238E27FC236}">
                <a16:creationId xmlns:a16="http://schemas.microsoft.com/office/drawing/2014/main" id="{EFA3BE75-C2E1-780B-772A-73A3DE553C74}"/>
              </a:ext>
            </a:extLst>
          </p:cNvPr>
          <p:cNvSpPr>
            <a:spLocks noGrp="1"/>
          </p:cNvSpPr>
          <p:nvPr>
            <p:ph type="sldNum" sz="quarter" idx="12"/>
          </p:nvPr>
        </p:nvSpPr>
        <p:spPr/>
        <p:txBody>
          <a:bodyPr/>
          <a:lstStyle/>
          <a:p>
            <a:fld id="{BE15108C-154A-4A5A-9C05-91A49A422BA7}" type="slidenum">
              <a:rPr lang="en-US" smtClean="0"/>
              <a:t>2</a:t>
            </a:fld>
            <a:endParaRPr lang="en-US"/>
          </a:p>
        </p:txBody>
      </p:sp>
      <p:pic>
        <p:nvPicPr>
          <p:cNvPr id="6" name="Picture 5">
            <a:extLst>
              <a:ext uri="{FF2B5EF4-FFF2-40B4-BE49-F238E27FC236}">
                <a16:creationId xmlns:a16="http://schemas.microsoft.com/office/drawing/2014/main" id="{BEA3F16D-BE6A-4BB2-7653-5F8F89C65D90}"/>
              </a:ext>
            </a:extLst>
          </p:cNvPr>
          <p:cNvPicPr>
            <a:picLocks noChangeAspect="1"/>
          </p:cNvPicPr>
          <p:nvPr/>
        </p:nvPicPr>
        <p:blipFill>
          <a:blip r:embed="rId2"/>
          <a:stretch>
            <a:fillRect/>
          </a:stretch>
        </p:blipFill>
        <p:spPr>
          <a:xfrm>
            <a:off x="320041" y="1007694"/>
            <a:ext cx="5349358" cy="3406826"/>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BF8CA6E6-6534-0176-6FDF-5101CF6AE775}"/>
              </a:ext>
            </a:extLst>
          </p:cNvPr>
          <p:cNvPicPr>
            <a:picLocks noChangeAspect="1"/>
          </p:cNvPicPr>
          <p:nvPr/>
        </p:nvPicPr>
        <p:blipFill>
          <a:blip r:embed="rId3"/>
          <a:stretch>
            <a:fillRect/>
          </a:stretch>
        </p:blipFill>
        <p:spPr>
          <a:xfrm>
            <a:off x="3959215" y="3345712"/>
            <a:ext cx="4273570" cy="3247562"/>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114ADD9E-3AA4-CCA6-34EC-6CB8AB40BB6C}"/>
              </a:ext>
            </a:extLst>
          </p:cNvPr>
          <p:cNvPicPr>
            <a:picLocks noChangeAspect="1"/>
          </p:cNvPicPr>
          <p:nvPr/>
        </p:nvPicPr>
        <p:blipFill>
          <a:blip r:embed="rId4"/>
          <a:stretch>
            <a:fillRect/>
          </a:stretch>
        </p:blipFill>
        <p:spPr>
          <a:xfrm>
            <a:off x="7294510" y="1007694"/>
            <a:ext cx="4236483" cy="3191714"/>
          </a:xfrm>
          <a:prstGeom prst="rect">
            <a:avLst/>
          </a:prstGeom>
          <a:ln w="12700">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3551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4B8E923-6D91-5CDB-8378-A811E03B376F}"/>
              </a:ext>
            </a:extLst>
          </p:cNvPr>
          <p:cNvSpPr/>
          <p:nvPr/>
        </p:nvSpPr>
        <p:spPr>
          <a:xfrm>
            <a:off x="6324599" y="5182947"/>
            <a:ext cx="2951481" cy="116421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6EF02E-5269-2E2B-9D71-176C2A2610C5}"/>
              </a:ext>
            </a:extLst>
          </p:cNvPr>
          <p:cNvSpPr>
            <a:spLocks noGrp="1"/>
          </p:cNvSpPr>
          <p:nvPr>
            <p:ph type="title"/>
          </p:nvPr>
        </p:nvSpPr>
        <p:spPr/>
        <p:txBody>
          <a:bodyPr>
            <a:normAutofit fontScale="90000"/>
          </a:bodyPr>
          <a:lstStyle/>
          <a:p>
            <a:r>
              <a:rPr lang="en-US" dirty="0"/>
              <a:t>Flory Theory for Good Solvent</a:t>
            </a:r>
          </a:p>
        </p:txBody>
      </p:sp>
      <p:sp>
        <p:nvSpPr>
          <p:cNvPr id="3" name="Content Placeholder 2">
            <a:extLst>
              <a:ext uri="{FF2B5EF4-FFF2-40B4-BE49-F238E27FC236}">
                <a16:creationId xmlns:a16="http://schemas.microsoft.com/office/drawing/2014/main" id="{9065EEBD-4B59-D6F7-A0DB-2222A7242CC0}"/>
              </a:ext>
            </a:extLst>
          </p:cNvPr>
          <p:cNvSpPr>
            <a:spLocks noGrp="1"/>
          </p:cNvSpPr>
          <p:nvPr>
            <p:ph idx="1"/>
          </p:nvPr>
        </p:nvSpPr>
        <p:spPr>
          <a:xfrm>
            <a:off x="326476" y="1159513"/>
            <a:ext cx="10837306" cy="1695447"/>
          </a:xfrm>
        </p:spPr>
        <p:txBody>
          <a:bodyPr/>
          <a:lstStyle/>
          <a:p>
            <a:r>
              <a:rPr lang="en-US" dirty="0"/>
              <a:t>Competition between energy and entropy</a:t>
            </a:r>
          </a:p>
          <a:p>
            <a:pPr lvl="1"/>
            <a:r>
              <a:rPr lang="en-US" dirty="0"/>
              <a:t>Swelling </a:t>
            </a:r>
            <a:r>
              <a:rPr lang="en-US" dirty="0">
                <a:solidFill>
                  <a:srgbClr val="F50D0D"/>
                </a:solidFill>
              </a:rPr>
              <a:t>decreases entropy </a:t>
            </a:r>
            <a:r>
              <a:rPr lang="en-US" dirty="0"/>
              <a:t>(less conformations)</a:t>
            </a:r>
          </a:p>
          <a:p>
            <a:pPr lvl="1"/>
            <a:r>
              <a:rPr lang="en-US" dirty="0"/>
              <a:t>Shrinking leads to more monomer contacts, </a:t>
            </a:r>
            <a:r>
              <a:rPr lang="en-US" dirty="0">
                <a:solidFill>
                  <a:srgbClr val="F50D0D"/>
                </a:solidFill>
              </a:rPr>
              <a:t>increases energy</a:t>
            </a:r>
          </a:p>
        </p:txBody>
      </p:sp>
      <p:sp>
        <p:nvSpPr>
          <p:cNvPr id="4" name="Slide Number Placeholder 3">
            <a:extLst>
              <a:ext uri="{FF2B5EF4-FFF2-40B4-BE49-F238E27FC236}">
                <a16:creationId xmlns:a16="http://schemas.microsoft.com/office/drawing/2014/main" id="{BE7B1192-0FC3-7610-8DBB-2D9240F3B1D1}"/>
              </a:ext>
            </a:extLst>
          </p:cNvPr>
          <p:cNvSpPr>
            <a:spLocks noGrp="1"/>
          </p:cNvSpPr>
          <p:nvPr>
            <p:ph type="sldNum" sz="quarter" idx="12"/>
          </p:nvPr>
        </p:nvSpPr>
        <p:spPr/>
        <p:txBody>
          <a:bodyPr/>
          <a:lstStyle/>
          <a:p>
            <a:fld id="{BE15108C-154A-4A5A-9C05-91A49A422BA7}" type="slidenum">
              <a:rPr lang="en-US" smtClean="0"/>
              <a:t>20</a:t>
            </a:fld>
            <a:endParaRPr lang="en-US"/>
          </a:p>
        </p:txBody>
      </p:sp>
      <p:sp>
        <p:nvSpPr>
          <p:cNvPr id="5" name="Content Placeholder 2 1 1 1 1 1 1 1 1 1 1">
            <a:extLst>
              <a:ext uri="{FF2B5EF4-FFF2-40B4-BE49-F238E27FC236}">
                <a16:creationId xmlns:a16="http://schemas.microsoft.com/office/drawing/2014/main" id="{8989547F-45DF-A88D-CEDF-049515CA394D}"/>
              </a:ext>
            </a:extLst>
          </p:cNvPr>
          <p:cNvSpPr txBox="1">
            <a:spLocks/>
          </p:cNvSpPr>
          <p:nvPr/>
        </p:nvSpPr>
        <p:spPr>
          <a:xfrm>
            <a:off x="1148334" y="3014031"/>
            <a:ext cx="3413506"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Free Energy of Stretching</a:t>
            </a:r>
          </a:p>
        </p:txBody>
      </p:sp>
      <p:pic>
        <p:nvPicPr>
          <p:cNvPr id="14" name="Picture 13" descr="\documentclass{article}&#10;\usepackage{amsmath}&#10;\pagestyle{empty}&#10;\def\*#1{\mathbf{#1}}&#10;\begin{document}&#10;&#10;\begin{equation}&#10; F_\text{st} \sim \frac{kT}{Nb^2}R^2\nonumber&#10;\end{equation}&#10;&#10;\end{document}" title="IguanaTex Bitmap Display">
            <a:extLst>
              <a:ext uri="{FF2B5EF4-FFF2-40B4-BE49-F238E27FC236}">
                <a16:creationId xmlns:a16="http://schemas.microsoft.com/office/drawing/2014/main" id="{3E0FFFF8-2E57-7973-99AD-3EE9AD21DD3F}"/>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931847" y="3688249"/>
            <a:ext cx="1459809" cy="522667"/>
          </a:xfrm>
          <a:prstGeom prst="rect">
            <a:avLst/>
          </a:prstGeom>
        </p:spPr>
      </p:pic>
      <p:sp>
        <p:nvSpPr>
          <p:cNvPr id="8" name="Content Placeholder 2 1 1 1 1 1 1 1 1 1 2">
            <a:extLst>
              <a:ext uri="{FF2B5EF4-FFF2-40B4-BE49-F238E27FC236}">
                <a16:creationId xmlns:a16="http://schemas.microsoft.com/office/drawing/2014/main" id="{938AC317-DDC5-876F-D887-49AABCB7940C}"/>
              </a:ext>
            </a:extLst>
          </p:cNvPr>
          <p:cNvSpPr txBox="1">
            <a:spLocks/>
          </p:cNvSpPr>
          <p:nvPr/>
        </p:nvSpPr>
        <p:spPr>
          <a:xfrm>
            <a:off x="1148334" y="4459667"/>
            <a:ext cx="3367786"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Excluded Volume Energy</a:t>
            </a:r>
          </a:p>
        </p:txBody>
      </p:sp>
      <p:pic>
        <p:nvPicPr>
          <p:cNvPr id="16" name="Picture 15" descr="\documentclass{article}&#10;\usepackage{amsmath}&#10;\pagestyle{empty}&#10;\def\*#1{\mathbf{#1}}&#10;\begin{document}&#10;&#10;\begin{equation}&#10;F_\text{ev}\sim NkT v\rho\sim kT v \frac{N^2}{R^3}\nonumber&#10;\end{equation}&#10;&#10;\end{document}" title="IguanaTex Bitmap Display">
            <a:extLst>
              <a:ext uri="{FF2B5EF4-FFF2-40B4-BE49-F238E27FC236}">
                <a16:creationId xmlns:a16="http://schemas.microsoft.com/office/drawing/2014/main" id="{027E8E66-871F-8F26-1CCB-807E712C687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285240" y="5085080"/>
            <a:ext cx="2681904" cy="560762"/>
          </a:xfrm>
          <a:prstGeom prst="rect">
            <a:avLst/>
          </a:prstGeom>
        </p:spPr>
      </p:pic>
      <p:pic>
        <p:nvPicPr>
          <p:cNvPr id="18" name="Picture 17" descr="\documentclass{article}&#10;\usepackage{amsmath}&#10;\pagestyle{empty}&#10;\def\*#1{\mathbf{#1}}&#10;\begin{document}&#10;&#10;\begin{equation}&#10;F=F_\text{st}+F_\text{ev}\approx kT\left(v\frac{N^2}{R^3}+\frac{R^2}{Nb^2}\right)\nonumber&#10;\end{equation}&#10;&#10;\end{document}" title="IguanaTex Bitmap Display">
            <a:extLst>
              <a:ext uri="{FF2B5EF4-FFF2-40B4-BE49-F238E27FC236}">
                <a16:creationId xmlns:a16="http://schemas.microsoft.com/office/drawing/2014/main" id="{384F5573-AAA7-E8D3-DCBD-A929ADBFF0B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5857240" y="3118143"/>
            <a:ext cx="3923809" cy="621714"/>
          </a:xfrm>
          <a:prstGeom prst="rect">
            <a:avLst/>
          </a:prstGeom>
        </p:spPr>
      </p:pic>
      <p:pic>
        <p:nvPicPr>
          <p:cNvPr id="26" name="Picture 25" descr="\documentclass{article}&#10;\usepackage{amsmath}&#10;\pagestyle{empty}&#10;\def\*#1{\mathbf{#1}}&#10;\begin{document}&#10;&#10;\begin{equation}&#10;\frac{\partial F}{\partial R}=0\;\;\rightarrow\nonumber&#10;\end{equation}&#10;&#10;\end{document}" title="IguanaTex Bitmap Display">
            <a:extLst>
              <a:ext uri="{FF2B5EF4-FFF2-40B4-BE49-F238E27FC236}">
                <a16:creationId xmlns:a16="http://schemas.microsoft.com/office/drawing/2014/main" id="{5033E50B-CF94-7C92-89BF-125C43774BCE}"/>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136641" y="4135413"/>
            <a:ext cx="1214390" cy="500971"/>
          </a:xfrm>
          <a:prstGeom prst="rect">
            <a:avLst/>
          </a:prstGeom>
        </p:spPr>
      </p:pic>
      <p:pic>
        <p:nvPicPr>
          <p:cNvPr id="24" name="Picture 23" descr="\documentclass{article}&#10;\usepackage{amsmath}&#10;\pagestyle{empty}&#10;\def\*#1{\mathbf{#1}}&#10;\begin{document}&#10;&#10;\begin{equation}&#10;R_F\approx v^{1/5}b^{2/5}N^{3/5}\nonumber&#10;\end{equation}&#10;&#10;\end{document}" title="IguanaTex Bitmap Display">
            <a:extLst>
              <a:ext uri="{FF2B5EF4-FFF2-40B4-BE49-F238E27FC236}">
                <a16:creationId xmlns:a16="http://schemas.microsoft.com/office/drawing/2014/main" id="{0CB23347-4671-BC08-98B3-B71056432AE8}"/>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25390" y="4250577"/>
            <a:ext cx="2089143" cy="277333"/>
          </a:xfrm>
          <a:prstGeom prst="rect">
            <a:avLst/>
          </a:prstGeom>
        </p:spPr>
      </p:pic>
      <p:pic>
        <p:nvPicPr>
          <p:cNvPr id="28" name="Picture 27" descr="\documentclass{article}&#10;\usepackage{amsmath}&#10;\pagestyle{empty}&#10;\def\*#1{\mathbf{#1}}&#10;\begin{document}&#10;&#10;\begin{equation}&#10;R\sim N^{3/5}&gt;N^{1/2}\nonumber&#10;\end{equation}&#10;&#10;\end{document}" title="IguanaTex Bitmap Display">
            <a:extLst>
              <a:ext uri="{FF2B5EF4-FFF2-40B4-BE49-F238E27FC236}">
                <a16:creationId xmlns:a16="http://schemas.microsoft.com/office/drawing/2014/main" id="{813421C3-F928-146E-F383-FF0CB7CBBEC8}"/>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6853049" y="5833685"/>
            <a:ext cx="1932190" cy="248381"/>
          </a:xfrm>
          <a:prstGeom prst="rect">
            <a:avLst/>
          </a:prstGeom>
        </p:spPr>
      </p:pic>
      <p:sp>
        <p:nvSpPr>
          <p:cNvPr id="29" name="Content Placeholder 2 1 1 1 1 1 1 1 1 1 1">
            <a:extLst>
              <a:ext uri="{FF2B5EF4-FFF2-40B4-BE49-F238E27FC236}">
                <a16:creationId xmlns:a16="http://schemas.microsoft.com/office/drawing/2014/main" id="{534121E0-BD59-8474-6369-6AFC4D44F5E4}"/>
              </a:ext>
            </a:extLst>
          </p:cNvPr>
          <p:cNvSpPr txBox="1">
            <a:spLocks/>
          </p:cNvSpPr>
          <p:nvPr/>
        </p:nvSpPr>
        <p:spPr>
          <a:xfrm>
            <a:off x="6453135" y="5273019"/>
            <a:ext cx="2732018"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Good Solvent Result</a:t>
            </a:r>
          </a:p>
        </p:txBody>
      </p:sp>
      <mc:AlternateContent xmlns:mc="http://schemas.openxmlformats.org/markup-compatibility/2006" xmlns:a14="http://schemas.microsoft.com/office/drawing/2010/main">
        <mc:Choice Requires="a14">
          <p:sp>
            <p:nvSpPr>
              <p:cNvPr id="31" name="Content Placeholder 2 1 1 1 1 1 1 1 2">
                <a:extLst>
                  <a:ext uri="{FF2B5EF4-FFF2-40B4-BE49-F238E27FC236}">
                    <a16:creationId xmlns:a16="http://schemas.microsoft.com/office/drawing/2014/main" id="{70D00AD8-EFB5-FEE9-7ACD-C408421FBD76}"/>
                  </a:ext>
                </a:extLst>
              </p:cNvPr>
              <p:cNvSpPr txBox="1">
                <a:spLocks/>
              </p:cNvSpPr>
              <p:nvPr/>
            </p:nvSpPr>
            <p:spPr>
              <a:xfrm>
                <a:off x="9475267" y="5415142"/>
                <a:ext cx="1873453" cy="8370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3050F7"/>
                    </a:solidFill>
                  </a:rPr>
                  <a:t>Note that </a:t>
                </a:r>
                <a14:m>
                  <m:oMath xmlns:m="http://schemas.openxmlformats.org/officeDocument/2006/math">
                    <m:r>
                      <a:rPr lang="en-US" sz="2100" b="0" i="1" smtClean="0">
                        <a:solidFill>
                          <a:srgbClr val="3050F7"/>
                        </a:solidFill>
                        <a:latin typeface="Cambria Math" panose="02040503050406030204" pitchFamily="18" charset="0"/>
                      </a:rPr>
                      <m:t>𝑣</m:t>
                    </m:r>
                  </m:oMath>
                </a14:m>
                <a:r>
                  <a:rPr lang="en-US" sz="2000" dirty="0">
                    <a:solidFill>
                      <a:srgbClr val="3050F7"/>
                    </a:solidFill>
                  </a:rPr>
                  <a:t> does not enter!</a:t>
                </a:r>
              </a:p>
            </p:txBody>
          </p:sp>
        </mc:Choice>
        <mc:Fallback xmlns="">
          <p:sp>
            <p:nvSpPr>
              <p:cNvPr id="31" name="Content Placeholder 2 1 1 1 1 1 1 1 2">
                <a:extLst>
                  <a:ext uri="{FF2B5EF4-FFF2-40B4-BE49-F238E27FC236}">
                    <a16:creationId xmlns:a16="http://schemas.microsoft.com/office/drawing/2014/main" id="{70D00AD8-EFB5-FEE9-7ACD-C408421FBD76}"/>
                  </a:ext>
                </a:extLst>
              </p:cNvPr>
              <p:cNvSpPr txBox="1">
                <a:spLocks noRot="1" noChangeAspect="1" noMove="1" noResize="1" noEditPoints="1" noAdjustHandles="1" noChangeArrowheads="1" noChangeShapeType="1" noTextEdit="1"/>
              </p:cNvSpPr>
              <p:nvPr/>
            </p:nvSpPr>
            <p:spPr>
              <a:xfrm>
                <a:off x="9475267" y="5415142"/>
                <a:ext cx="1873453" cy="837086"/>
              </a:xfrm>
              <a:prstGeom prst="rect">
                <a:avLst/>
              </a:prstGeom>
              <a:blipFill>
                <a:blip r:embed="rId14"/>
                <a:stretch>
                  <a:fillRect l="-3896" t="-2899" b="-4348"/>
                </a:stretch>
              </a:blipFill>
            </p:spPr>
            <p:txBody>
              <a:bodyPr/>
              <a:lstStyle/>
              <a:p>
                <a:r>
                  <a:rPr lang="en-US">
                    <a:noFill/>
                  </a:rPr>
                  <a:t> </a:t>
                </a:r>
              </a:p>
            </p:txBody>
          </p:sp>
        </mc:Fallback>
      </mc:AlternateContent>
    </p:spTree>
    <p:extLst>
      <p:ext uri="{BB962C8B-B14F-4D97-AF65-F5344CB8AC3E}">
        <p14:creationId xmlns:p14="http://schemas.microsoft.com/office/powerpoint/2010/main" val="111374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 grpId="0"/>
      <p:bldP spid="8" grpId="0"/>
      <p:bldP spid="29"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CBB5580-98BD-06D9-4FC3-19A58E172692}"/>
              </a:ext>
            </a:extLst>
          </p:cNvPr>
          <p:cNvSpPr/>
          <p:nvPr/>
        </p:nvSpPr>
        <p:spPr>
          <a:xfrm>
            <a:off x="5040108" y="4597700"/>
            <a:ext cx="2951481" cy="163038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8E0E36-5C76-423D-2DCF-061537A3042F}"/>
              </a:ext>
            </a:extLst>
          </p:cNvPr>
          <p:cNvSpPr>
            <a:spLocks noGrp="1"/>
          </p:cNvSpPr>
          <p:nvPr>
            <p:ph type="title"/>
          </p:nvPr>
        </p:nvSpPr>
        <p:spPr/>
        <p:txBody>
          <a:bodyPr>
            <a:normAutofit fontScale="90000"/>
          </a:bodyPr>
          <a:lstStyle/>
          <a:p>
            <a:r>
              <a:rPr lang="en-US" dirty="0"/>
              <a:t>Thermal Blob</a:t>
            </a:r>
          </a:p>
        </p:txBody>
      </p:sp>
      <p:sp>
        <p:nvSpPr>
          <p:cNvPr id="3" name="Content Placeholder 2">
            <a:extLst>
              <a:ext uri="{FF2B5EF4-FFF2-40B4-BE49-F238E27FC236}">
                <a16:creationId xmlns:a16="http://schemas.microsoft.com/office/drawing/2014/main" id="{6A5D447A-0473-C199-6514-A5A813A27DDA}"/>
              </a:ext>
            </a:extLst>
          </p:cNvPr>
          <p:cNvSpPr>
            <a:spLocks noGrp="1"/>
          </p:cNvSpPr>
          <p:nvPr>
            <p:ph idx="1"/>
          </p:nvPr>
        </p:nvSpPr>
        <p:spPr>
          <a:xfrm>
            <a:off x="326476" y="1159513"/>
            <a:ext cx="10837306" cy="669287"/>
          </a:xfrm>
        </p:spPr>
        <p:txBody>
          <a:bodyPr/>
          <a:lstStyle/>
          <a:p>
            <a:r>
              <a:rPr lang="en-US" dirty="0"/>
              <a:t>Length beyond which excluded volume becomes unimportant</a:t>
            </a:r>
          </a:p>
        </p:txBody>
      </p:sp>
      <p:sp>
        <p:nvSpPr>
          <p:cNvPr id="4" name="Slide Number Placeholder 3">
            <a:extLst>
              <a:ext uri="{FF2B5EF4-FFF2-40B4-BE49-F238E27FC236}">
                <a16:creationId xmlns:a16="http://schemas.microsoft.com/office/drawing/2014/main" id="{B4E8D53F-F0DB-D830-1953-D0E9C599B9F6}"/>
              </a:ext>
            </a:extLst>
          </p:cNvPr>
          <p:cNvSpPr>
            <a:spLocks noGrp="1"/>
          </p:cNvSpPr>
          <p:nvPr>
            <p:ph type="sldNum" sz="quarter" idx="12"/>
          </p:nvPr>
        </p:nvSpPr>
        <p:spPr/>
        <p:txBody>
          <a:bodyPr/>
          <a:lstStyle/>
          <a:p>
            <a:fld id="{BE15108C-154A-4A5A-9C05-91A49A422BA7}" type="slidenum">
              <a:rPr lang="en-US" smtClean="0"/>
              <a:t>21</a:t>
            </a:fld>
            <a:endParaRPr lang="en-US"/>
          </a:p>
        </p:txBody>
      </p:sp>
      <p:pic>
        <p:nvPicPr>
          <p:cNvPr id="30" name="Picture 29" descr="\documentclass{article}&#10;\usepackage{amsmath}&#10;\pagestyle{empty}&#10;\def\*#1{\mathbf{#1}}&#10;\begin{document}&#10;&#10;\begin{equation}&#10;F_\text{ev}\sim vkT\frac{N^2}{R^3}\sim vkT\frac{N^{1/2}}{b^3}\nonumber&#10;\end{equation}&#10;&#10;\end{document}" title="IguanaTex Bitmap Display">
            <a:extLst>
              <a:ext uri="{FF2B5EF4-FFF2-40B4-BE49-F238E27FC236}">
                <a16:creationId xmlns:a16="http://schemas.microsoft.com/office/drawing/2014/main" id="{7E786D9C-D003-F303-41E7-5233AFE55F0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513321" y="2245724"/>
            <a:ext cx="2931809" cy="574476"/>
          </a:xfrm>
          <a:prstGeom prst="rect">
            <a:avLst/>
          </a:prstGeom>
        </p:spPr>
      </p:pic>
      <mc:AlternateContent xmlns:mc="http://schemas.openxmlformats.org/markup-compatibility/2006" xmlns:a14="http://schemas.microsoft.com/office/drawing/2010/main">
        <mc:Choice Requires="a14">
          <p:sp>
            <p:nvSpPr>
              <p:cNvPr id="10" name="Content Placeholder 2 1 1 1 1 1 2 2 1">
                <a:extLst>
                  <a:ext uri="{FF2B5EF4-FFF2-40B4-BE49-F238E27FC236}">
                    <a16:creationId xmlns:a16="http://schemas.microsoft.com/office/drawing/2014/main" id="{E857236F-AD94-5000-50AC-79F416A4C5D7}"/>
                  </a:ext>
                </a:extLst>
              </p:cNvPr>
              <p:cNvSpPr txBox="1">
                <a:spLocks/>
              </p:cNvSpPr>
              <p:nvPr/>
            </p:nvSpPr>
            <p:spPr>
              <a:xfrm>
                <a:off x="1344448" y="3429000"/>
                <a:ext cx="3269557" cy="78892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3050F7"/>
                    </a:solidFill>
                  </a:rPr>
                  <a:t>Take subsection of chain with </a:t>
                </a:r>
                <a14:m>
                  <m:oMath xmlns:m="http://schemas.openxmlformats.org/officeDocument/2006/math">
                    <m:r>
                      <a:rPr lang="en-US" sz="1800" b="0" i="1" smtClean="0">
                        <a:solidFill>
                          <a:srgbClr val="3050F7"/>
                        </a:solidFill>
                        <a:latin typeface="Cambria Math" panose="02040503050406030204" pitchFamily="18" charset="0"/>
                      </a:rPr>
                      <m:t>𝑚</m:t>
                    </m:r>
                  </m:oMath>
                </a14:m>
                <a:r>
                  <a:rPr lang="en-US" sz="1800" dirty="0">
                    <a:solidFill>
                      <a:srgbClr val="3050F7"/>
                    </a:solidFill>
                  </a:rPr>
                  <a:t> monomers and size </a:t>
                </a:r>
                <a14:m>
                  <m:oMath xmlns:m="http://schemas.openxmlformats.org/officeDocument/2006/math">
                    <m:sSup>
                      <m:sSupPr>
                        <m:ctrlPr>
                          <a:rPr lang="en-US" sz="1800" b="0" i="1" smtClean="0">
                            <a:solidFill>
                              <a:srgbClr val="3050F7"/>
                            </a:solidFill>
                            <a:latin typeface="Cambria Math" panose="02040503050406030204" pitchFamily="18" charset="0"/>
                          </a:rPr>
                        </m:ctrlPr>
                      </m:sSupPr>
                      <m:e>
                        <m:r>
                          <a:rPr lang="en-US" sz="1800" b="0" i="1" smtClean="0">
                            <a:solidFill>
                              <a:srgbClr val="3050F7"/>
                            </a:solidFill>
                            <a:latin typeface="Cambria Math" panose="02040503050406030204" pitchFamily="18" charset="0"/>
                          </a:rPr>
                          <m:t>𝜉</m:t>
                        </m:r>
                      </m:e>
                      <m:sup>
                        <m:r>
                          <a:rPr lang="en-US" sz="1800" b="0" i="1" smtClean="0">
                            <a:solidFill>
                              <a:srgbClr val="3050F7"/>
                            </a:solidFill>
                            <a:latin typeface="Cambria Math" panose="02040503050406030204" pitchFamily="18" charset="0"/>
                          </a:rPr>
                          <m:t>3</m:t>
                        </m:r>
                      </m:sup>
                    </m:sSup>
                  </m:oMath>
                </a14:m>
                <a:endParaRPr lang="en-US" sz="1800" dirty="0">
                  <a:solidFill>
                    <a:srgbClr val="3050F7"/>
                  </a:solidFill>
                </a:endParaRPr>
              </a:p>
            </p:txBody>
          </p:sp>
        </mc:Choice>
        <mc:Fallback xmlns="">
          <p:sp>
            <p:nvSpPr>
              <p:cNvPr id="10" name="Content Placeholder 2 1 1 1 1 1 2 2 1">
                <a:extLst>
                  <a:ext uri="{FF2B5EF4-FFF2-40B4-BE49-F238E27FC236}">
                    <a16:creationId xmlns:a16="http://schemas.microsoft.com/office/drawing/2014/main" id="{E857236F-AD94-5000-50AC-79F416A4C5D7}"/>
                  </a:ext>
                </a:extLst>
              </p:cNvPr>
              <p:cNvSpPr txBox="1">
                <a:spLocks noRot="1" noChangeAspect="1" noMove="1" noResize="1" noEditPoints="1" noAdjustHandles="1" noChangeArrowheads="1" noChangeShapeType="1" noTextEdit="1"/>
              </p:cNvSpPr>
              <p:nvPr/>
            </p:nvSpPr>
            <p:spPr>
              <a:xfrm>
                <a:off x="1344448" y="3429000"/>
                <a:ext cx="3269557" cy="788922"/>
              </a:xfrm>
              <a:prstGeom prst="rect">
                <a:avLst/>
              </a:prstGeom>
              <a:blipFill>
                <a:blip r:embed="rId9"/>
                <a:stretch>
                  <a:fillRect l="-1679" t="-2326"/>
                </a:stretch>
              </a:blipFill>
            </p:spPr>
            <p:txBody>
              <a:bodyPr/>
              <a:lstStyle/>
              <a:p>
                <a:r>
                  <a:rPr lang="en-US">
                    <a:noFill/>
                  </a:rPr>
                  <a:t> </a:t>
                </a:r>
              </a:p>
            </p:txBody>
          </p:sp>
        </mc:Fallback>
      </mc:AlternateContent>
      <p:pic>
        <p:nvPicPr>
          <p:cNvPr id="16" name="Picture 15" descr="\documentclass{article}&#10;\usepackage{amsmath}&#10;\pagestyle{empty}&#10;\def\*#1{\mathbf{#1}}&#10;\begin{document}&#10;&#10;\begin{equation}&#10;kT\sim vkT\frac{m^2}{\xi^3}\;\;\rightarrow\nonumber&#10;\end{equation}&#10;&#10;\end{document}" title="IguanaTex Bitmap Display">
            <a:extLst>
              <a:ext uri="{FF2B5EF4-FFF2-40B4-BE49-F238E27FC236}">
                <a16:creationId xmlns:a16="http://schemas.microsoft.com/office/drawing/2014/main" id="{CA9E3A5F-A91D-C491-D3A9-8F86D0BB50B9}"/>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4925055" y="3469423"/>
            <a:ext cx="1945904" cy="606476"/>
          </a:xfrm>
          <a:prstGeom prst="rect">
            <a:avLst/>
          </a:prstGeom>
        </p:spPr>
      </p:pic>
      <p:pic>
        <p:nvPicPr>
          <p:cNvPr id="18" name="Picture 17" descr="\documentclass{article}&#10;\usepackage{amsmath}&#10;\pagestyle{empty}&#10;\def\*#1{\mathbf{#1}}&#10;\begin{document}&#10;&#10;\begin{equation}&#10;\xi^3\sim vm^2\nonumber&#10;\end{equation}&#10;&#10;\end{document}" title="IguanaTex Bitmap Display">
            <a:extLst>
              <a:ext uri="{FF2B5EF4-FFF2-40B4-BE49-F238E27FC236}">
                <a16:creationId xmlns:a16="http://schemas.microsoft.com/office/drawing/2014/main" id="{AF222CEC-9BFF-972E-5634-F787A2333517}"/>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7182009" y="3635518"/>
            <a:ext cx="1013333" cy="274286"/>
          </a:xfrm>
          <a:prstGeom prst="rect">
            <a:avLst/>
          </a:prstGeom>
        </p:spPr>
      </p:pic>
      <p:sp>
        <p:nvSpPr>
          <p:cNvPr id="19" name="Content Placeholder 2 1 1 1 1 1 2 2 2">
            <a:extLst>
              <a:ext uri="{FF2B5EF4-FFF2-40B4-BE49-F238E27FC236}">
                <a16:creationId xmlns:a16="http://schemas.microsoft.com/office/drawing/2014/main" id="{85921448-4569-7E0C-D6BA-4838D8BE47F3}"/>
              </a:ext>
            </a:extLst>
          </p:cNvPr>
          <p:cNvSpPr txBox="1">
            <a:spLocks/>
          </p:cNvSpPr>
          <p:nvPr/>
        </p:nvSpPr>
        <p:spPr>
          <a:xfrm>
            <a:off x="1344448" y="4759946"/>
            <a:ext cx="3269557" cy="78892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3050F7"/>
                </a:solidFill>
              </a:rPr>
              <a:t>Within this blob, the chain behaves ideally</a:t>
            </a:r>
          </a:p>
        </p:txBody>
      </p:sp>
      <p:pic>
        <p:nvPicPr>
          <p:cNvPr id="21" name="Picture 20" descr="\documentclass{article}&#10;\usepackage{amsmath}&#10;\pagestyle{empty}&#10;\def\*#1{\mathbf{#1}}&#10;\begin{document}&#10;&#10;\begin{equation}&#10;\xi^2\sim mb^2\nonumber&#10;\end{equation}&#10;&#10;\end{document}" title="IguanaTex Bitmap Display">
            <a:extLst>
              <a:ext uri="{FF2B5EF4-FFF2-40B4-BE49-F238E27FC236}">
                <a16:creationId xmlns:a16="http://schemas.microsoft.com/office/drawing/2014/main" id="{A1DF0357-8290-D83F-8E1A-6CDB1868912C}"/>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990274" y="5698487"/>
            <a:ext cx="988952" cy="274286"/>
          </a:xfrm>
          <a:prstGeom prst="rect">
            <a:avLst/>
          </a:prstGeom>
        </p:spPr>
      </p:pic>
      <p:pic>
        <p:nvPicPr>
          <p:cNvPr id="23" name="Picture 22" descr="\documentclass{article}&#10;\usepackage{amsmath}&#10;\pagestyle{empty}&#10;\def\*#1{\mathbf{#1}}&#10;\begin{document}&#10;&#10;\begin{equation}&#10;\xi\sim \frac{b^4}{v}\nonumber&#10;\end{equation}&#10;&#10;\end{document}" title="IguanaTex Bitmap Display">
            <a:extLst>
              <a:ext uri="{FF2B5EF4-FFF2-40B4-BE49-F238E27FC236}">
                <a16:creationId xmlns:a16="http://schemas.microsoft.com/office/drawing/2014/main" id="{9A4F3115-0D71-0977-9DB9-1F9B70565BC2}"/>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5362472" y="5387124"/>
            <a:ext cx="708571" cy="559238"/>
          </a:xfrm>
          <a:prstGeom prst="rect">
            <a:avLst/>
          </a:prstGeom>
        </p:spPr>
      </p:pic>
      <p:pic>
        <p:nvPicPr>
          <p:cNvPr id="25" name="Picture 24" descr="\documentclass{article}&#10;\usepackage{amsmath}&#10;\pagestyle{empty}&#10;\def\*#1{\mathbf{#1}}&#10;\begin{document}&#10;&#10;\begin{equation}&#10;m\sim \left(\frac{b^3}{v}\right)^2\nonumber&#10;\end{equation}&#10;&#10;\end{document}" title="IguanaTex Bitmap Display">
            <a:extLst>
              <a:ext uri="{FF2B5EF4-FFF2-40B4-BE49-F238E27FC236}">
                <a16:creationId xmlns:a16="http://schemas.microsoft.com/office/drawing/2014/main" id="{4D839D46-81D0-743D-C760-91DF2645FFF0}"/>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458600" y="5301510"/>
            <a:ext cx="1298286" cy="673524"/>
          </a:xfrm>
          <a:prstGeom prst="rect">
            <a:avLst/>
          </a:prstGeom>
        </p:spPr>
      </p:pic>
      <p:sp>
        <p:nvSpPr>
          <p:cNvPr id="27" name="Content Placeholder 2 1 1 1 1 1 1 1 1 1 1">
            <a:extLst>
              <a:ext uri="{FF2B5EF4-FFF2-40B4-BE49-F238E27FC236}">
                <a16:creationId xmlns:a16="http://schemas.microsoft.com/office/drawing/2014/main" id="{DC846E45-29F0-A5D6-3927-35327C988677}"/>
              </a:ext>
            </a:extLst>
          </p:cNvPr>
          <p:cNvSpPr txBox="1">
            <a:spLocks/>
          </p:cNvSpPr>
          <p:nvPr/>
        </p:nvSpPr>
        <p:spPr>
          <a:xfrm>
            <a:off x="5561133" y="4794224"/>
            <a:ext cx="1909429"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Thermal Blob</a:t>
            </a:r>
          </a:p>
        </p:txBody>
      </p:sp>
      <p:sp>
        <p:nvSpPr>
          <p:cNvPr id="28" name="Content Placeholder 2 1 1 1 1 1 1 1 2">
            <a:extLst>
              <a:ext uri="{FF2B5EF4-FFF2-40B4-BE49-F238E27FC236}">
                <a16:creationId xmlns:a16="http://schemas.microsoft.com/office/drawing/2014/main" id="{96BF6E9E-F57E-E083-3FBC-DD654ADF2B3B}"/>
              </a:ext>
            </a:extLst>
          </p:cNvPr>
          <p:cNvSpPr txBox="1">
            <a:spLocks/>
          </p:cNvSpPr>
          <p:nvPr/>
        </p:nvSpPr>
        <p:spPr>
          <a:xfrm>
            <a:off x="8195342" y="4892816"/>
            <a:ext cx="2429477" cy="104014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F50D0D"/>
                </a:solidFill>
              </a:rPr>
              <a:t>Stiffer and less repulsive chains have larger thermal blobs</a:t>
            </a:r>
            <a:endParaRPr lang="en-US" sz="2000" dirty="0">
              <a:solidFill>
                <a:srgbClr val="F50D0D"/>
              </a:solidFill>
            </a:endParaRPr>
          </a:p>
        </p:txBody>
      </p:sp>
    </p:spTree>
    <p:extLst>
      <p:ext uri="{BB962C8B-B14F-4D97-AF65-F5344CB8AC3E}">
        <p14:creationId xmlns:p14="http://schemas.microsoft.com/office/powerpoint/2010/main" val="255787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0" grpId="0"/>
      <p:bldP spid="19"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B895-BA59-F505-3DFE-78E6A288B9EB}"/>
              </a:ext>
            </a:extLst>
          </p:cNvPr>
          <p:cNvSpPr>
            <a:spLocks noGrp="1"/>
          </p:cNvSpPr>
          <p:nvPr>
            <p:ph type="title"/>
          </p:nvPr>
        </p:nvSpPr>
        <p:spPr/>
        <p:txBody>
          <a:bodyPr>
            <a:normAutofit fontScale="90000"/>
          </a:bodyPr>
          <a:lstStyle/>
          <a:p>
            <a:r>
              <a:rPr lang="en-US" dirty="0"/>
              <a:t>Poor Solvent</a:t>
            </a:r>
          </a:p>
        </p:txBody>
      </p:sp>
      <p:sp>
        <p:nvSpPr>
          <p:cNvPr id="3" name="Content Placeholder 2">
            <a:extLst>
              <a:ext uri="{FF2B5EF4-FFF2-40B4-BE49-F238E27FC236}">
                <a16:creationId xmlns:a16="http://schemas.microsoft.com/office/drawing/2014/main" id="{8D03119F-2A88-10DA-345D-DEA8C1A1802F}"/>
              </a:ext>
            </a:extLst>
          </p:cNvPr>
          <p:cNvSpPr>
            <a:spLocks noGrp="1"/>
          </p:cNvSpPr>
          <p:nvPr>
            <p:ph idx="1"/>
          </p:nvPr>
        </p:nvSpPr>
        <p:spPr>
          <a:xfrm>
            <a:off x="326476" y="1159513"/>
            <a:ext cx="10837306" cy="654047"/>
          </a:xfrm>
        </p:spPr>
        <p:txBody>
          <a:bodyPr/>
          <a:lstStyle/>
          <a:p>
            <a:r>
              <a:rPr lang="en-US" dirty="0"/>
              <a:t>Monomers attract causing the chain to collapse</a:t>
            </a:r>
          </a:p>
        </p:txBody>
      </p:sp>
      <p:sp>
        <p:nvSpPr>
          <p:cNvPr id="4" name="Slide Number Placeholder 3">
            <a:extLst>
              <a:ext uri="{FF2B5EF4-FFF2-40B4-BE49-F238E27FC236}">
                <a16:creationId xmlns:a16="http://schemas.microsoft.com/office/drawing/2014/main" id="{0AF55DD5-BC05-182B-5ACE-DF747E07B9A1}"/>
              </a:ext>
            </a:extLst>
          </p:cNvPr>
          <p:cNvSpPr>
            <a:spLocks noGrp="1"/>
          </p:cNvSpPr>
          <p:nvPr>
            <p:ph type="sldNum" sz="quarter" idx="12"/>
          </p:nvPr>
        </p:nvSpPr>
        <p:spPr/>
        <p:txBody>
          <a:bodyPr/>
          <a:lstStyle/>
          <a:p>
            <a:fld id="{BE15108C-154A-4A5A-9C05-91A49A422BA7}" type="slidenum">
              <a:rPr lang="en-US" smtClean="0"/>
              <a:t>22</a:t>
            </a:fld>
            <a:endParaRPr lang="en-US"/>
          </a:p>
        </p:txBody>
      </p:sp>
      <p:sp>
        <p:nvSpPr>
          <p:cNvPr id="5" name="Content Placeholder 2 1 1 1 1 1 2 2 1">
            <a:extLst>
              <a:ext uri="{FF2B5EF4-FFF2-40B4-BE49-F238E27FC236}">
                <a16:creationId xmlns:a16="http://schemas.microsoft.com/office/drawing/2014/main" id="{F0066B4B-302E-64C1-D01C-A3469DDB5DD5}"/>
              </a:ext>
            </a:extLst>
          </p:cNvPr>
          <p:cNvSpPr txBox="1">
            <a:spLocks/>
          </p:cNvSpPr>
          <p:nvPr/>
        </p:nvSpPr>
        <p:spPr>
          <a:xfrm>
            <a:off x="1496848" y="2112854"/>
            <a:ext cx="4411192" cy="462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Assume a dense packing of thermal blobs</a:t>
            </a:r>
          </a:p>
        </p:txBody>
      </p:sp>
      <p:pic>
        <p:nvPicPr>
          <p:cNvPr id="7" name="Picture 6" descr="\documentclass{article}&#10;\usepackage{amsmath}&#10;\pagestyle{empty}&#10;\def\*#1{\mathbf{#1}}&#10;\begin{document}&#10;&#10;\begin{equation}&#10;R^3\sim \xi^3 \left(\frac{N}{m}\right)\;\;\;\rightarrow\;\;\;R\sim \xi\left(\frac{N}{m}\right)^{1/3}\sim b^2 \frac{N^{1/3}}{|v|^{1/3}}\nonumber&#10;\end{equation}&#10;&#10;\end{document}" title="IguanaTex Bitmap Display">
            <a:extLst>
              <a:ext uri="{FF2B5EF4-FFF2-40B4-BE49-F238E27FC236}">
                <a16:creationId xmlns:a16="http://schemas.microsoft.com/office/drawing/2014/main" id="{5244E71E-0976-6F14-5DB3-B04EAE87976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39760" y="2744512"/>
            <a:ext cx="5251047" cy="678095"/>
          </a:xfrm>
          <a:prstGeom prst="rect">
            <a:avLst/>
          </a:prstGeom>
        </p:spPr>
      </p:pic>
      <p:grpSp>
        <p:nvGrpSpPr>
          <p:cNvPr id="18" name="Group 17">
            <a:extLst>
              <a:ext uri="{FF2B5EF4-FFF2-40B4-BE49-F238E27FC236}">
                <a16:creationId xmlns:a16="http://schemas.microsoft.com/office/drawing/2014/main" id="{2DE40ACF-F6BC-EF14-46E7-A25DDAC6AFD3}"/>
              </a:ext>
            </a:extLst>
          </p:cNvPr>
          <p:cNvGrpSpPr>
            <a:grpSpLocks noChangeAspect="1"/>
          </p:cNvGrpSpPr>
          <p:nvPr/>
        </p:nvGrpSpPr>
        <p:grpSpPr>
          <a:xfrm>
            <a:off x="7101999" y="2112854"/>
            <a:ext cx="4407636" cy="3490386"/>
            <a:chOff x="7523639" y="2112854"/>
            <a:chExt cx="3520281" cy="2787694"/>
          </a:xfrm>
        </p:grpSpPr>
        <p:sp>
          <p:nvSpPr>
            <p:cNvPr id="10" name="Freeform: Shape 9">
              <a:extLst>
                <a:ext uri="{FF2B5EF4-FFF2-40B4-BE49-F238E27FC236}">
                  <a16:creationId xmlns:a16="http://schemas.microsoft.com/office/drawing/2014/main" id="{6E720A73-0B09-284D-847D-730974D867E4}"/>
                </a:ext>
              </a:extLst>
            </p:cNvPr>
            <p:cNvSpPr/>
            <p:nvPr/>
          </p:nvSpPr>
          <p:spPr>
            <a:xfrm>
              <a:off x="7523639" y="2112854"/>
              <a:ext cx="3520281" cy="2787694"/>
            </a:xfrm>
            <a:custGeom>
              <a:avLst/>
              <a:gdLst>
                <a:gd name="connsiteX0" fmla="*/ 1615440 w 3146113"/>
                <a:gd name="connsiteY0" fmla="*/ 721360 h 2331720"/>
                <a:gd name="connsiteX1" fmla="*/ 1539240 w 3146113"/>
                <a:gd name="connsiteY1" fmla="*/ 751840 h 2331720"/>
                <a:gd name="connsiteX2" fmla="*/ 1518920 w 3146113"/>
                <a:gd name="connsiteY2" fmla="*/ 777240 h 2331720"/>
                <a:gd name="connsiteX3" fmla="*/ 1518920 w 3146113"/>
                <a:gd name="connsiteY3" fmla="*/ 848360 h 2331720"/>
                <a:gd name="connsiteX4" fmla="*/ 1620520 w 3146113"/>
                <a:gd name="connsiteY4" fmla="*/ 944880 h 2331720"/>
                <a:gd name="connsiteX5" fmla="*/ 1691640 w 3146113"/>
                <a:gd name="connsiteY5" fmla="*/ 1041400 h 2331720"/>
                <a:gd name="connsiteX6" fmla="*/ 1701800 w 3146113"/>
                <a:gd name="connsiteY6" fmla="*/ 1082040 h 2331720"/>
                <a:gd name="connsiteX7" fmla="*/ 1666240 w 3146113"/>
                <a:gd name="connsiteY7" fmla="*/ 1183640 h 2331720"/>
                <a:gd name="connsiteX8" fmla="*/ 1620520 w 3146113"/>
                <a:gd name="connsiteY8" fmla="*/ 1224280 h 2331720"/>
                <a:gd name="connsiteX9" fmla="*/ 1574800 w 3146113"/>
                <a:gd name="connsiteY9" fmla="*/ 1295400 h 2331720"/>
                <a:gd name="connsiteX10" fmla="*/ 1554480 w 3146113"/>
                <a:gd name="connsiteY10" fmla="*/ 1376680 h 2331720"/>
                <a:gd name="connsiteX11" fmla="*/ 1559560 w 3146113"/>
                <a:gd name="connsiteY11" fmla="*/ 1468120 h 2331720"/>
                <a:gd name="connsiteX12" fmla="*/ 1605280 w 3146113"/>
                <a:gd name="connsiteY12" fmla="*/ 1518920 h 2331720"/>
                <a:gd name="connsiteX13" fmla="*/ 1747520 w 3146113"/>
                <a:gd name="connsiteY13" fmla="*/ 1584960 h 2331720"/>
                <a:gd name="connsiteX14" fmla="*/ 1803400 w 3146113"/>
                <a:gd name="connsiteY14" fmla="*/ 1590040 h 2331720"/>
                <a:gd name="connsiteX15" fmla="*/ 1849120 w 3146113"/>
                <a:gd name="connsiteY15" fmla="*/ 1559560 h 2331720"/>
                <a:gd name="connsiteX16" fmla="*/ 1884680 w 3146113"/>
                <a:gd name="connsiteY16" fmla="*/ 1483360 h 2331720"/>
                <a:gd name="connsiteX17" fmla="*/ 1854200 w 3146113"/>
                <a:gd name="connsiteY17" fmla="*/ 1432560 h 2331720"/>
                <a:gd name="connsiteX18" fmla="*/ 1757680 w 3146113"/>
                <a:gd name="connsiteY18" fmla="*/ 1412240 h 2331720"/>
                <a:gd name="connsiteX19" fmla="*/ 1676400 w 3146113"/>
                <a:gd name="connsiteY19" fmla="*/ 1417320 h 2331720"/>
                <a:gd name="connsiteX20" fmla="*/ 1620520 w 3146113"/>
                <a:gd name="connsiteY20" fmla="*/ 1422400 h 2331720"/>
                <a:gd name="connsiteX21" fmla="*/ 1524000 w 3146113"/>
                <a:gd name="connsiteY21" fmla="*/ 1407160 h 2331720"/>
                <a:gd name="connsiteX22" fmla="*/ 1452880 w 3146113"/>
                <a:gd name="connsiteY22" fmla="*/ 1376680 h 2331720"/>
                <a:gd name="connsiteX23" fmla="*/ 1371600 w 3146113"/>
                <a:gd name="connsiteY23" fmla="*/ 1259840 h 2331720"/>
                <a:gd name="connsiteX24" fmla="*/ 1463040 w 3146113"/>
                <a:gd name="connsiteY24" fmla="*/ 1127760 h 2331720"/>
                <a:gd name="connsiteX25" fmla="*/ 1549400 w 3146113"/>
                <a:gd name="connsiteY25" fmla="*/ 1163320 h 2331720"/>
                <a:gd name="connsiteX26" fmla="*/ 1595120 w 3146113"/>
                <a:gd name="connsiteY26" fmla="*/ 1214120 h 2331720"/>
                <a:gd name="connsiteX27" fmla="*/ 1610360 w 3146113"/>
                <a:gd name="connsiteY27" fmla="*/ 1244600 h 2331720"/>
                <a:gd name="connsiteX28" fmla="*/ 1691640 w 3146113"/>
                <a:gd name="connsiteY28" fmla="*/ 1300480 h 2331720"/>
                <a:gd name="connsiteX29" fmla="*/ 1772920 w 3146113"/>
                <a:gd name="connsiteY29" fmla="*/ 1305560 h 2331720"/>
                <a:gd name="connsiteX30" fmla="*/ 1813560 w 3146113"/>
                <a:gd name="connsiteY30" fmla="*/ 1290320 h 2331720"/>
                <a:gd name="connsiteX31" fmla="*/ 1874520 w 3146113"/>
                <a:gd name="connsiteY31" fmla="*/ 1209040 h 2331720"/>
                <a:gd name="connsiteX32" fmla="*/ 1910080 w 3146113"/>
                <a:gd name="connsiteY32" fmla="*/ 1117600 h 2331720"/>
                <a:gd name="connsiteX33" fmla="*/ 1905000 w 3146113"/>
                <a:gd name="connsiteY33" fmla="*/ 1051560 h 2331720"/>
                <a:gd name="connsiteX34" fmla="*/ 1844040 w 3146113"/>
                <a:gd name="connsiteY34" fmla="*/ 990600 h 2331720"/>
                <a:gd name="connsiteX35" fmla="*/ 1778000 w 3146113"/>
                <a:gd name="connsiteY35" fmla="*/ 980440 h 2331720"/>
                <a:gd name="connsiteX36" fmla="*/ 1681480 w 3146113"/>
                <a:gd name="connsiteY36" fmla="*/ 1005840 h 2331720"/>
                <a:gd name="connsiteX37" fmla="*/ 1625600 w 3146113"/>
                <a:gd name="connsiteY37" fmla="*/ 1000760 h 2331720"/>
                <a:gd name="connsiteX38" fmla="*/ 1574800 w 3146113"/>
                <a:gd name="connsiteY38" fmla="*/ 990600 h 2331720"/>
                <a:gd name="connsiteX39" fmla="*/ 1473200 w 3146113"/>
                <a:gd name="connsiteY39" fmla="*/ 965200 h 2331720"/>
                <a:gd name="connsiteX40" fmla="*/ 1381760 w 3146113"/>
                <a:gd name="connsiteY40" fmla="*/ 960120 h 2331720"/>
                <a:gd name="connsiteX41" fmla="*/ 1148080 w 3146113"/>
                <a:gd name="connsiteY41" fmla="*/ 980440 h 2331720"/>
                <a:gd name="connsiteX42" fmla="*/ 1122680 w 3146113"/>
                <a:gd name="connsiteY42" fmla="*/ 1005840 h 2331720"/>
                <a:gd name="connsiteX43" fmla="*/ 1112520 w 3146113"/>
                <a:gd name="connsiteY43" fmla="*/ 1051560 h 2331720"/>
                <a:gd name="connsiteX44" fmla="*/ 1148080 w 3146113"/>
                <a:gd name="connsiteY44" fmla="*/ 1158240 h 2331720"/>
                <a:gd name="connsiteX45" fmla="*/ 1203960 w 3146113"/>
                <a:gd name="connsiteY45" fmla="*/ 1224280 h 2331720"/>
                <a:gd name="connsiteX46" fmla="*/ 1234440 w 3146113"/>
                <a:gd name="connsiteY46" fmla="*/ 1275080 h 2331720"/>
                <a:gd name="connsiteX47" fmla="*/ 1229360 w 3146113"/>
                <a:gd name="connsiteY47" fmla="*/ 1356360 h 2331720"/>
                <a:gd name="connsiteX48" fmla="*/ 1198880 w 3146113"/>
                <a:gd name="connsiteY48" fmla="*/ 1407160 h 2331720"/>
                <a:gd name="connsiteX49" fmla="*/ 1148080 w 3146113"/>
                <a:gd name="connsiteY49" fmla="*/ 1473200 h 2331720"/>
                <a:gd name="connsiteX50" fmla="*/ 1137920 w 3146113"/>
                <a:gd name="connsiteY50" fmla="*/ 1493520 h 2331720"/>
                <a:gd name="connsiteX51" fmla="*/ 1148080 w 3146113"/>
                <a:gd name="connsiteY51" fmla="*/ 1564640 h 2331720"/>
                <a:gd name="connsiteX52" fmla="*/ 1224280 w 3146113"/>
                <a:gd name="connsiteY52" fmla="*/ 1640840 h 2331720"/>
                <a:gd name="connsiteX53" fmla="*/ 1305560 w 3146113"/>
                <a:gd name="connsiteY53" fmla="*/ 1661160 h 2331720"/>
                <a:gd name="connsiteX54" fmla="*/ 1366520 w 3146113"/>
                <a:gd name="connsiteY54" fmla="*/ 1620520 h 2331720"/>
                <a:gd name="connsiteX55" fmla="*/ 1330960 w 3146113"/>
                <a:gd name="connsiteY55" fmla="*/ 1524000 h 2331720"/>
                <a:gd name="connsiteX56" fmla="*/ 1259840 w 3146113"/>
                <a:gd name="connsiteY56" fmla="*/ 1508760 h 2331720"/>
                <a:gd name="connsiteX57" fmla="*/ 1127760 w 3146113"/>
                <a:gd name="connsiteY57" fmla="*/ 1488440 h 2331720"/>
                <a:gd name="connsiteX58" fmla="*/ 1056640 w 3146113"/>
                <a:gd name="connsiteY58" fmla="*/ 1417320 h 2331720"/>
                <a:gd name="connsiteX59" fmla="*/ 1046480 w 3146113"/>
                <a:gd name="connsiteY59" fmla="*/ 1361440 h 2331720"/>
                <a:gd name="connsiteX60" fmla="*/ 1076960 w 3146113"/>
                <a:gd name="connsiteY60" fmla="*/ 1249680 h 2331720"/>
                <a:gd name="connsiteX61" fmla="*/ 1112520 w 3146113"/>
                <a:gd name="connsiteY61" fmla="*/ 1234440 h 2331720"/>
                <a:gd name="connsiteX62" fmla="*/ 1219200 w 3146113"/>
                <a:gd name="connsiteY62" fmla="*/ 1214120 h 2331720"/>
                <a:gd name="connsiteX63" fmla="*/ 1259840 w 3146113"/>
                <a:gd name="connsiteY63" fmla="*/ 1193800 h 2331720"/>
                <a:gd name="connsiteX64" fmla="*/ 1325880 w 3146113"/>
                <a:gd name="connsiteY64" fmla="*/ 1117600 h 2331720"/>
                <a:gd name="connsiteX65" fmla="*/ 1366520 w 3146113"/>
                <a:gd name="connsiteY65" fmla="*/ 1016000 h 2331720"/>
                <a:gd name="connsiteX66" fmla="*/ 1381760 w 3146113"/>
                <a:gd name="connsiteY66" fmla="*/ 965200 h 2331720"/>
                <a:gd name="connsiteX67" fmla="*/ 1371600 w 3146113"/>
                <a:gd name="connsiteY67" fmla="*/ 883920 h 2331720"/>
                <a:gd name="connsiteX68" fmla="*/ 1325880 w 3146113"/>
                <a:gd name="connsiteY68" fmla="*/ 858520 h 2331720"/>
                <a:gd name="connsiteX69" fmla="*/ 1224280 w 3146113"/>
                <a:gd name="connsiteY69" fmla="*/ 838200 h 2331720"/>
                <a:gd name="connsiteX70" fmla="*/ 1234440 w 3146113"/>
                <a:gd name="connsiteY70" fmla="*/ 904240 h 2331720"/>
                <a:gd name="connsiteX71" fmla="*/ 1259840 w 3146113"/>
                <a:gd name="connsiteY71" fmla="*/ 965200 h 2331720"/>
                <a:gd name="connsiteX72" fmla="*/ 1285240 w 3146113"/>
                <a:gd name="connsiteY72" fmla="*/ 1000760 h 2331720"/>
                <a:gd name="connsiteX73" fmla="*/ 1320800 w 3146113"/>
                <a:gd name="connsiteY73" fmla="*/ 1031240 h 2331720"/>
                <a:gd name="connsiteX74" fmla="*/ 1412240 w 3146113"/>
                <a:gd name="connsiteY74" fmla="*/ 1087120 h 2331720"/>
                <a:gd name="connsiteX75" fmla="*/ 1457960 w 3146113"/>
                <a:gd name="connsiteY75" fmla="*/ 1102360 h 2331720"/>
                <a:gd name="connsiteX76" fmla="*/ 1534160 w 3146113"/>
                <a:gd name="connsiteY76" fmla="*/ 1112520 h 2331720"/>
                <a:gd name="connsiteX77" fmla="*/ 1564640 w 3146113"/>
                <a:gd name="connsiteY77" fmla="*/ 1117600 h 2331720"/>
                <a:gd name="connsiteX78" fmla="*/ 1579880 w 3146113"/>
                <a:gd name="connsiteY78" fmla="*/ 1259840 h 2331720"/>
                <a:gd name="connsiteX79" fmla="*/ 1478280 w 3146113"/>
                <a:gd name="connsiteY79" fmla="*/ 1361440 h 2331720"/>
                <a:gd name="connsiteX80" fmla="*/ 1295400 w 3146113"/>
                <a:gd name="connsiteY80" fmla="*/ 1452880 h 2331720"/>
                <a:gd name="connsiteX81" fmla="*/ 1249680 w 3146113"/>
                <a:gd name="connsiteY81" fmla="*/ 1483360 h 2331720"/>
                <a:gd name="connsiteX82" fmla="*/ 1193800 w 3146113"/>
                <a:gd name="connsiteY82" fmla="*/ 1503680 h 2331720"/>
                <a:gd name="connsiteX83" fmla="*/ 1163320 w 3146113"/>
                <a:gd name="connsiteY83" fmla="*/ 1518920 h 2331720"/>
                <a:gd name="connsiteX84" fmla="*/ 1148080 w 3146113"/>
                <a:gd name="connsiteY84" fmla="*/ 1569720 h 2331720"/>
                <a:gd name="connsiteX85" fmla="*/ 1137920 w 3146113"/>
                <a:gd name="connsiteY85" fmla="*/ 1620520 h 2331720"/>
                <a:gd name="connsiteX86" fmla="*/ 1158240 w 3146113"/>
                <a:gd name="connsiteY86" fmla="*/ 1711960 h 2331720"/>
                <a:gd name="connsiteX87" fmla="*/ 1193800 w 3146113"/>
                <a:gd name="connsiteY87" fmla="*/ 1747520 h 2331720"/>
                <a:gd name="connsiteX88" fmla="*/ 1620520 w 3146113"/>
                <a:gd name="connsiteY88" fmla="*/ 1915160 h 2331720"/>
                <a:gd name="connsiteX89" fmla="*/ 1747520 w 3146113"/>
                <a:gd name="connsiteY89" fmla="*/ 1925320 h 2331720"/>
                <a:gd name="connsiteX90" fmla="*/ 1793240 w 3146113"/>
                <a:gd name="connsiteY90" fmla="*/ 1899920 h 2331720"/>
                <a:gd name="connsiteX91" fmla="*/ 1838960 w 3146113"/>
                <a:gd name="connsiteY91" fmla="*/ 1798320 h 2331720"/>
                <a:gd name="connsiteX92" fmla="*/ 1874520 w 3146113"/>
                <a:gd name="connsiteY92" fmla="*/ 1717040 h 2331720"/>
                <a:gd name="connsiteX93" fmla="*/ 1930400 w 3146113"/>
                <a:gd name="connsiteY93" fmla="*/ 1711960 h 2331720"/>
                <a:gd name="connsiteX94" fmla="*/ 2159000 w 3146113"/>
                <a:gd name="connsiteY94" fmla="*/ 1767840 h 2331720"/>
                <a:gd name="connsiteX95" fmla="*/ 2214880 w 3146113"/>
                <a:gd name="connsiteY95" fmla="*/ 1828800 h 2331720"/>
                <a:gd name="connsiteX96" fmla="*/ 2250440 w 3146113"/>
                <a:gd name="connsiteY96" fmla="*/ 1849120 h 2331720"/>
                <a:gd name="connsiteX97" fmla="*/ 2311400 w 3146113"/>
                <a:gd name="connsiteY97" fmla="*/ 1823720 h 2331720"/>
                <a:gd name="connsiteX98" fmla="*/ 2341880 w 3146113"/>
                <a:gd name="connsiteY98" fmla="*/ 1727200 h 2331720"/>
                <a:gd name="connsiteX99" fmla="*/ 2270760 w 3146113"/>
                <a:gd name="connsiteY99" fmla="*/ 1620520 h 2331720"/>
                <a:gd name="connsiteX100" fmla="*/ 2219960 w 3146113"/>
                <a:gd name="connsiteY100" fmla="*/ 1610360 h 2331720"/>
                <a:gd name="connsiteX101" fmla="*/ 2113280 w 3146113"/>
                <a:gd name="connsiteY101" fmla="*/ 1706880 h 2331720"/>
                <a:gd name="connsiteX102" fmla="*/ 2103120 w 3146113"/>
                <a:gd name="connsiteY102" fmla="*/ 1772920 h 2331720"/>
                <a:gd name="connsiteX103" fmla="*/ 2052320 w 3146113"/>
                <a:gd name="connsiteY103" fmla="*/ 1899920 h 2331720"/>
                <a:gd name="connsiteX104" fmla="*/ 2011680 w 3146113"/>
                <a:gd name="connsiteY104" fmla="*/ 1945640 h 2331720"/>
                <a:gd name="connsiteX105" fmla="*/ 1869440 w 3146113"/>
                <a:gd name="connsiteY105" fmla="*/ 2001520 h 2331720"/>
                <a:gd name="connsiteX106" fmla="*/ 1767840 w 3146113"/>
                <a:gd name="connsiteY106" fmla="*/ 1981200 h 2331720"/>
                <a:gd name="connsiteX107" fmla="*/ 1742440 w 3146113"/>
                <a:gd name="connsiteY107" fmla="*/ 1940560 h 2331720"/>
                <a:gd name="connsiteX108" fmla="*/ 1701800 w 3146113"/>
                <a:gd name="connsiteY108" fmla="*/ 1762760 h 2331720"/>
                <a:gd name="connsiteX109" fmla="*/ 1590040 w 3146113"/>
                <a:gd name="connsiteY109" fmla="*/ 1722120 h 2331720"/>
                <a:gd name="connsiteX110" fmla="*/ 1483360 w 3146113"/>
                <a:gd name="connsiteY110" fmla="*/ 1757680 h 2331720"/>
                <a:gd name="connsiteX111" fmla="*/ 1452880 w 3146113"/>
                <a:gd name="connsiteY111" fmla="*/ 1803400 h 2331720"/>
                <a:gd name="connsiteX112" fmla="*/ 1447800 w 3146113"/>
                <a:gd name="connsiteY112" fmla="*/ 1844040 h 2331720"/>
                <a:gd name="connsiteX113" fmla="*/ 1427480 w 3146113"/>
                <a:gd name="connsiteY113" fmla="*/ 1950720 h 2331720"/>
                <a:gd name="connsiteX114" fmla="*/ 1391920 w 3146113"/>
                <a:gd name="connsiteY114" fmla="*/ 2011680 h 2331720"/>
                <a:gd name="connsiteX115" fmla="*/ 1270000 w 3146113"/>
                <a:gd name="connsiteY115" fmla="*/ 2082800 h 2331720"/>
                <a:gd name="connsiteX116" fmla="*/ 1229360 w 3146113"/>
                <a:gd name="connsiteY116" fmla="*/ 2087880 h 2331720"/>
                <a:gd name="connsiteX117" fmla="*/ 1137920 w 3146113"/>
                <a:gd name="connsiteY117" fmla="*/ 2067560 h 2331720"/>
                <a:gd name="connsiteX118" fmla="*/ 1036320 w 3146113"/>
                <a:gd name="connsiteY118" fmla="*/ 1955800 h 2331720"/>
                <a:gd name="connsiteX119" fmla="*/ 949960 w 3146113"/>
                <a:gd name="connsiteY119" fmla="*/ 1859280 h 2331720"/>
                <a:gd name="connsiteX120" fmla="*/ 919480 w 3146113"/>
                <a:gd name="connsiteY120" fmla="*/ 1838960 h 2331720"/>
                <a:gd name="connsiteX121" fmla="*/ 838200 w 3146113"/>
                <a:gd name="connsiteY121" fmla="*/ 1869440 h 2331720"/>
                <a:gd name="connsiteX122" fmla="*/ 756920 w 3146113"/>
                <a:gd name="connsiteY122" fmla="*/ 1986280 h 2331720"/>
                <a:gd name="connsiteX123" fmla="*/ 751840 w 3146113"/>
                <a:gd name="connsiteY123" fmla="*/ 2077720 h 2331720"/>
                <a:gd name="connsiteX124" fmla="*/ 817880 w 3146113"/>
                <a:gd name="connsiteY124" fmla="*/ 2148840 h 2331720"/>
                <a:gd name="connsiteX125" fmla="*/ 1005840 w 3146113"/>
                <a:gd name="connsiteY125" fmla="*/ 2230120 h 2331720"/>
                <a:gd name="connsiteX126" fmla="*/ 1107440 w 3146113"/>
                <a:gd name="connsiteY126" fmla="*/ 2235200 h 2331720"/>
                <a:gd name="connsiteX127" fmla="*/ 1239520 w 3146113"/>
                <a:gd name="connsiteY127" fmla="*/ 2179320 h 2331720"/>
                <a:gd name="connsiteX128" fmla="*/ 1264920 w 3146113"/>
                <a:gd name="connsiteY128" fmla="*/ 2113280 h 2331720"/>
                <a:gd name="connsiteX129" fmla="*/ 1264920 w 3146113"/>
                <a:gd name="connsiteY129" fmla="*/ 2016760 h 2331720"/>
                <a:gd name="connsiteX130" fmla="*/ 1198880 w 3146113"/>
                <a:gd name="connsiteY130" fmla="*/ 1945640 h 2331720"/>
                <a:gd name="connsiteX131" fmla="*/ 1148080 w 3146113"/>
                <a:gd name="connsiteY131" fmla="*/ 1894840 h 2331720"/>
                <a:gd name="connsiteX132" fmla="*/ 1082040 w 3146113"/>
                <a:gd name="connsiteY132" fmla="*/ 1838960 h 2331720"/>
                <a:gd name="connsiteX133" fmla="*/ 975360 w 3146113"/>
                <a:gd name="connsiteY133" fmla="*/ 1686560 h 2331720"/>
                <a:gd name="connsiteX134" fmla="*/ 934720 w 3146113"/>
                <a:gd name="connsiteY134" fmla="*/ 1584960 h 2331720"/>
                <a:gd name="connsiteX135" fmla="*/ 919480 w 3146113"/>
                <a:gd name="connsiteY135" fmla="*/ 1498600 h 2331720"/>
                <a:gd name="connsiteX136" fmla="*/ 883920 w 3146113"/>
                <a:gd name="connsiteY136" fmla="*/ 1341120 h 2331720"/>
                <a:gd name="connsiteX137" fmla="*/ 812800 w 3146113"/>
                <a:gd name="connsiteY137" fmla="*/ 1315720 h 2331720"/>
                <a:gd name="connsiteX138" fmla="*/ 680720 w 3146113"/>
                <a:gd name="connsiteY138" fmla="*/ 1346200 h 2331720"/>
                <a:gd name="connsiteX139" fmla="*/ 655320 w 3146113"/>
                <a:gd name="connsiteY139" fmla="*/ 1376680 h 2331720"/>
                <a:gd name="connsiteX140" fmla="*/ 609600 w 3146113"/>
                <a:gd name="connsiteY140" fmla="*/ 1463040 h 2331720"/>
                <a:gd name="connsiteX141" fmla="*/ 538480 w 3146113"/>
                <a:gd name="connsiteY141" fmla="*/ 1524000 h 2331720"/>
                <a:gd name="connsiteX142" fmla="*/ 508000 w 3146113"/>
                <a:gd name="connsiteY142" fmla="*/ 1534160 h 2331720"/>
                <a:gd name="connsiteX143" fmla="*/ 467360 w 3146113"/>
                <a:gd name="connsiteY143" fmla="*/ 1529080 h 2331720"/>
                <a:gd name="connsiteX144" fmla="*/ 370840 w 3146113"/>
                <a:gd name="connsiteY144" fmla="*/ 1468120 h 2331720"/>
                <a:gd name="connsiteX145" fmla="*/ 335280 w 3146113"/>
                <a:gd name="connsiteY145" fmla="*/ 1351280 h 2331720"/>
                <a:gd name="connsiteX146" fmla="*/ 355600 w 3146113"/>
                <a:gd name="connsiteY146" fmla="*/ 1163320 h 2331720"/>
                <a:gd name="connsiteX147" fmla="*/ 386080 w 3146113"/>
                <a:gd name="connsiteY147" fmla="*/ 1127760 h 2331720"/>
                <a:gd name="connsiteX148" fmla="*/ 441960 w 3146113"/>
                <a:gd name="connsiteY148" fmla="*/ 1071880 h 2331720"/>
                <a:gd name="connsiteX149" fmla="*/ 579120 w 3146113"/>
                <a:gd name="connsiteY149" fmla="*/ 1010920 h 2331720"/>
                <a:gd name="connsiteX150" fmla="*/ 731520 w 3146113"/>
                <a:gd name="connsiteY150" fmla="*/ 1061720 h 2331720"/>
                <a:gd name="connsiteX151" fmla="*/ 762000 w 3146113"/>
                <a:gd name="connsiteY151" fmla="*/ 1117600 h 2331720"/>
                <a:gd name="connsiteX152" fmla="*/ 767080 w 3146113"/>
                <a:gd name="connsiteY152" fmla="*/ 1295400 h 2331720"/>
                <a:gd name="connsiteX153" fmla="*/ 726440 w 3146113"/>
                <a:gd name="connsiteY153" fmla="*/ 1371600 h 2331720"/>
                <a:gd name="connsiteX154" fmla="*/ 635000 w 3146113"/>
                <a:gd name="connsiteY154" fmla="*/ 1498600 h 2331720"/>
                <a:gd name="connsiteX155" fmla="*/ 609600 w 3146113"/>
                <a:gd name="connsiteY155" fmla="*/ 1564640 h 2331720"/>
                <a:gd name="connsiteX156" fmla="*/ 574040 w 3146113"/>
                <a:gd name="connsiteY156" fmla="*/ 1681480 h 2331720"/>
                <a:gd name="connsiteX157" fmla="*/ 563880 w 3146113"/>
                <a:gd name="connsiteY157" fmla="*/ 1757680 h 2331720"/>
                <a:gd name="connsiteX158" fmla="*/ 568960 w 3146113"/>
                <a:gd name="connsiteY158" fmla="*/ 1803400 h 2331720"/>
                <a:gd name="connsiteX159" fmla="*/ 736600 w 3146113"/>
                <a:gd name="connsiteY159" fmla="*/ 1859280 h 2331720"/>
                <a:gd name="connsiteX160" fmla="*/ 853440 w 3146113"/>
                <a:gd name="connsiteY160" fmla="*/ 1838960 h 2331720"/>
                <a:gd name="connsiteX161" fmla="*/ 899160 w 3146113"/>
                <a:gd name="connsiteY161" fmla="*/ 1813560 h 2331720"/>
                <a:gd name="connsiteX162" fmla="*/ 1005840 w 3146113"/>
                <a:gd name="connsiteY162" fmla="*/ 1752600 h 2331720"/>
                <a:gd name="connsiteX163" fmla="*/ 1148080 w 3146113"/>
                <a:gd name="connsiteY163" fmla="*/ 1722120 h 2331720"/>
                <a:gd name="connsiteX164" fmla="*/ 1219200 w 3146113"/>
                <a:gd name="connsiteY164" fmla="*/ 1727200 h 2331720"/>
                <a:gd name="connsiteX165" fmla="*/ 1295400 w 3146113"/>
                <a:gd name="connsiteY165" fmla="*/ 1808480 h 2331720"/>
                <a:gd name="connsiteX166" fmla="*/ 1351280 w 3146113"/>
                <a:gd name="connsiteY166" fmla="*/ 1894840 h 2331720"/>
                <a:gd name="connsiteX167" fmla="*/ 1371600 w 3146113"/>
                <a:gd name="connsiteY167" fmla="*/ 1955800 h 2331720"/>
                <a:gd name="connsiteX168" fmla="*/ 1412240 w 3146113"/>
                <a:gd name="connsiteY168" fmla="*/ 2108200 h 2331720"/>
                <a:gd name="connsiteX169" fmla="*/ 1391920 w 3146113"/>
                <a:gd name="connsiteY169" fmla="*/ 2138680 h 2331720"/>
                <a:gd name="connsiteX170" fmla="*/ 1336040 w 3146113"/>
                <a:gd name="connsiteY170" fmla="*/ 2179320 h 2331720"/>
                <a:gd name="connsiteX171" fmla="*/ 1203960 w 3146113"/>
                <a:gd name="connsiteY171" fmla="*/ 2214880 h 2331720"/>
                <a:gd name="connsiteX172" fmla="*/ 1193800 w 3146113"/>
                <a:gd name="connsiteY172" fmla="*/ 2199640 h 2331720"/>
                <a:gd name="connsiteX173" fmla="*/ 1082040 w 3146113"/>
                <a:gd name="connsiteY173" fmla="*/ 2077720 h 2331720"/>
                <a:gd name="connsiteX174" fmla="*/ 1046480 w 3146113"/>
                <a:gd name="connsiteY174" fmla="*/ 2026920 h 2331720"/>
                <a:gd name="connsiteX175" fmla="*/ 1005840 w 3146113"/>
                <a:gd name="connsiteY175" fmla="*/ 1976120 h 2331720"/>
                <a:gd name="connsiteX176" fmla="*/ 985520 w 3146113"/>
                <a:gd name="connsiteY176" fmla="*/ 1930400 h 2331720"/>
                <a:gd name="connsiteX177" fmla="*/ 975360 w 3146113"/>
                <a:gd name="connsiteY177" fmla="*/ 1869440 h 2331720"/>
                <a:gd name="connsiteX178" fmla="*/ 975360 w 3146113"/>
                <a:gd name="connsiteY178" fmla="*/ 1620520 h 2331720"/>
                <a:gd name="connsiteX179" fmla="*/ 995680 w 3146113"/>
                <a:gd name="connsiteY179" fmla="*/ 1574800 h 2331720"/>
                <a:gd name="connsiteX180" fmla="*/ 1031240 w 3146113"/>
                <a:gd name="connsiteY180" fmla="*/ 1488440 h 2331720"/>
                <a:gd name="connsiteX181" fmla="*/ 1051560 w 3146113"/>
                <a:gd name="connsiteY181" fmla="*/ 1346200 h 2331720"/>
                <a:gd name="connsiteX182" fmla="*/ 1016000 w 3146113"/>
                <a:gd name="connsiteY182" fmla="*/ 1168400 h 2331720"/>
                <a:gd name="connsiteX183" fmla="*/ 955040 w 3146113"/>
                <a:gd name="connsiteY183" fmla="*/ 1102360 h 2331720"/>
                <a:gd name="connsiteX184" fmla="*/ 812800 w 3146113"/>
                <a:gd name="connsiteY184" fmla="*/ 980440 h 2331720"/>
                <a:gd name="connsiteX185" fmla="*/ 767080 w 3146113"/>
                <a:gd name="connsiteY185" fmla="*/ 970280 h 2331720"/>
                <a:gd name="connsiteX186" fmla="*/ 670560 w 3146113"/>
                <a:gd name="connsiteY186" fmla="*/ 1005840 h 2331720"/>
                <a:gd name="connsiteX187" fmla="*/ 609600 w 3146113"/>
                <a:gd name="connsiteY187" fmla="*/ 1112520 h 2331720"/>
                <a:gd name="connsiteX188" fmla="*/ 497840 w 3146113"/>
                <a:gd name="connsiteY188" fmla="*/ 1249680 h 2331720"/>
                <a:gd name="connsiteX189" fmla="*/ 340360 w 3146113"/>
                <a:gd name="connsiteY189" fmla="*/ 1300480 h 2331720"/>
                <a:gd name="connsiteX190" fmla="*/ 264160 w 3146113"/>
                <a:gd name="connsiteY190" fmla="*/ 1310640 h 2331720"/>
                <a:gd name="connsiteX191" fmla="*/ 223520 w 3146113"/>
                <a:gd name="connsiteY191" fmla="*/ 1341120 h 2331720"/>
                <a:gd name="connsiteX192" fmla="*/ 137160 w 3146113"/>
                <a:gd name="connsiteY192" fmla="*/ 1488440 h 2331720"/>
                <a:gd name="connsiteX193" fmla="*/ 121920 w 3146113"/>
                <a:gd name="connsiteY193" fmla="*/ 1564640 h 2331720"/>
                <a:gd name="connsiteX194" fmla="*/ 142240 w 3146113"/>
                <a:gd name="connsiteY194" fmla="*/ 1727200 h 2331720"/>
                <a:gd name="connsiteX195" fmla="*/ 259080 w 3146113"/>
                <a:gd name="connsiteY195" fmla="*/ 1864360 h 2331720"/>
                <a:gd name="connsiteX196" fmla="*/ 360680 w 3146113"/>
                <a:gd name="connsiteY196" fmla="*/ 1925320 h 2331720"/>
                <a:gd name="connsiteX197" fmla="*/ 421640 w 3146113"/>
                <a:gd name="connsiteY197" fmla="*/ 1965960 h 2331720"/>
                <a:gd name="connsiteX198" fmla="*/ 436880 w 3146113"/>
                <a:gd name="connsiteY198" fmla="*/ 2026920 h 2331720"/>
                <a:gd name="connsiteX199" fmla="*/ 447040 w 3146113"/>
                <a:gd name="connsiteY199" fmla="*/ 2098040 h 2331720"/>
                <a:gd name="connsiteX200" fmla="*/ 467360 w 3146113"/>
                <a:gd name="connsiteY200" fmla="*/ 2159000 h 2331720"/>
                <a:gd name="connsiteX201" fmla="*/ 680720 w 3146113"/>
                <a:gd name="connsiteY201" fmla="*/ 2286000 h 2331720"/>
                <a:gd name="connsiteX202" fmla="*/ 756920 w 3146113"/>
                <a:gd name="connsiteY202" fmla="*/ 2291080 h 2331720"/>
                <a:gd name="connsiteX203" fmla="*/ 822960 w 3146113"/>
                <a:gd name="connsiteY203" fmla="*/ 2286000 h 2331720"/>
                <a:gd name="connsiteX204" fmla="*/ 909320 w 3146113"/>
                <a:gd name="connsiteY204" fmla="*/ 2209800 h 2331720"/>
                <a:gd name="connsiteX205" fmla="*/ 924560 w 3146113"/>
                <a:gd name="connsiteY205" fmla="*/ 2159000 h 2331720"/>
                <a:gd name="connsiteX206" fmla="*/ 960120 w 3146113"/>
                <a:gd name="connsiteY206" fmla="*/ 2052320 h 2331720"/>
                <a:gd name="connsiteX207" fmla="*/ 970280 w 3146113"/>
                <a:gd name="connsiteY207" fmla="*/ 1986280 h 2331720"/>
                <a:gd name="connsiteX208" fmla="*/ 995680 w 3146113"/>
                <a:gd name="connsiteY208" fmla="*/ 1894840 h 2331720"/>
                <a:gd name="connsiteX209" fmla="*/ 1087120 w 3146113"/>
                <a:gd name="connsiteY209" fmla="*/ 1722120 h 2331720"/>
                <a:gd name="connsiteX210" fmla="*/ 1127760 w 3146113"/>
                <a:gd name="connsiteY210" fmla="*/ 1686560 h 2331720"/>
                <a:gd name="connsiteX211" fmla="*/ 1163320 w 3146113"/>
                <a:gd name="connsiteY211" fmla="*/ 1666240 h 2331720"/>
                <a:gd name="connsiteX212" fmla="*/ 1198880 w 3146113"/>
                <a:gd name="connsiteY212" fmla="*/ 1661160 h 2331720"/>
                <a:gd name="connsiteX213" fmla="*/ 1452880 w 3146113"/>
                <a:gd name="connsiteY213" fmla="*/ 1742440 h 2331720"/>
                <a:gd name="connsiteX214" fmla="*/ 1600200 w 3146113"/>
                <a:gd name="connsiteY214" fmla="*/ 1722120 h 2331720"/>
                <a:gd name="connsiteX215" fmla="*/ 1676400 w 3146113"/>
                <a:gd name="connsiteY215" fmla="*/ 1681480 h 2331720"/>
                <a:gd name="connsiteX216" fmla="*/ 1752600 w 3146113"/>
                <a:gd name="connsiteY216" fmla="*/ 1656080 h 2331720"/>
                <a:gd name="connsiteX217" fmla="*/ 1899920 w 3146113"/>
                <a:gd name="connsiteY217" fmla="*/ 1676400 h 2331720"/>
                <a:gd name="connsiteX218" fmla="*/ 2047240 w 3146113"/>
                <a:gd name="connsiteY218" fmla="*/ 1818640 h 2331720"/>
                <a:gd name="connsiteX219" fmla="*/ 2067560 w 3146113"/>
                <a:gd name="connsiteY219" fmla="*/ 1894840 h 2331720"/>
                <a:gd name="connsiteX220" fmla="*/ 2098040 w 3146113"/>
                <a:gd name="connsiteY220" fmla="*/ 2021840 h 2331720"/>
                <a:gd name="connsiteX221" fmla="*/ 2204720 w 3146113"/>
                <a:gd name="connsiteY221" fmla="*/ 2087880 h 2331720"/>
                <a:gd name="connsiteX222" fmla="*/ 2372360 w 3146113"/>
                <a:gd name="connsiteY222" fmla="*/ 2123440 h 2331720"/>
                <a:gd name="connsiteX223" fmla="*/ 2428240 w 3146113"/>
                <a:gd name="connsiteY223" fmla="*/ 2103120 h 2331720"/>
                <a:gd name="connsiteX224" fmla="*/ 2509520 w 3146113"/>
                <a:gd name="connsiteY224" fmla="*/ 2011680 h 2331720"/>
                <a:gd name="connsiteX225" fmla="*/ 2540000 w 3146113"/>
                <a:gd name="connsiteY225" fmla="*/ 1950720 h 2331720"/>
                <a:gd name="connsiteX226" fmla="*/ 2560320 w 3146113"/>
                <a:gd name="connsiteY226" fmla="*/ 1869440 h 2331720"/>
                <a:gd name="connsiteX227" fmla="*/ 2565400 w 3146113"/>
                <a:gd name="connsiteY227" fmla="*/ 1803400 h 2331720"/>
                <a:gd name="connsiteX228" fmla="*/ 2555240 w 3146113"/>
                <a:gd name="connsiteY228" fmla="*/ 1742440 h 2331720"/>
                <a:gd name="connsiteX229" fmla="*/ 2473960 w 3146113"/>
                <a:gd name="connsiteY229" fmla="*/ 1625600 h 2331720"/>
                <a:gd name="connsiteX230" fmla="*/ 2428240 w 3146113"/>
                <a:gd name="connsiteY230" fmla="*/ 1595120 h 2331720"/>
                <a:gd name="connsiteX231" fmla="*/ 2291080 w 3146113"/>
                <a:gd name="connsiteY231" fmla="*/ 1615440 h 2331720"/>
                <a:gd name="connsiteX232" fmla="*/ 2169160 w 3146113"/>
                <a:gd name="connsiteY232" fmla="*/ 1671320 h 2331720"/>
                <a:gd name="connsiteX233" fmla="*/ 2098040 w 3146113"/>
                <a:gd name="connsiteY233" fmla="*/ 1691640 h 2331720"/>
                <a:gd name="connsiteX234" fmla="*/ 1905000 w 3146113"/>
                <a:gd name="connsiteY234" fmla="*/ 1833880 h 2331720"/>
                <a:gd name="connsiteX235" fmla="*/ 1854200 w 3146113"/>
                <a:gd name="connsiteY235" fmla="*/ 1910080 h 2331720"/>
                <a:gd name="connsiteX236" fmla="*/ 1818640 w 3146113"/>
                <a:gd name="connsiteY236" fmla="*/ 1991360 h 2331720"/>
                <a:gd name="connsiteX237" fmla="*/ 1778000 w 3146113"/>
                <a:gd name="connsiteY237" fmla="*/ 2128520 h 2331720"/>
                <a:gd name="connsiteX238" fmla="*/ 1762760 w 3146113"/>
                <a:gd name="connsiteY238" fmla="*/ 2184400 h 2331720"/>
                <a:gd name="connsiteX239" fmla="*/ 1722120 w 3146113"/>
                <a:gd name="connsiteY239" fmla="*/ 2270760 h 2331720"/>
                <a:gd name="connsiteX240" fmla="*/ 1691640 w 3146113"/>
                <a:gd name="connsiteY240" fmla="*/ 2306320 h 2331720"/>
                <a:gd name="connsiteX241" fmla="*/ 1630680 w 3146113"/>
                <a:gd name="connsiteY241" fmla="*/ 2331720 h 2331720"/>
                <a:gd name="connsiteX242" fmla="*/ 1442720 w 3146113"/>
                <a:gd name="connsiteY242" fmla="*/ 2291080 h 2331720"/>
                <a:gd name="connsiteX243" fmla="*/ 1417320 w 3146113"/>
                <a:gd name="connsiteY243" fmla="*/ 2250440 h 2331720"/>
                <a:gd name="connsiteX244" fmla="*/ 1397000 w 3146113"/>
                <a:gd name="connsiteY244" fmla="*/ 2225040 h 2331720"/>
                <a:gd name="connsiteX245" fmla="*/ 1376680 w 3146113"/>
                <a:gd name="connsiteY245" fmla="*/ 2194560 h 2331720"/>
                <a:gd name="connsiteX246" fmla="*/ 1346200 w 3146113"/>
                <a:gd name="connsiteY246" fmla="*/ 2113280 h 2331720"/>
                <a:gd name="connsiteX247" fmla="*/ 1270000 w 3146113"/>
                <a:gd name="connsiteY247" fmla="*/ 2057400 h 2331720"/>
                <a:gd name="connsiteX248" fmla="*/ 1168400 w 3146113"/>
                <a:gd name="connsiteY248" fmla="*/ 2021840 h 2331720"/>
                <a:gd name="connsiteX249" fmla="*/ 1021080 w 3146113"/>
                <a:gd name="connsiteY249" fmla="*/ 2057400 h 2331720"/>
                <a:gd name="connsiteX250" fmla="*/ 924560 w 3146113"/>
                <a:gd name="connsiteY250" fmla="*/ 2138680 h 2331720"/>
                <a:gd name="connsiteX251" fmla="*/ 883920 w 3146113"/>
                <a:gd name="connsiteY251" fmla="*/ 2174240 h 2331720"/>
                <a:gd name="connsiteX252" fmla="*/ 746760 w 3146113"/>
                <a:gd name="connsiteY252" fmla="*/ 2260600 h 2331720"/>
                <a:gd name="connsiteX253" fmla="*/ 675640 w 3146113"/>
                <a:gd name="connsiteY253" fmla="*/ 2275840 h 2331720"/>
                <a:gd name="connsiteX254" fmla="*/ 482600 w 3146113"/>
                <a:gd name="connsiteY254" fmla="*/ 2250440 h 2331720"/>
                <a:gd name="connsiteX255" fmla="*/ 431800 w 3146113"/>
                <a:gd name="connsiteY255" fmla="*/ 2219960 h 2331720"/>
                <a:gd name="connsiteX256" fmla="*/ 375920 w 3146113"/>
                <a:gd name="connsiteY256" fmla="*/ 2148840 h 2331720"/>
                <a:gd name="connsiteX257" fmla="*/ 350520 w 3146113"/>
                <a:gd name="connsiteY257" fmla="*/ 2032000 h 2331720"/>
                <a:gd name="connsiteX258" fmla="*/ 355600 w 3146113"/>
                <a:gd name="connsiteY258" fmla="*/ 1925320 h 2331720"/>
                <a:gd name="connsiteX259" fmla="*/ 421640 w 3146113"/>
                <a:gd name="connsiteY259" fmla="*/ 1823720 h 2331720"/>
                <a:gd name="connsiteX260" fmla="*/ 523240 w 3146113"/>
                <a:gd name="connsiteY260" fmla="*/ 1732280 h 2331720"/>
                <a:gd name="connsiteX261" fmla="*/ 645160 w 3146113"/>
                <a:gd name="connsiteY261" fmla="*/ 1656080 h 2331720"/>
                <a:gd name="connsiteX262" fmla="*/ 695960 w 3146113"/>
                <a:gd name="connsiteY262" fmla="*/ 1620520 h 2331720"/>
                <a:gd name="connsiteX263" fmla="*/ 746760 w 3146113"/>
                <a:gd name="connsiteY263" fmla="*/ 1590040 h 2331720"/>
                <a:gd name="connsiteX264" fmla="*/ 787400 w 3146113"/>
                <a:gd name="connsiteY264" fmla="*/ 1544320 h 2331720"/>
                <a:gd name="connsiteX265" fmla="*/ 822960 w 3146113"/>
                <a:gd name="connsiteY265" fmla="*/ 1498600 h 2331720"/>
                <a:gd name="connsiteX266" fmla="*/ 894080 w 3146113"/>
                <a:gd name="connsiteY266" fmla="*/ 1351280 h 2331720"/>
                <a:gd name="connsiteX267" fmla="*/ 894080 w 3146113"/>
                <a:gd name="connsiteY267" fmla="*/ 1285240 h 2331720"/>
                <a:gd name="connsiteX268" fmla="*/ 858520 w 3146113"/>
                <a:gd name="connsiteY268" fmla="*/ 1259840 h 2331720"/>
                <a:gd name="connsiteX269" fmla="*/ 782320 w 3146113"/>
                <a:gd name="connsiteY269" fmla="*/ 1229360 h 2331720"/>
                <a:gd name="connsiteX270" fmla="*/ 736600 w 3146113"/>
                <a:gd name="connsiteY270" fmla="*/ 1224280 h 2331720"/>
                <a:gd name="connsiteX271" fmla="*/ 609600 w 3146113"/>
                <a:gd name="connsiteY271" fmla="*/ 1244600 h 2331720"/>
                <a:gd name="connsiteX272" fmla="*/ 487680 w 3146113"/>
                <a:gd name="connsiteY272" fmla="*/ 1325880 h 2331720"/>
                <a:gd name="connsiteX273" fmla="*/ 426720 w 3146113"/>
                <a:gd name="connsiteY273" fmla="*/ 1371600 h 2331720"/>
                <a:gd name="connsiteX274" fmla="*/ 411480 w 3146113"/>
                <a:gd name="connsiteY274" fmla="*/ 1397000 h 2331720"/>
                <a:gd name="connsiteX275" fmla="*/ 441960 w 3146113"/>
                <a:gd name="connsiteY275" fmla="*/ 1447800 h 2331720"/>
                <a:gd name="connsiteX276" fmla="*/ 563880 w 3146113"/>
                <a:gd name="connsiteY276" fmla="*/ 1539240 h 2331720"/>
                <a:gd name="connsiteX277" fmla="*/ 767080 w 3146113"/>
                <a:gd name="connsiteY277" fmla="*/ 1640840 h 2331720"/>
                <a:gd name="connsiteX278" fmla="*/ 848360 w 3146113"/>
                <a:gd name="connsiteY278" fmla="*/ 1671320 h 2331720"/>
                <a:gd name="connsiteX279" fmla="*/ 894080 w 3146113"/>
                <a:gd name="connsiteY279" fmla="*/ 1691640 h 2331720"/>
                <a:gd name="connsiteX280" fmla="*/ 1000760 w 3146113"/>
                <a:gd name="connsiteY280" fmla="*/ 1762760 h 2331720"/>
                <a:gd name="connsiteX281" fmla="*/ 1031240 w 3146113"/>
                <a:gd name="connsiteY281" fmla="*/ 1772920 h 2331720"/>
                <a:gd name="connsiteX282" fmla="*/ 1112520 w 3146113"/>
                <a:gd name="connsiteY282" fmla="*/ 1778000 h 2331720"/>
                <a:gd name="connsiteX283" fmla="*/ 1193800 w 3146113"/>
                <a:gd name="connsiteY283" fmla="*/ 1767840 h 2331720"/>
                <a:gd name="connsiteX284" fmla="*/ 1346200 w 3146113"/>
                <a:gd name="connsiteY284" fmla="*/ 1605280 h 2331720"/>
                <a:gd name="connsiteX285" fmla="*/ 1402080 w 3146113"/>
                <a:gd name="connsiteY285" fmla="*/ 1554480 h 2331720"/>
                <a:gd name="connsiteX286" fmla="*/ 1513840 w 3146113"/>
                <a:gd name="connsiteY286" fmla="*/ 1493520 h 2331720"/>
                <a:gd name="connsiteX287" fmla="*/ 1584960 w 3146113"/>
                <a:gd name="connsiteY287" fmla="*/ 1473200 h 2331720"/>
                <a:gd name="connsiteX288" fmla="*/ 1666240 w 3146113"/>
                <a:gd name="connsiteY288" fmla="*/ 1468120 h 2331720"/>
                <a:gd name="connsiteX289" fmla="*/ 1813560 w 3146113"/>
                <a:gd name="connsiteY289" fmla="*/ 1483360 h 2331720"/>
                <a:gd name="connsiteX290" fmla="*/ 1884680 w 3146113"/>
                <a:gd name="connsiteY290" fmla="*/ 1513840 h 2331720"/>
                <a:gd name="connsiteX291" fmla="*/ 1986280 w 3146113"/>
                <a:gd name="connsiteY291" fmla="*/ 1549400 h 2331720"/>
                <a:gd name="connsiteX292" fmla="*/ 2133600 w 3146113"/>
                <a:gd name="connsiteY292" fmla="*/ 1574800 h 2331720"/>
                <a:gd name="connsiteX293" fmla="*/ 2250440 w 3146113"/>
                <a:gd name="connsiteY293" fmla="*/ 1569720 h 2331720"/>
                <a:gd name="connsiteX294" fmla="*/ 2311400 w 3146113"/>
                <a:gd name="connsiteY294" fmla="*/ 1524000 h 2331720"/>
                <a:gd name="connsiteX295" fmla="*/ 2357120 w 3146113"/>
                <a:gd name="connsiteY295" fmla="*/ 1478280 h 2331720"/>
                <a:gd name="connsiteX296" fmla="*/ 2407920 w 3146113"/>
                <a:gd name="connsiteY296" fmla="*/ 1371600 h 2331720"/>
                <a:gd name="connsiteX297" fmla="*/ 2413000 w 3146113"/>
                <a:gd name="connsiteY297" fmla="*/ 1320800 h 2331720"/>
                <a:gd name="connsiteX298" fmla="*/ 2367280 w 3146113"/>
                <a:gd name="connsiteY298" fmla="*/ 1254760 h 2331720"/>
                <a:gd name="connsiteX299" fmla="*/ 2341880 w 3146113"/>
                <a:gd name="connsiteY299" fmla="*/ 1239520 h 2331720"/>
                <a:gd name="connsiteX300" fmla="*/ 2214880 w 3146113"/>
                <a:gd name="connsiteY300" fmla="*/ 1275080 h 2331720"/>
                <a:gd name="connsiteX301" fmla="*/ 2159000 w 3146113"/>
                <a:gd name="connsiteY301" fmla="*/ 1330960 h 2331720"/>
                <a:gd name="connsiteX302" fmla="*/ 2057400 w 3146113"/>
                <a:gd name="connsiteY302" fmla="*/ 1503680 h 2331720"/>
                <a:gd name="connsiteX303" fmla="*/ 1960880 w 3146113"/>
                <a:gd name="connsiteY303" fmla="*/ 1620520 h 2331720"/>
                <a:gd name="connsiteX304" fmla="*/ 1910080 w 3146113"/>
                <a:gd name="connsiteY304" fmla="*/ 1666240 h 2331720"/>
                <a:gd name="connsiteX305" fmla="*/ 1788160 w 3146113"/>
                <a:gd name="connsiteY305" fmla="*/ 1691640 h 2331720"/>
                <a:gd name="connsiteX306" fmla="*/ 1742440 w 3146113"/>
                <a:gd name="connsiteY306" fmla="*/ 1681480 h 2331720"/>
                <a:gd name="connsiteX307" fmla="*/ 1701800 w 3146113"/>
                <a:gd name="connsiteY307" fmla="*/ 1630680 h 2331720"/>
                <a:gd name="connsiteX308" fmla="*/ 1661160 w 3146113"/>
                <a:gd name="connsiteY308" fmla="*/ 1498600 h 2331720"/>
                <a:gd name="connsiteX309" fmla="*/ 1676400 w 3146113"/>
                <a:gd name="connsiteY309" fmla="*/ 1402080 h 2331720"/>
                <a:gd name="connsiteX310" fmla="*/ 1701800 w 3146113"/>
                <a:gd name="connsiteY310" fmla="*/ 1376680 h 2331720"/>
                <a:gd name="connsiteX311" fmla="*/ 1772920 w 3146113"/>
                <a:gd name="connsiteY311" fmla="*/ 1325880 h 2331720"/>
                <a:gd name="connsiteX312" fmla="*/ 1808480 w 3146113"/>
                <a:gd name="connsiteY312" fmla="*/ 1300480 h 2331720"/>
                <a:gd name="connsiteX313" fmla="*/ 1854200 w 3146113"/>
                <a:gd name="connsiteY313" fmla="*/ 1280160 h 2331720"/>
                <a:gd name="connsiteX314" fmla="*/ 1950720 w 3146113"/>
                <a:gd name="connsiteY314" fmla="*/ 1224280 h 2331720"/>
                <a:gd name="connsiteX315" fmla="*/ 2057400 w 3146113"/>
                <a:gd name="connsiteY315" fmla="*/ 1168400 h 2331720"/>
                <a:gd name="connsiteX316" fmla="*/ 2153920 w 3146113"/>
                <a:gd name="connsiteY316" fmla="*/ 1076960 h 2331720"/>
                <a:gd name="connsiteX317" fmla="*/ 2174240 w 3146113"/>
                <a:gd name="connsiteY317" fmla="*/ 1046480 h 2331720"/>
                <a:gd name="connsiteX318" fmla="*/ 2184400 w 3146113"/>
                <a:gd name="connsiteY318" fmla="*/ 1000760 h 2331720"/>
                <a:gd name="connsiteX319" fmla="*/ 2199640 w 3146113"/>
                <a:gd name="connsiteY319" fmla="*/ 960120 h 2331720"/>
                <a:gd name="connsiteX320" fmla="*/ 2204720 w 3146113"/>
                <a:gd name="connsiteY320" fmla="*/ 924560 h 2331720"/>
                <a:gd name="connsiteX321" fmla="*/ 2194560 w 3146113"/>
                <a:gd name="connsiteY321" fmla="*/ 822960 h 2331720"/>
                <a:gd name="connsiteX322" fmla="*/ 2174240 w 3146113"/>
                <a:gd name="connsiteY322" fmla="*/ 787400 h 2331720"/>
                <a:gd name="connsiteX323" fmla="*/ 2128520 w 3146113"/>
                <a:gd name="connsiteY323" fmla="*/ 751840 h 2331720"/>
                <a:gd name="connsiteX324" fmla="*/ 2077720 w 3146113"/>
                <a:gd name="connsiteY324" fmla="*/ 736600 h 2331720"/>
                <a:gd name="connsiteX325" fmla="*/ 1930400 w 3146113"/>
                <a:gd name="connsiteY325" fmla="*/ 756920 h 2331720"/>
                <a:gd name="connsiteX326" fmla="*/ 1874520 w 3146113"/>
                <a:gd name="connsiteY326" fmla="*/ 772160 h 2331720"/>
                <a:gd name="connsiteX327" fmla="*/ 1772920 w 3146113"/>
                <a:gd name="connsiteY327" fmla="*/ 767080 h 2331720"/>
                <a:gd name="connsiteX328" fmla="*/ 1717040 w 3146113"/>
                <a:gd name="connsiteY328" fmla="*/ 756920 h 2331720"/>
                <a:gd name="connsiteX329" fmla="*/ 1595120 w 3146113"/>
                <a:gd name="connsiteY329" fmla="*/ 665480 h 2331720"/>
                <a:gd name="connsiteX330" fmla="*/ 1574800 w 3146113"/>
                <a:gd name="connsiteY330" fmla="*/ 579120 h 2331720"/>
                <a:gd name="connsiteX331" fmla="*/ 1620520 w 3146113"/>
                <a:gd name="connsiteY331" fmla="*/ 518160 h 2331720"/>
                <a:gd name="connsiteX332" fmla="*/ 1737360 w 3146113"/>
                <a:gd name="connsiteY332" fmla="*/ 472440 h 2331720"/>
                <a:gd name="connsiteX333" fmla="*/ 1813560 w 3146113"/>
                <a:gd name="connsiteY333" fmla="*/ 482600 h 2331720"/>
                <a:gd name="connsiteX334" fmla="*/ 1859280 w 3146113"/>
                <a:gd name="connsiteY334" fmla="*/ 513080 h 2331720"/>
                <a:gd name="connsiteX335" fmla="*/ 1960880 w 3146113"/>
                <a:gd name="connsiteY335" fmla="*/ 604520 h 2331720"/>
                <a:gd name="connsiteX336" fmla="*/ 2006600 w 3146113"/>
                <a:gd name="connsiteY336" fmla="*/ 695960 h 2331720"/>
                <a:gd name="connsiteX337" fmla="*/ 2047240 w 3146113"/>
                <a:gd name="connsiteY337" fmla="*/ 741680 h 2331720"/>
                <a:gd name="connsiteX338" fmla="*/ 2153920 w 3146113"/>
                <a:gd name="connsiteY338" fmla="*/ 817880 h 2331720"/>
                <a:gd name="connsiteX339" fmla="*/ 2199640 w 3146113"/>
                <a:gd name="connsiteY339" fmla="*/ 838200 h 2331720"/>
                <a:gd name="connsiteX340" fmla="*/ 2230120 w 3146113"/>
                <a:gd name="connsiteY340" fmla="*/ 853440 h 2331720"/>
                <a:gd name="connsiteX341" fmla="*/ 2286000 w 3146113"/>
                <a:gd name="connsiteY341" fmla="*/ 863600 h 2331720"/>
                <a:gd name="connsiteX342" fmla="*/ 2402840 w 3146113"/>
                <a:gd name="connsiteY342" fmla="*/ 883920 h 2331720"/>
                <a:gd name="connsiteX343" fmla="*/ 2448560 w 3146113"/>
                <a:gd name="connsiteY343" fmla="*/ 899160 h 2331720"/>
                <a:gd name="connsiteX344" fmla="*/ 2504440 w 3146113"/>
                <a:gd name="connsiteY344" fmla="*/ 914400 h 2331720"/>
                <a:gd name="connsiteX345" fmla="*/ 2585720 w 3146113"/>
                <a:gd name="connsiteY345" fmla="*/ 970280 h 2331720"/>
                <a:gd name="connsiteX346" fmla="*/ 2667000 w 3146113"/>
                <a:gd name="connsiteY346" fmla="*/ 1183640 h 2331720"/>
                <a:gd name="connsiteX347" fmla="*/ 2636520 w 3146113"/>
                <a:gd name="connsiteY347" fmla="*/ 1310640 h 2331720"/>
                <a:gd name="connsiteX348" fmla="*/ 2611120 w 3146113"/>
                <a:gd name="connsiteY348" fmla="*/ 1330960 h 2331720"/>
                <a:gd name="connsiteX349" fmla="*/ 2555240 w 3146113"/>
                <a:gd name="connsiteY349" fmla="*/ 1341120 h 2331720"/>
                <a:gd name="connsiteX350" fmla="*/ 2463800 w 3146113"/>
                <a:gd name="connsiteY350" fmla="*/ 1336040 h 2331720"/>
                <a:gd name="connsiteX351" fmla="*/ 2428240 w 3146113"/>
                <a:gd name="connsiteY351" fmla="*/ 1330960 h 2331720"/>
                <a:gd name="connsiteX352" fmla="*/ 2367280 w 3146113"/>
                <a:gd name="connsiteY352" fmla="*/ 1336040 h 2331720"/>
                <a:gd name="connsiteX353" fmla="*/ 2336800 w 3146113"/>
                <a:gd name="connsiteY353" fmla="*/ 1346200 h 2331720"/>
                <a:gd name="connsiteX354" fmla="*/ 2159000 w 3146113"/>
                <a:gd name="connsiteY354" fmla="*/ 1330960 h 2331720"/>
                <a:gd name="connsiteX355" fmla="*/ 2092960 w 3146113"/>
                <a:gd name="connsiteY355" fmla="*/ 1275080 h 2331720"/>
                <a:gd name="connsiteX356" fmla="*/ 2037080 w 3146113"/>
                <a:gd name="connsiteY356" fmla="*/ 1173480 h 2331720"/>
                <a:gd name="connsiteX357" fmla="*/ 2021840 w 3146113"/>
                <a:gd name="connsiteY357" fmla="*/ 1076960 h 2331720"/>
                <a:gd name="connsiteX358" fmla="*/ 2032000 w 3146113"/>
                <a:gd name="connsiteY358" fmla="*/ 1000760 h 2331720"/>
                <a:gd name="connsiteX359" fmla="*/ 2001520 w 3146113"/>
                <a:gd name="connsiteY359" fmla="*/ 904240 h 2331720"/>
                <a:gd name="connsiteX360" fmla="*/ 1986280 w 3146113"/>
                <a:gd name="connsiteY360" fmla="*/ 868680 h 2331720"/>
                <a:gd name="connsiteX361" fmla="*/ 1920240 w 3146113"/>
                <a:gd name="connsiteY361" fmla="*/ 797560 h 2331720"/>
                <a:gd name="connsiteX362" fmla="*/ 1879600 w 3146113"/>
                <a:gd name="connsiteY362" fmla="*/ 721360 h 2331720"/>
                <a:gd name="connsiteX363" fmla="*/ 1869440 w 3146113"/>
                <a:gd name="connsiteY363" fmla="*/ 670560 h 2331720"/>
                <a:gd name="connsiteX364" fmla="*/ 1864360 w 3146113"/>
                <a:gd name="connsiteY364" fmla="*/ 624840 h 2331720"/>
                <a:gd name="connsiteX365" fmla="*/ 1854200 w 3146113"/>
                <a:gd name="connsiteY365" fmla="*/ 589280 h 2331720"/>
                <a:gd name="connsiteX366" fmla="*/ 1823720 w 3146113"/>
                <a:gd name="connsiteY366" fmla="*/ 502920 h 2331720"/>
                <a:gd name="connsiteX367" fmla="*/ 1727200 w 3146113"/>
                <a:gd name="connsiteY367" fmla="*/ 416560 h 2331720"/>
                <a:gd name="connsiteX368" fmla="*/ 1600200 w 3146113"/>
                <a:gd name="connsiteY368" fmla="*/ 401320 h 2331720"/>
                <a:gd name="connsiteX369" fmla="*/ 1468120 w 3146113"/>
                <a:gd name="connsiteY369" fmla="*/ 431800 h 2331720"/>
                <a:gd name="connsiteX370" fmla="*/ 1452880 w 3146113"/>
                <a:gd name="connsiteY370" fmla="*/ 457200 h 2331720"/>
                <a:gd name="connsiteX371" fmla="*/ 1417320 w 3146113"/>
                <a:gd name="connsiteY371" fmla="*/ 528320 h 2331720"/>
                <a:gd name="connsiteX372" fmla="*/ 1361440 w 3146113"/>
                <a:gd name="connsiteY372" fmla="*/ 711200 h 2331720"/>
                <a:gd name="connsiteX373" fmla="*/ 1290320 w 3146113"/>
                <a:gd name="connsiteY373" fmla="*/ 772160 h 2331720"/>
                <a:gd name="connsiteX374" fmla="*/ 1214120 w 3146113"/>
                <a:gd name="connsiteY374" fmla="*/ 807720 h 2331720"/>
                <a:gd name="connsiteX375" fmla="*/ 1183640 w 3146113"/>
                <a:gd name="connsiteY375" fmla="*/ 817880 h 2331720"/>
                <a:gd name="connsiteX376" fmla="*/ 1031240 w 3146113"/>
                <a:gd name="connsiteY376" fmla="*/ 822960 h 2331720"/>
                <a:gd name="connsiteX377" fmla="*/ 949960 w 3146113"/>
                <a:gd name="connsiteY377" fmla="*/ 833120 h 2331720"/>
                <a:gd name="connsiteX378" fmla="*/ 889000 w 3146113"/>
                <a:gd name="connsiteY378" fmla="*/ 838200 h 2331720"/>
                <a:gd name="connsiteX379" fmla="*/ 843280 w 3146113"/>
                <a:gd name="connsiteY379" fmla="*/ 858520 h 2331720"/>
                <a:gd name="connsiteX380" fmla="*/ 767080 w 3146113"/>
                <a:gd name="connsiteY380" fmla="*/ 939800 h 2331720"/>
                <a:gd name="connsiteX381" fmla="*/ 716280 w 3146113"/>
                <a:gd name="connsiteY381" fmla="*/ 980440 h 2331720"/>
                <a:gd name="connsiteX382" fmla="*/ 650240 w 3146113"/>
                <a:gd name="connsiteY382" fmla="*/ 1000760 h 2331720"/>
                <a:gd name="connsiteX383" fmla="*/ 487680 w 3146113"/>
                <a:gd name="connsiteY383" fmla="*/ 975360 h 2331720"/>
                <a:gd name="connsiteX384" fmla="*/ 436880 w 3146113"/>
                <a:gd name="connsiteY384" fmla="*/ 812800 h 2331720"/>
                <a:gd name="connsiteX385" fmla="*/ 452120 w 3146113"/>
                <a:gd name="connsiteY385" fmla="*/ 726440 h 2331720"/>
                <a:gd name="connsiteX386" fmla="*/ 543560 w 3146113"/>
                <a:gd name="connsiteY386" fmla="*/ 640080 h 2331720"/>
                <a:gd name="connsiteX387" fmla="*/ 589280 w 3146113"/>
                <a:gd name="connsiteY387" fmla="*/ 629920 h 2331720"/>
                <a:gd name="connsiteX388" fmla="*/ 767080 w 3146113"/>
                <a:gd name="connsiteY388" fmla="*/ 675640 h 2331720"/>
                <a:gd name="connsiteX389" fmla="*/ 863600 w 3146113"/>
                <a:gd name="connsiteY389" fmla="*/ 777240 h 2331720"/>
                <a:gd name="connsiteX390" fmla="*/ 919480 w 3146113"/>
                <a:gd name="connsiteY390" fmla="*/ 828040 h 2331720"/>
                <a:gd name="connsiteX391" fmla="*/ 985520 w 3146113"/>
                <a:gd name="connsiteY391" fmla="*/ 863600 h 2331720"/>
                <a:gd name="connsiteX392" fmla="*/ 1168400 w 3146113"/>
                <a:gd name="connsiteY392" fmla="*/ 889000 h 2331720"/>
                <a:gd name="connsiteX393" fmla="*/ 1229360 w 3146113"/>
                <a:gd name="connsiteY393" fmla="*/ 873760 h 2331720"/>
                <a:gd name="connsiteX394" fmla="*/ 1264920 w 3146113"/>
                <a:gd name="connsiteY394" fmla="*/ 838200 h 2331720"/>
                <a:gd name="connsiteX395" fmla="*/ 1391920 w 3146113"/>
                <a:gd name="connsiteY395" fmla="*/ 711200 h 2331720"/>
                <a:gd name="connsiteX396" fmla="*/ 1417320 w 3146113"/>
                <a:gd name="connsiteY396" fmla="*/ 660400 h 2331720"/>
                <a:gd name="connsiteX397" fmla="*/ 1422400 w 3146113"/>
                <a:gd name="connsiteY397" fmla="*/ 609600 h 2331720"/>
                <a:gd name="connsiteX398" fmla="*/ 1432560 w 3146113"/>
                <a:gd name="connsiteY398" fmla="*/ 548640 h 2331720"/>
                <a:gd name="connsiteX399" fmla="*/ 1412240 w 3146113"/>
                <a:gd name="connsiteY399" fmla="*/ 441960 h 2331720"/>
                <a:gd name="connsiteX400" fmla="*/ 1386840 w 3146113"/>
                <a:gd name="connsiteY400" fmla="*/ 411480 h 2331720"/>
                <a:gd name="connsiteX401" fmla="*/ 1310640 w 3146113"/>
                <a:gd name="connsiteY401" fmla="*/ 355600 h 2331720"/>
                <a:gd name="connsiteX402" fmla="*/ 1275080 w 3146113"/>
                <a:gd name="connsiteY402" fmla="*/ 350520 h 2331720"/>
                <a:gd name="connsiteX403" fmla="*/ 1224280 w 3146113"/>
                <a:gd name="connsiteY403" fmla="*/ 365760 h 2331720"/>
                <a:gd name="connsiteX404" fmla="*/ 1168400 w 3146113"/>
                <a:gd name="connsiteY404" fmla="*/ 431800 h 2331720"/>
                <a:gd name="connsiteX405" fmla="*/ 1143000 w 3146113"/>
                <a:gd name="connsiteY405" fmla="*/ 492760 h 2331720"/>
                <a:gd name="connsiteX406" fmla="*/ 1097280 w 3146113"/>
                <a:gd name="connsiteY406" fmla="*/ 568960 h 2331720"/>
                <a:gd name="connsiteX407" fmla="*/ 980440 w 3146113"/>
                <a:gd name="connsiteY407" fmla="*/ 665480 h 2331720"/>
                <a:gd name="connsiteX408" fmla="*/ 909320 w 3146113"/>
                <a:gd name="connsiteY408" fmla="*/ 670560 h 2331720"/>
                <a:gd name="connsiteX409" fmla="*/ 848360 w 3146113"/>
                <a:gd name="connsiteY409" fmla="*/ 660400 h 2331720"/>
                <a:gd name="connsiteX410" fmla="*/ 802640 w 3146113"/>
                <a:gd name="connsiteY410" fmla="*/ 619760 h 2331720"/>
                <a:gd name="connsiteX411" fmla="*/ 767080 w 3146113"/>
                <a:gd name="connsiteY411" fmla="*/ 584200 h 2331720"/>
                <a:gd name="connsiteX412" fmla="*/ 701040 w 3146113"/>
                <a:gd name="connsiteY412" fmla="*/ 574040 h 2331720"/>
                <a:gd name="connsiteX413" fmla="*/ 614680 w 3146113"/>
                <a:gd name="connsiteY413" fmla="*/ 584200 h 2331720"/>
                <a:gd name="connsiteX414" fmla="*/ 594360 w 3146113"/>
                <a:gd name="connsiteY414" fmla="*/ 604520 h 2331720"/>
                <a:gd name="connsiteX415" fmla="*/ 518160 w 3146113"/>
                <a:gd name="connsiteY415" fmla="*/ 690880 h 2331720"/>
                <a:gd name="connsiteX416" fmla="*/ 335280 w 3146113"/>
                <a:gd name="connsiteY416" fmla="*/ 873760 h 2331720"/>
                <a:gd name="connsiteX417" fmla="*/ 116840 w 3146113"/>
                <a:gd name="connsiteY417" fmla="*/ 1021080 h 2331720"/>
                <a:gd name="connsiteX418" fmla="*/ 76200 w 3146113"/>
                <a:gd name="connsiteY418" fmla="*/ 1026160 h 2331720"/>
                <a:gd name="connsiteX419" fmla="*/ 60960 w 3146113"/>
                <a:gd name="connsiteY419" fmla="*/ 1031240 h 2331720"/>
                <a:gd name="connsiteX420" fmla="*/ 0 w 3146113"/>
                <a:gd name="connsiteY420" fmla="*/ 914400 h 2331720"/>
                <a:gd name="connsiteX421" fmla="*/ 15240 w 3146113"/>
                <a:gd name="connsiteY421" fmla="*/ 797560 h 2331720"/>
                <a:gd name="connsiteX422" fmla="*/ 45720 w 3146113"/>
                <a:gd name="connsiteY422" fmla="*/ 741680 h 2331720"/>
                <a:gd name="connsiteX423" fmla="*/ 167640 w 3146113"/>
                <a:gd name="connsiteY423" fmla="*/ 640080 h 2331720"/>
                <a:gd name="connsiteX424" fmla="*/ 375920 w 3146113"/>
                <a:gd name="connsiteY424" fmla="*/ 548640 h 2331720"/>
                <a:gd name="connsiteX425" fmla="*/ 452120 w 3146113"/>
                <a:gd name="connsiteY425" fmla="*/ 528320 h 2331720"/>
                <a:gd name="connsiteX426" fmla="*/ 538480 w 3146113"/>
                <a:gd name="connsiteY426" fmla="*/ 492760 h 2331720"/>
                <a:gd name="connsiteX427" fmla="*/ 609600 w 3146113"/>
                <a:gd name="connsiteY427" fmla="*/ 472440 h 2331720"/>
                <a:gd name="connsiteX428" fmla="*/ 731520 w 3146113"/>
                <a:gd name="connsiteY428" fmla="*/ 396240 h 2331720"/>
                <a:gd name="connsiteX429" fmla="*/ 797560 w 3146113"/>
                <a:gd name="connsiteY429" fmla="*/ 360680 h 2331720"/>
                <a:gd name="connsiteX430" fmla="*/ 848360 w 3146113"/>
                <a:gd name="connsiteY430" fmla="*/ 330200 h 2331720"/>
                <a:gd name="connsiteX431" fmla="*/ 889000 w 3146113"/>
                <a:gd name="connsiteY431" fmla="*/ 259080 h 2331720"/>
                <a:gd name="connsiteX432" fmla="*/ 904240 w 3146113"/>
                <a:gd name="connsiteY432" fmla="*/ 233680 h 2331720"/>
                <a:gd name="connsiteX433" fmla="*/ 904240 w 3146113"/>
                <a:gd name="connsiteY433" fmla="*/ 182880 h 2331720"/>
                <a:gd name="connsiteX434" fmla="*/ 828040 w 3146113"/>
                <a:gd name="connsiteY434" fmla="*/ 157480 h 2331720"/>
                <a:gd name="connsiteX435" fmla="*/ 812800 w 3146113"/>
                <a:gd name="connsiteY435" fmla="*/ 172720 h 2331720"/>
                <a:gd name="connsiteX436" fmla="*/ 787400 w 3146113"/>
                <a:gd name="connsiteY436" fmla="*/ 274320 h 2331720"/>
                <a:gd name="connsiteX437" fmla="*/ 792480 w 3146113"/>
                <a:gd name="connsiteY437" fmla="*/ 325120 h 2331720"/>
                <a:gd name="connsiteX438" fmla="*/ 828040 w 3146113"/>
                <a:gd name="connsiteY438" fmla="*/ 381000 h 2331720"/>
                <a:gd name="connsiteX439" fmla="*/ 960120 w 3146113"/>
                <a:gd name="connsiteY439" fmla="*/ 482600 h 2331720"/>
                <a:gd name="connsiteX440" fmla="*/ 1016000 w 3146113"/>
                <a:gd name="connsiteY440" fmla="*/ 487680 h 2331720"/>
                <a:gd name="connsiteX441" fmla="*/ 1127760 w 3146113"/>
                <a:gd name="connsiteY441" fmla="*/ 457200 h 2331720"/>
                <a:gd name="connsiteX442" fmla="*/ 1259840 w 3146113"/>
                <a:gd name="connsiteY442" fmla="*/ 396240 h 2331720"/>
                <a:gd name="connsiteX443" fmla="*/ 1391920 w 3146113"/>
                <a:gd name="connsiteY443" fmla="*/ 320040 h 2331720"/>
                <a:gd name="connsiteX444" fmla="*/ 1478280 w 3146113"/>
                <a:gd name="connsiteY444" fmla="*/ 284480 h 2331720"/>
                <a:gd name="connsiteX445" fmla="*/ 1549400 w 3146113"/>
                <a:gd name="connsiteY445" fmla="*/ 243840 h 2331720"/>
                <a:gd name="connsiteX446" fmla="*/ 1610360 w 3146113"/>
                <a:gd name="connsiteY446" fmla="*/ 213360 h 2331720"/>
                <a:gd name="connsiteX447" fmla="*/ 1661160 w 3146113"/>
                <a:gd name="connsiteY447" fmla="*/ 182880 h 2331720"/>
                <a:gd name="connsiteX448" fmla="*/ 1788160 w 3146113"/>
                <a:gd name="connsiteY448" fmla="*/ 162560 h 2331720"/>
                <a:gd name="connsiteX449" fmla="*/ 1971040 w 3146113"/>
                <a:gd name="connsiteY449" fmla="*/ 213360 h 2331720"/>
                <a:gd name="connsiteX450" fmla="*/ 2098040 w 3146113"/>
                <a:gd name="connsiteY450" fmla="*/ 274320 h 2331720"/>
                <a:gd name="connsiteX451" fmla="*/ 2128520 w 3146113"/>
                <a:gd name="connsiteY451" fmla="*/ 294640 h 2331720"/>
                <a:gd name="connsiteX452" fmla="*/ 2214880 w 3146113"/>
                <a:gd name="connsiteY452" fmla="*/ 411480 h 2331720"/>
                <a:gd name="connsiteX453" fmla="*/ 2240280 w 3146113"/>
                <a:gd name="connsiteY453" fmla="*/ 482600 h 2331720"/>
                <a:gd name="connsiteX454" fmla="*/ 2286000 w 3146113"/>
                <a:gd name="connsiteY454" fmla="*/ 629920 h 2331720"/>
                <a:gd name="connsiteX455" fmla="*/ 2291080 w 3146113"/>
                <a:gd name="connsiteY455" fmla="*/ 711200 h 2331720"/>
                <a:gd name="connsiteX456" fmla="*/ 2240280 w 3146113"/>
                <a:gd name="connsiteY456" fmla="*/ 848360 h 2331720"/>
                <a:gd name="connsiteX457" fmla="*/ 2225040 w 3146113"/>
                <a:gd name="connsiteY457" fmla="*/ 934720 h 2331720"/>
                <a:gd name="connsiteX458" fmla="*/ 2235200 w 3146113"/>
                <a:gd name="connsiteY458" fmla="*/ 1010920 h 2331720"/>
                <a:gd name="connsiteX459" fmla="*/ 2291080 w 3146113"/>
                <a:gd name="connsiteY459" fmla="*/ 1102360 h 2331720"/>
                <a:gd name="connsiteX460" fmla="*/ 2336800 w 3146113"/>
                <a:gd name="connsiteY460" fmla="*/ 1137920 h 2331720"/>
                <a:gd name="connsiteX461" fmla="*/ 2468880 w 3146113"/>
                <a:gd name="connsiteY461" fmla="*/ 1178560 h 2331720"/>
                <a:gd name="connsiteX462" fmla="*/ 2580640 w 3146113"/>
                <a:gd name="connsiteY462" fmla="*/ 1168400 h 2331720"/>
                <a:gd name="connsiteX463" fmla="*/ 2697480 w 3146113"/>
                <a:gd name="connsiteY463" fmla="*/ 1183640 h 2331720"/>
                <a:gd name="connsiteX464" fmla="*/ 2794000 w 3146113"/>
                <a:gd name="connsiteY464" fmla="*/ 1254760 h 2331720"/>
                <a:gd name="connsiteX465" fmla="*/ 2814320 w 3146113"/>
                <a:gd name="connsiteY465" fmla="*/ 1315720 h 2331720"/>
                <a:gd name="connsiteX466" fmla="*/ 2733040 w 3146113"/>
                <a:gd name="connsiteY466" fmla="*/ 1534160 h 2331720"/>
                <a:gd name="connsiteX467" fmla="*/ 2672080 w 3146113"/>
                <a:gd name="connsiteY467" fmla="*/ 1569720 h 2331720"/>
                <a:gd name="connsiteX468" fmla="*/ 2575560 w 3146113"/>
                <a:gd name="connsiteY468" fmla="*/ 1549400 h 2331720"/>
                <a:gd name="connsiteX469" fmla="*/ 2560320 w 3146113"/>
                <a:gd name="connsiteY469" fmla="*/ 1513840 h 2331720"/>
                <a:gd name="connsiteX470" fmla="*/ 2545080 w 3146113"/>
                <a:gd name="connsiteY470" fmla="*/ 1437640 h 2331720"/>
                <a:gd name="connsiteX471" fmla="*/ 2570480 w 3146113"/>
                <a:gd name="connsiteY471" fmla="*/ 1285240 h 2331720"/>
                <a:gd name="connsiteX472" fmla="*/ 2651760 w 3146113"/>
                <a:gd name="connsiteY472" fmla="*/ 1198880 h 2331720"/>
                <a:gd name="connsiteX473" fmla="*/ 2743200 w 3146113"/>
                <a:gd name="connsiteY473" fmla="*/ 1127760 h 2331720"/>
                <a:gd name="connsiteX474" fmla="*/ 2809240 w 3146113"/>
                <a:gd name="connsiteY474" fmla="*/ 1000760 h 2331720"/>
                <a:gd name="connsiteX475" fmla="*/ 2824480 w 3146113"/>
                <a:gd name="connsiteY475" fmla="*/ 934720 h 2331720"/>
                <a:gd name="connsiteX476" fmla="*/ 2788920 w 3146113"/>
                <a:gd name="connsiteY476" fmla="*/ 843280 h 2331720"/>
                <a:gd name="connsiteX477" fmla="*/ 2677160 w 3146113"/>
                <a:gd name="connsiteY477" fmla="*/ 762000 h 2331720"/>
                <a:gd name="connsiteX478" fmla="*/ 2621280 w 3146113"/>
                <a:gd name="connsiteY478" fmla="*/ 777240 h 2331720"/>
                <a:gd name="connsiteX479" fmla="*/ 2534920 w 3146113"/>
                <a:gd name="connsiteY479" fmla="*/ 863600 h 2331720"/>
                <a:gd name="connsiteX480" fmla="*/ 2545080 w 3146113"/>
                <a:gd name="connsiteY480" fmla="*/ 980440 h 2331720"/>
                <a:gd name="connsiteX481" fmla="*/ 2580640 w 3146113"/>
                <a:gd name="connsiteY481" fmla="*/ 1000760 h 2331720"/>
                <a:gd name="connsiteX482" fmla="*/ 2667000 w 3146113"/>
                <a:gd name="connsiteY482" fmla="*/ 990600 h 2331720"/>
                <a:gd name="connsiteX483" fmla="*/ 2702560 w 3146113"/>
                <a:gd name="connsiteY483" fmla="*/ 949960 h 2331720"/>
                <a:gd name="connsiteX484" fmla="*/ 2773680 w 3146113"/>
                <a:gd name="connsiteY484" fmla="*/ 848360 h 2331720"/>
                <a:gd name="connsiteX485" fmla="*/ 2854960 w 3146113"/>
                <a:gd name="connsiteY485" fmla="*/ 731520 h 2331720"/>
                <a:gd name="connsiteX486" fmla="*/ 2890520 w 3146113"/>
                <a:gd name="connsiteY486" fmla="*/ 685800 h 2331720"/>
                <a:gd name="connsiteX487" fmla="*/ 2971800 w 3146113"/>
                <a:gd name="connsiteY487" fmla="*/ 665480 h 2331720"/>
                <a:gd name="connsiteX488" fmla="*/ 3032760 w 3146113"/>
                <a:gd name="connsiteY488" fmla="*/ 670560 h 2331720"/>
                <a:gd name="connsiteX489" fmla="*/ 3068320 w 3146113"/>
                <a:gd name="connsiteY489" fmla="*/ 675640 h 2331720"/>
                <a:gd name="connsiteX490" fmla="*/ 3103880 w 3146113"/>
                <a:gd name="connsiteY490" fmla="*/ 660400 h 2331720"/>
                <a:gd name="connsiteX491" fmla="*/ 3134360 w 3146113"/>
                <a:gd name="connsiteY491" fmla="*/ 599440 h 2331720"/>
                <a:gd name="connsiteX492" fmla="*/ 3119120 w 3146113"/>
                <a:gd name="connsiteY492" fmla="*/ 436880 h 2331720"/>
                <a:gd name="connsiteX493" fmla="*/ 3088640 w 3146113"/>
                <a:gd name="connsiteY493" fmla="*/ 391160 h 2331720"/>
                <a:gd name="connsiteX494" fmla="*/ 2961640 w 3146113"/>
                <a:gd name="connsiteY494" fmla="*/ 355600 h 2331720"/>
                <a:gd name="connsiteX495" fmla="*/ 2819400 w 3146113"/>
                <a:gd name="connsiteY495" fmla="*/ 416560 h 2331720"/>
                <a:gd name="connsiteX496" fmla="*/ 2773680 w 3146113"/>
                <a:gd name="connsiteY496" fmla="*/ 508000 h 2331720"/>
                <a:gd name="connsiteX497" fmla="*/ 2727960 w 3146113"/>
                <a:gd name="connsiteY497" fmla="*/ 695960 h 2331720"/>
                <a:gd name="connsiteX498" fmla="*/ 2687320 w 3146113"/>
                <a:gd name="connsiteY498" fmla="*/ 731520 h 2331720"/>
                <a:gd name="connsiteX499" fmla="*/ 2606040 w 3146113"/>
                <a:gd name="connsiteY499" fmla="*/ 751840 h 2331720"/>
                <a:gd name="connsiteX500" fmla="*/ 2514600 w 3146113"/>
                <a:gd name="connsiteY500" fmla="*/ 756920 h 2331720"/>
                <a:gd name="connsiteX501" fmla="*/ 2433320 w 3146113"/>
                <a:gd name="connsiteY501" fmla="*/ 751840 h 2331720"/>
                <a:gd name="connsiteX502" fmla="*/ 2407920 w 3146113"/>
                <a:gd name="connsiteY502" fmla="*/ 736600 h 2331720"/>
                <a:gd name="connsiteX503" fmla="*/ 2372360 w 3146113"/>
                <a:gd name="connsiteY503" fmla="*/ 701040 h 2331720"/>
                <a:gd name="connsiteX504" fmla="*/ 2311400 w 3146113"/>
                <a:gd name="connsiteY504" fmla="*/ 574040 h 2331720"/>
                <a:gd name="connsiteX505" fmla="*/ 2311400 w 3146113"/>
                <a:gd name="connsiteY505" fmla="*/ 436880 h 2331720"/>
                <a:gd name="connsiteX506" fmla="*/ 2392680 w 3146113"/>
                <a:gd name="connsiteY506" fmla="*/ 391160 h 2331720"/>
                <a:gd name="connsiteX507" fmla="*/ 2468880 w 3146113"/>
                <a:gd name="connsiteY507" fmla="*/ 360680 h 2331720"/>
                <a:gd name="connsiteX508" fmla="*/ 2524760 w 3146113"/>
                <a:gd name="connsiteY508" fmla="*/ 335280 h 2331720"/>
                <a:gd name="connsiteX509" fmla="*/ 2575560 w 3146113"/>
                <a:gd name="connsiteY509" fmla="*/ 314960 h 2331720"/>
                <a:gd name="connsiteX510" fmla="*/ 2606040 w 3146113"/>
                <a:gd name="connsiteY510" fmla="*/ 274320 h 2331720"/>
                <a:gd name="connsiteX511" fmla="*/ 2611120 w 3146113"/>
                <a:gd name="connsiteY511" fmla="*/ 223520 h 2331720"/>
                <a:gd name="connsiteX512" fmla="*/ 2570480 w 3146113"/>
                <a:gd name="connsiteY512" fmla="*/ 121920 h 2331720"/>
                <a:gd name="connsiteX513" fmla="*/ 2463800 w 3146113"/>
                <a:gd name="connsiteY513" fmla="*/ 91440 h 2331720"/>
                <a:gd name="connsiteX514" fmla="*/ 2245360 w 3146113"/>
                <a:gd name="connsiteY514" fmla="*/ 101600 h 2331720"/>
                <a:gd name="connsiteX515" fmla="*/ 2174240 w 3146113"/>
                <a:gd name="connsiteY515" fmla="*/ 121920 h 2331720"/>
                <a:gd name="connsiteX516" fmla="*/ 1889760 w 3146113"/>
                <a:gd name="connsiteY516" fmla="*/ 340360 h 2331720"/>
                <a:gd name="connsiteX517" fmla="*/ 1813560 w 3146113"/>
                <a:gd name="connsiteY517" fmla="*/ 436880 h 2331720"/>
                <a:gd name="connsiteX518" fmla="*/ 1661160 w 3146113"/>
                <a:gd name="connsiteY518" fmla="*/ 680720 h 2331720"/>
                <a:gd name="connsiteX519" fmla="*/ 1549400 w 3146113"/>
                <a:gd name="connsiteY519" fmla="*/ 751840 h 2331720"/>
                <a:gd name="connsiteX520" fmla="*/ 1473200 w 3146113"/>
                <a:gd name="connsiteY520" fmla="*/ 767080 h 2331720"/>
                <a:gd name="connsiteX521" fmla="*/ 1422400 w 3146113"/>
                <a:gd name="connsiteY521" fmla="*/ 746760 h 2331720"/>
                <a:gd name="connsiteX522" fmla="*/ 1407160 w 3146113"/>
                <a:gd name="connsiteY522" fmla="*/ 721360 h 2331720"/>
                <a:gd name="connsiteX523" fmla="*/ 1356360 w 3146113"/>
                <a:gd name="connsiteY523" fmla="*/ 629920 h 2331720"/>
                <a:gd name="connsiteX524" fmla="*/ 1356360 w 3146113"/>
                <a:gd name="connsiteY524" fmla="*/ 502920 h 2331720"/>
                <a:gd name="connsiteX525" fmla="*/ 1386840 w 3146113"/>
                <a:gd name="connsiteY525" fmla="*/ 452120 h 2331720"/>
                <a:gd name="connsiteX526" fmla="*/ 1463040 w 3146113"/>
                <a:gd name="connsiteY526" fmla="*/ 381000 h 2331720"/>
                <a:gd name="connsiteX527" fmla="*/ 1574800 w 3146113"/>
                <a:gd name="connsiteY527" fmla="*/ 330200 h 2331720"/>
                <a:gd name="connsiteX528" fmla="*/ 1615440 w 3146113"/>
                <a:gd name="connsiteY528" fmla="*/ 325120 h 2331720"/>
                <a:gd name="connsiteX529" fmla="*/ 1813560 w 3146113"/>
                <a:gd name="connsiteY529" fmla="*/ 426720 h 2331720"/>
                <a:gd name="connsiteX530" fmla="*/ 1874520 w 3146113"/>
                <a:gd name="connsiteY530" fmla="*/ 467360 h 2331720"/>
                <a:gd name="connsiteX531" fmla="*/ 1996440 w 3146113"/>
                <a:gd name="connsiteY531" fmla="*/ 579120 h 2331720"/>
                <a:gd name="connsiteX532" fmla="*/ 2062480 w 3146113"/>
                <a:gd name="connsiteY532" fmla="*/ 640080 h 2331720"/>
                <a:gd name="connsiteX533" fmla="*/ 2148840 w 3146113"/>
                <a:gd name="connsiteY533" fmla="*/ 685800 h 2331720"/>
                <a:gd name="connsiteX534" fmla="*/ 2235200 w 3146113"/>
                <a:gd name="connsiteY534" fmla="*/ 711200 h 2331720"/>
                <a:gd name="connsiteX535" fmla="*/ 2336800 w 3146113"/>
                <a:gd name="connsiteY535" fmla="*/ 706120 h 2331720"/>
                <a:gd name="connsiteX536" fmla="*/ 2448560 w 3146113"/>
                <a:gd name="connsiteY536" fmla="*/ 675640 h 2331720"/>
                <a:gd name="connsiteX537" fmla="*/ 2489200 w 3146113"/>
                <a:gd name="connsiteY537" fmla="*/ 640080 h 2331720"/>
                <a:gd name="connsiteX538" fmla="*/ 2519680 w 3146113"/>
                <a:gd name="connsiteY538" fmla="*/ 599440 h 2331720"/>
                <a:gd name="connsiteX539" fmla="*/ 2631440 w 3146113"/>
                <a:gd name="connsiteY539" fmla="*/ 447040 h 2331720"/>
                <a:gd name="connsiteX540" fmla="*/ 2667000 w 3146113"/>
                <a:gd name="connsiteY540" fmla="*/ 391160 h 2331720"/>
                <a:gd name="connsiteX541" fmla="*/ 2682240 w 3146113"/>
                <a:gd name="connsiteY541" fmla="*/ 335280 h 2331720"/>
                <a:gd name="connsiteX542" fmla="*/ 2707640 w 3146113"/>
                <a:gd name="connsiteY542" fmla="*/ 248920 h 2331720"/>
                <a:gd name="connsiteX543" fmla="*/ 2687320 w 3146113"/>
                <a:gd name="connsiteY543" fmla="*/ 218440 h 2331720"/>
                <a:gd name="connsiteX544" fmla="*/ 2606040 w 3146113"/>
                <a:gd name="connsiteY544" fmla="*/ 187960 h 2331720"/>
                <a:gd name="connsiteX545" fmla="*/ 2504440 w 3146113"/>
                <a:gd name="connsiteY545" fmla="*/ 223520 h 2331720"/>
                <a:gd name="connsiteX546" fmla="*/ 2413000 w 3146113"/>
                <a:gd name="connsiteY546" fmla="*/ 309880 h 2331720"/>
                <a:gd name="connsiteX547" fmla="*/ 2372360 w 3146113"/>
                <a:gd name="connsiteY547" fmla="*/ 314960 h 2331720"/>
                <a:gd name="connsiteX548" fmla="*/ 2306320 w 3146113"/>
                <a:gd name="connsiteY548" fmla="*/ 294640 h 2331720"/>
                <a:gd name="connsiteX549" fmla="*/ 2123440 w 3146113"/>
                <a:gd name="connsiteY549" fmla="*/ 187960 h 2331720"/>
                <a:gd name="connsiteX550" fmla="*/ 2057400 w 3146113"/>
                <a:gd name="connsiteY550" fmla="*/ 132080 h 2331720"/>
                <a:gd name="connsiteX551" fmla="*/ 2026920 w 3146113"/>
                <a:gd name="connsiteY551" fmla="*/ 106680 h 2331720"/>
                <a:gd name="connsiteX552" fmla="*/ 1950720 w 3146113"/>
                <a:gd name="connsiteY552" fmla="*/ 45720 h 2331720"/>
                <a:gd name="connsiteX553" fmla="*/ 1854200 w 3146113"/>
                <a:gd name="connsiteY553" fmla="*/ 15240 h 2331720"/>
                <a:gd name="connsiteX554" fmla="*/ 1737360 w 3146113"/>
                <a:gd name="connsiteY554" fmla="*/ 35560 h 2331720"/>
                <a:gd name="connsiteX555" fmla="*/ 1686560 w 3146113"/>
                <a:gd name="connsiteY555" fmla="*/ 86360 h 2331720"/>
                <a:gd name="connsiteX556" fmla="*/ 1513840 w 3146113"/>
                <a:gd name="connsiteY556" fmla="*/ 309880 h 2331720"/>
                <a:gd name="connsiteX557" fmla="*/ 1427480 w 3146113"/>
                <a:gd name="connsiteY557" fmla="*/ 370840 h 2331720"/>
                <a:gd name="connsiteX558" fmla="*/ 1219200 w 3146113"/>
                <a:gd name="connsiteY558" fmla="*/ 421640 h 2331720"/>
                <a:gd name="connsiteX559" fmla="*/ 1071880 w 3146113"/>
                <a:gd name="connsiteY559" fmla="*/ 365760 h 2331720"/>
                <a:gd name="connsiteX560" fmla="*/ 1026160 w 3146113"/>
                <a:gd name="connsiteY560" fmla="*/ 320040 h 2331720"/>
                <a:gd name="connsiteX561" fmla="*/ 995680 w 3146113"/>
                <a:gd name="connsiteY561" fmla="*/ 198120 h 2331720"/>
                <a:gd name="connsiteX562" fmla="*/ 1061720 w 3146113"/>
                <a:gd name="connsiteY562" fmla="*/ 91440 h 2331720"/>
                <a:gd name="connsiteX563" fmla="*/ 1132840 w 3146113"/>
                <a:gd name="connsiteY563" fmla="*/ 60960 h 2331720"/>
                <a:gd name="connsiteX564" fmla="*/ 1193800 w 3146113"/>
                <a:gd name="connsiteY564" fmla="*/ 55880 h 2331720"/>
                <a:gd name="connsiteX565" fmla="*/ 1259840 w 3146113"/>
                <a:gd name="connsiteY565" fmla="*/ 66040 h 2331720"/>
                <a:gd name="connsiteX566" fmla="*/ 1539240 w 3146113"/>
                <a:gd name="connsiteY566" fmla="*/ 233680 h 2331720"/>
                <a:gd name="connsiteX567" fmla="*/ 1711960 w 3146113"/>
                <a:gd name="connsiteY567" fmla="*/ 264160 h 2331720"/>
                <a:gd name="connsiteX568" fmla="*/ 1889760 w 3146113"/>
                <a:gd name="connsiteY568" fmla="*/ 259080 h 2331720"/>
                <a:gd name="connsiteX569" fmla="*/ 1976120 w 3146113"/>
                <a:gd name="connsiteY569" fmla="*/ 162560 h 2331720"/>
                <a:gd name="connsiteX570" fmla="*/ 2016760 w 3146113"/>
                <a:gd name="connsiteY570" fmla="*/ 60960 h 2331720"/>
                <a:gd name="connsiteX571" fmla="*/ 2037080 w 3146113"/>
                <a:gd name="connsiteY571" fmla="*/ 0 h 23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Lst>
              <a:rect l="l" t="t" r="r" b="b"/>
              <a:pathLst>
                <a:path w="3146113" h="2331720">
                  <a:moveTo>
                    <a:pt x="1615440" y="721360"/>
                  </a:moveTo>
                  <a:cubicBezTo>
                    <a:pt x="1582597" y="727929"/>
                    <a:pt x="1573378" y="727456"/>
                    <a:pt x="1539240" y="751840"/>
                  </a:cubicBezTo>
                  <a:cubicBezTo>
                    <a:pt x="1530417" y="758142"/>
                    <a:pt x="1525693" y="768773"/>
                    <a:pt x="1518920" y="777240"/>
                  </a:cubicBezTo>
                  <a:cubicBezTo>
                    <a:pt x="1516176" y="796445"/>
                    <a:pt x="1508117" y="829155"/>
                    <a:pt x="1518920" y="848360"/>
                  </a:cubicBezTo>
                  <a:cubicBezTo>
                    <a:pt x="1539552" y="885039"/>
                    <a:pt x="1592646" y="918400"/>
                    <a:pt x="1620520" y="944880"/>
                  </a:cubicBezTo>
                  <a:cubicBezTo>
                    <a:pt x="1661152" y="983481"/>
                    <a:pt x="1663383" y="994304"/>
                    <a:pt x="1691640" y="1041400"/>
                  </a:cubicBezTo>
                  <a:cubicBezTo>
                    <a:pt x="1695027" y="1054947"/>
                    <a:pt x="1701025" y="1068098"/>
                    <a:pt x="1701800" y="1082040"/>
                  </a:cubicBezTo>
                  <a:cubicBezTo>
                    <a:pt x="1704207" y="1125368"/>
                    <a:pt x="1694507" y="1149719"/>
                    <a:pt x="1666240" y="1183640"/>
                  </a:cubicBezTo>
                  <a:cubicBezTo>
                    <a:pt x="1653186" y="1199304"/>
                    <a:pt x="1634011" y="1208990"/>
                    <a:pt x="1620520" y="1224280"/>
                  </a:cubicBezTo>
                  <a:cubicBezTo>
                    <a:pt x="1619799" y="1225097"/>
                    <a:pt x="1580469" y="1282929"/>
                    <a:pt x="1574800" y="1295400"/>
                  </a:cubicBezTo>
                  <a:cubicBezTo>
                    <a:pt x="1563642" y="1319947"/>
                    <a:pt x="1559544" y="1351361"/>
                    <a:pt x="1554480" y="1376680"/>
                  </a:cubicBezTo>
                  <a:cubicBezTo>
                    <a:pt x="1556173" y="1407160"/>
                    <a:pt x="1549293" y="1439371"/>
                    <a:pt x="1559560" y="1468120"/>
                  </a:cubicBezTo>
                  <a:cubicBezTo>
                    <a:pt x="1567222" y="1489574"/>
                    <a:pt x="1587983" y="1504094"/>
                    <a:pt x="1605280" y="1518920"/>
                  </a:cubicBezTo>
                  <a:cubicBezTo>
                    <a:pt x="1651690" y="1558700"/>
                    <a:pt x="1687293" y="1571576"/>
                    <a:pt x="1747520" y="1584960"/>
                  </a:cubicBezTo>
                  <a:cubicBezTo>
                    <a:pt x="1765778" y="1589017"/>
                    <a:pt x="1784773" y="1588347"/>
                    <a:pt x="1803400" y="1590040"/>
                  </a:cubicBezTo>
                  <a:cubicBezTo>
                    <a:pt x="1818640" y="1579880"/>
                    <a:pt x="1836623" y="1572950"/>
                    <a:pt x="1849120" y="1559560"/>
                  </a:cubicBezTo>
                  <a:cubicBezTo>
                    <a:pt x="1868161" y="1539159"/>
                    <a:pt x="1876108" y="1509075"/>
                    <a:pt x="1884680" y="1483360"/>
                  </a:cubicBezTo>
                  <a:cubicBezTo>
                    <a:pt x="1874520" y="1466427"/>
                    <a:pt x="1868164" y="1446524"/>
                    <a:pt x="1854200" y="1432560"/>
                  </a:cubicBezTo>
                  <a:cubicBezTo>
                    <a:pt x="1833749" y="1412109"/>
                    <a:pt x="1777969" y="1413931"/>
                    <a:pt x="1757680" y="1412240"/>
                  </a:cubicBezTo>
                  <a:lnTo>
                    <a:pt x="1676400" y="1417320"/>
                  </a:lnTo>
                  <a:cubicBezTo>
                    <a:pt x="1657748" y="1418702"/>
                    <a:pt x="1639182" y="1423644"/>
                    <a:pt x="1620520" y="1422400"/>
                  </a:cubicBezTo>
                  <a:cubicBezTo>
                    <a:pt x="1588020" y="1420233"/>
                    <a:pt x="1556173" y="1412240"/>
                    <a:pt x="1524000" y="1407160"/>
                  </a:cubicBezTo>
                  <a:cubicBezTo>
                    <a:pt x="1500293" y="1397000"/>
                    <a:pt x="1473704" y="1391898"/>
                    <a:pt x="1452880" y="1376680"/>
                  </a:cubicBezTo>
                  <a:cubicBezTo>
                    <a:pt x="1394163" y="1333771"/>
                    <a:pt x="1394150" y="1316215"/>
                    <a:pt x="1371600" y="1259840"/>
                  </a:cubicBezTo>
                  <a:cubicBezTo>
                    <a:pt x="1384458" y="1224481"/>
                    <a:pt x="1391085" y="1119765"/>
                    <a:pt x="1463040" y="1127760"/>
                  </a:cubicBezTo>
                  <a:cubicBezTo>
                    <a:pt x="1493981" y="1131198"/>
                    <a:pt x="1520613" y="1151467"/>
                    <a:pt x="1549400" y="1163320"/>
                  </a:cubicBezTo>
                  <a:cubicBezTo>
                    <a:pt x="1564640" y="1180253"/>
                    <a:pt x="1581451" y="1195895"/>
                    <a:pt x="1595120" y="1214120"/>
                  </a:cubicBezTo>
                  <a:cubicBezTo>
                    <a:pt x="1601936" y="1223207"/>
                    <a:pt x="1603679" y="1235413"/>
                    <a:pt x="1610360" y="1244600"/>
                  </a:cubicBezTo>
                  <a:cubicBezTo>
                    <a:pt x="1627573" y="1268268"/>
                    <a:pt x="1666341" y="1293921"/>
                    <a:pt x="1691640" y="1300480"/>
                  </a:cubicBezTo>
                  <a:cubicBezTo>
                    <a:pt x="1717917" y="1307293"/>
                    <a:pt x="1745827" y="1303867"/>
                    <a:pt x="1772920" y="1305560"/>
                  </a:cubicBezTo>
                  <a:cubicBezTo>
                    <a:pt x="1786467" y="1300480"/>
                    <a:pt x="1801522" y="1298345"/>
                    <a:pt x="1813560" y="1290320"/>
                  </a:cubicBezTo>
                  <a:cubicBezTo>
                    <a:pt x="1845890" y="1268767"/>
                    <a:pt x="1857159" y="1242026"/>
                    <a:pt x="1874520" y="1209040"/>
                  </a:cubicBezTo>
                  <a:cubicBezTo>
                    <a:pt x="1904658" y="1151778"/>
                    <a:pt x="1896440" y="1172161"/>
                    <a:pt x="1910080" y="1117600"/>
                  </a:cubicBezTo>
                  <a:cubicBezTo>
                    <a:pt x="1908387" y="1095587"/>
                    <a:pt x="1910355" y="1072979"/>
                    <a:pt x="1905000" y="1051560"/>
                  </a:cubicBezTo>
                  <a:cubicBezTo>
                    <a:pt x="1896776" y="1018665"/>
                    <a:pt x="1872828" y="1003887"/>
                    <a:pt x="1844040" y="990600"/>
                  </a:cubicBezTo>
                  <a:cubicBezTo>
                    <a:pt x="1835396" y="986610"/>
                    <a:pt x="1779547" y="980633"/>
                    <a:pt x="1778000" y="980440"/>
                  </a:cubicBezTo>
                  <a:cubicBezTo>
                    <a:pt x="1741805" y="994013"/>
                    <a:pt x="1722582" y="1003972"/>
                    <a:pt x="1681480" y="1005840"/>
                  </a:cubicBezTo>
                  <a:cubicBezTo>
                    <a:pt x="1662796" y="1006689"/>
                    <a:pt x="1644227" y="1002453"/>
                    <a:pt x="1625600" y="1000760"/>
                  </a:cubicBezTo>
                  <a:cubicBezTo>
                    <a:pt x="1608667" y="997373"/>
                    <a:pt x="1591500" y="994995"/>
                    <a:pt x="1574800" y="990600"/>
                  </a:cubicBezTo>
                  <a:cubicBezTo>
                    <a:pt x="1512987" y="974333"/>
                    <a:pt x="1542685" y="972388"/>
                    <a:pt x="1473200" y="965200"/>
                  </a:cubicBezTo>
                  <a:cubicBezTo>
                    <a:pt x="1442835" y="962059"/>
                    <a:pt x="1412240" y="961813"/>
                    <a:pt x="1381760" y="960120"/>
                  </a:cubicBezTo>
                  <a:cubicBezTo>
                    <a:pt x="1303867" y="966893"/>
                    <a:pt x="1225078" y="966852"/>
                    <a:pt x="1148080" y="980440"/>
                  </a:cubicBezTo>
                  <a:cubicBezTo>
                    <a:pt x="1136289" y="982521"/>
                    <a:pt x="1128035" y="995130"/>
                    <a:pt x="1122680" y="1005840"/>
                  </a:cubicBezTo>
                  <a:cubicBezTo>
                    <a:pt x="1115698" y="1019804"/>
                    <a:pt x="1115907" y="1036320"/>
                    <a:pt x="1112520" y="1051560"/>
                  </a:cubicBezTo>
                  <a:cubicBezTo>
                    <a:pt x="1124373" y="1087120"/>
                    <a:pt x="1130542" y="1125113"/>
                    <a:pt x="1148080" y="1158240"/>
                  </a:cubicBezTo>
                  <a:cubicBezTo>
                    <a:pt x="1161572" y="1183725"/>
                    <a:pt x="1186820" y="1201090"/>
                    <a:pt x="1203960" y="1224280"/>
                  </a:cubicBezTo>
                  <a:cubicBezTo>
                    <a:pt x="1215698" y="1240160"/>
                    <a:pt x="1224280" y="1258147"/>
                    <a:pt x="1234440" y="1275080"/>
                  </a:cubicBezTo>
                  <a:cubicBezTo>
                    <a:pt x="1232747" y="1302173"/>
                    <a:pt x="1236417" y="1330147"/>
                    <a:pt x="1229360" y="1356360"/>
                  </a:cubicBezTo>
                  <a:cubicBezTo>
                    <a:pt x="1224226" y="1375428"/>
                    <a:pt x="1209608" y="1390581"/>
                    <a:pt x="1198880" y="1407160"/>
                  </a:cubicBezTo>
                  <a:cubicBezTo>
                    <a:pt x="1132174" y="1510251"/>
                    <a:pt x="1213329" y="1379987"/>
                    <a:pt x="1148080" y="1473200"/>
                  </a:cubicBezTo>
                  <a:cubicBezTo>
                    <a:pt x="1143737" y="1479404"/>
                    <a:pt x="1141307" y="1486747"/>
                    <a:pt x="1137920" y="1493520"/>
                  </a:cubicBezTo>
                  <a:cubicBezTo>
                    <a:pt x="1141307" y="1517227"/>
                    <a:pt x="1140213" y="1542022"/>
                    <a:pt x="1148080" y="1564640"/>
                  </a:cubicBezTo>
                  <a:cubicBezTo>
                    <a:pt x="1159574" y="1597686"/>
                    <a:pt x="1192466" y="1628114"/>
                    <a:pt x="1224280" y="1640840"/>
                  </a:cubicBezTo>
                  <a:cubicBezTo>
                    <a:pt x="1250210" y="1651212"/>
                    <a:pt x="1278467" y="1654387"/>
                    <a:pt x="1305560" y="1661160"/>
                  </a:cubicBezTo>
                  <a:cubicBezTo>
                    <a:pt x="1325880" y="1647613"/>
                    <a:pt x="1350526" y="1638975"/>
                    <a:pt x="1366520" y="1620520"/>
                  </a:cubicBezTo>
                  <a:cubicBezTo>
                    <a:pt x="1391899" y="1591236"/>
                    <a:pt x="1343884" y="1532812"/>
                    <a:pt x="1330960" y="1524000"/>
                  </a:cubicBezTo>
                  <a:cubicBezTo>
                    <a:pt x="1310928" y="1510342"/>
                    <a:pt x="1283755" y="1512746"/>
                    <a:pt x="1259840" y="1508760"/>
                  </a:cubicBezTo>
                  <a:cubicBezTo>
                    <a:pt x="1038406" y="1471854"/>
                    <a:pt x="1283138" y="1519516"/>
                    <a:pt x="1127760" y="1488440"/>
                  </a:cubicBezTo>
                  <a:cubicBezTo>
                    <a:pt x="1109232" y="1472559"/>
                    <a:pt x="1067085" y="1439370"/>
                    <a:pt x="1056640" y="1417320"/>
                  </a:cubicBezTo>
                  <a:cubicBezTo>
                    <a:pt x="1048535" y="1400210"/>
                    <a:pt x="1049867" y="1380067"/>
                    <a:pt x="1046480" y="1361440"/>
                  </a:cubicBezTo>
                  <a:cubicBezTo>
                    <a:pt x="1049847" y="1317663"/>
                    <a:pt x="1043246" y="1283394"/>
                    <a:pt x="1076960" y="1249680"/>
                  </a:cubicBezTo>
                  <a:cubicBezTo>
                    <a:pt x="1086079" y="1240561"/>
                    <a:pt x="1100009" y="1237568"/>
                    <a:pt x="1112520" y="1234440"/>
                  </a:cubicBezTo>
                  <a:cubicBezTo>
                    <a:pt x="1147639" y="1225660"/>
                    <a:pt x="1219200" y="1214120"/>
                    <a:pt x="1219200" y="1214120"/>
                  </a:cubicBezTo>
                  <a:cubicBezTo>
                    <a:pt x="1232747" y="1207347"/>
                    <a:pt x="1248609" y="1203961"/>
                    <a:pt x="1259840" y="1193800"/>
                  </a:cubicBezTo>
                  <a:cubicBezTo>
                    <a:pt x="1284764" y="1171249"/>
                    <a:pt x="1325880" y="1117600"/>
                    <a:pt x="1325880" y="1117600"/>
                  </a:cubicBezTo>
                  <a:cubicBezTo>
                    <a:pt x="1376107" y="966920"/>
                    <a:pt x="1298152" y="1195466"/>
                    <a:pt x="1366520" y="1016000"/>
                  </a:cubicBezTo>
                  <a:cubicBezTo>
                    <a:pt x="1372814" y="999479"/>
                    <a:pt x="1376680" y="982133"/>
                    <a:pt x="1381760" y="965200"/>
                  </a:cubicBezTo>
                  <a:cubicBezTo>
                    <a:pt x="1378373" y="938107"/>
                    <a:pt x="1384269" y="908107"/>
                    <a:pt x="1371600" y="883920"/>
                  </a:cubicBezTo>
                  <a:cubicBezTo>
                    <a:pt x="1363511" y="868476"/>
                    <a:pt x="1341948" y="865285"/>
                    <a:pt x="1325880" y="858520"/>
                  </a:cubicBezTo>
                  <a:cubicBezTo>
                    <a:pt x="1284080" y="840920"/>
                    <a:pt x="1268317" y="842604"/>
                    <a:pt x="1224280" y="838200"/>
                  </a:cubicBezTo>
                  <a:cubicBezTo>
                    <a:pt x="1217007" y="889112"/>
                    <a:pt x="1214402" y="859154"/>
                    <a:pt x="1234440" y="904240"/>
                  </a:cubicBezTo>
                  <a:cubicBezTo>
                    <a:pt x="1243380" y="924356"/>
                    <a:pt x="1247045" y="947287"/>
                    <a:pt x="1259840" y="965200"/>
                  </a:cubicBezTo>
                  <a:cubicBezTo>
                    <a:pt x="1268307" y="977053"/>
                    <a:pt x="1275360" y="990056"/>
                    <a:pt x="1285240" y="1000760"/>
                  </a:cubicBezTo>
                  <a:cubicBezTo>
                    <a:pt x="1295829" y="1012232"/>
                    <a:pt x="1308524" y="1021595"/>
                    <a:pt x="1320800" y="1031240"/>
                  </a:cubicBezTo>
                  <a:cubicBezTo>
                    <a:pt x="1348981" y="1053383"/>
                    <a:pt x="1379468" y="1072372"/>
                    <a:pt x="1412240" y="1087120"/>
                  </a:cubicBezTo>
                  <a:cubicBezTo>
                    <a:pt x="1426889" y="1093712"/>
                    <a:pt x="1442514" y="1097947"/>
                    <a:pt x="1457960" y="1102360"/>
                  </a:cubicBezTo>
                  <a:cubicBezTo>
                    <a:pt x="1482288" y="1109311"/>
                    <a:pt x="1509771" y="1109471"/>
                    <a:pt x="1534160" y="1112520"/>
                  </a:cubicBezTo>
                  <a:cubicBezTo>
                    <a:pt x="1544381" y="1113798"/>
                    <a:pt x="1554480" y="1115907"/>
                    <a:pt x="1564640" y="1117600"/>
                  </a:cubicBezTo>
                  <a:cubicBezTo>
                    <a:pt x="1582962" y="1167985"/>
                    <a:pt x="1603369" y="1201118"/>
                    <a:pt x="1579880" y="1259840"/>
                  </a:cubicBezTo>
                  <a:cubicBezTo>
                    <a:pt x="1568668" y="1287869"/>
                    <a:pt x="1508505" y="1343494"/>
                    <a:pt x="1478280" y="1361440"/>
                  </a:cubicBezTo>
                  <a:cubicBezTo>
                    <a:pt x="1212729" y="1519111"/>
                    <a:pt x="1471538" y="1356805"/>
                    <a:pt x="1295400" y="1452880"/>
                  </a:cubicBezTo>
                  <a:cubicBezTo>
                    <a:pt x="1279320" y="1461651"/>
                    <a:pt x="1266063" y="1475169"/>
                    <a:pt x="1249680" y="1483360"/>
                  </a:cubicBezTo>
                  <a:cubicBezTo>
                    <a:pt x="1231952" y="1492224"/>
                    <a:pt x="1212127" y="1496134"/>
                    <a:pt x="1193800" y="1503680"/>
                  </a:cubicBezTo>
                  <a:cubicBezTo>
                    <a:pt x="1183296" y="1508005"/>
                    <a:pt x="1173480" y="1513840"/>
                    <a:pt x="1163320" y="1518920"/>
                  </a:cubicBezTo>
                  <a:cubicBezTo>
                    <a:pt x="1143795" y="1616544"/>
                    <a:pt x="1174813" y="1469470"/>
                    <a:pt x="1148080" y="1569720"/>
                  </a:cubicBezTo>
                  <a:cubicBezTo>
                    <a:pt x="1143631" y="1586406"/>
                    <a:pt x="1141307" y="1603587"/>
                    <a:pt x="1137920" y="1620520"/>
                  </a:cubicBezTo>
                  <a:cubicBezTo>
                    <a:pt x="1144693" y="1651000"/>
                    <a:pt x="1145665" y="1683381"/>
                    <a:pt x="1158240" y="1711960"/>
                  </a:cubicBezTo>
                  <a:cubicBezTo>
                    <a:pt x="1164991" y="1727304"/>
                    <a:pt x="1178861" y="1739915"/>
                    <a:pt x="1193800" y="1747520"/>
                  </a:cubicBezTo>
                  <a:cubicBezTo>
                    <a:pt x="1282077" y="1792461"/>
                    <a:pt x="1508785" y="1889516"/>
                    <a:pt x="1620520" y="1915160"/>
                  </a:cubicBezTo>
                  <a:cubicBezTo>
                    <a:pt x="1661912" y="1924660"/>
                    <a:pt x="1705187" y="1921933"/>
                    <a:pt x="1747520" y="1925320"/>
                  </a:cubicBezTo>
                  <a:cubicBezTo>
                    <a:pt x="1762760" y="1916853"/>
                    <a:pt x="1780912" y="1912248"/>
                    <a:pt x="1793240" y="1899920"/>
                  </a:cubicBezTo>
                  <a:cubicBezTo>
                    <a:pt x="1822436" y="1870724"/>
                    <a:pt x="1827338" y="1835122"/>
                    <a:pt x="1838960" y="1798320"/>
                  </a:cubicBezTo>
                  <a:cubicBezTo>
                    <a:pt x="1841899" y="1789013"/>
                    <a:pt x="1860353" y="1724596"/>
                    <a:pt x="1874520" y="1717040"/>
                  </a:cubicBezTo>
                  <a:cubicBezTo>
                    <a:pt x="1891023" y="1708238"/>
                    <a:pt x="1911773" y="1713653"/>
                    <a:pt x="1930400" y="1711960"/>
                  </a:cubicBezTo>
                  <a:cubicBezTo>
                    <a:pt x="2036741" y="1725831"/>
                    <a:pt x="2060595" y="1720334"/>
                    <a:pt x="2159000" y="1767840"/>
                  </a:cubicBezTo>
                  <a:cubicBezTo>
                    <a:pt x="2215817" y="1795269"/>
                    <a:pt x="2176525" y="1793932"/>
                    <a:pt x="2214880" y="1828800"/>
                  </a:cubicBezTo>
                  <a:cubicBezTo>
                    <a:pt x="2224982" y="1837983"/>
                    <a:pt x="2238587" y="1842347"/>
                    <a:pt x="2250440" y="1849120"/>
                  </a:cubicBezTo>
                  <a:cubicBezTo>
                    <a:pt x="2270760" y="1840653"/>
                    <a:pt x="2294407" y="1837714"/>
                    <a:pt x="2311400" y="1823720"/>
                  </a:cubicBezTo>
                  <a:cubicBezTo>
                    <a:pt x="2341482" y="1798946"/>
                    <a:pt x="2338562" y="1760380"/>
                    <a:pt x="2341880" y="1727200"/>
                  </a:cubicBezTo>
                  <a:cubicBezTo>
                    <a:pt x="2321972" y="1675439"/>
                    <a:pt x="2323032" y="1648032"/>
                    <a:pt x="2270760" y="1620520"/>
                  </a:cubicBezTo>
                  <a:cubicBezTo>
                    <a:pt x="2255479" y="1612477"/>
                    <a:pt x="2236893" y="1613747"/>
                    <a:pt x="2219960" y="1610360"/>
                  </a:cubicBezTo>
                  <a:cubicBezTo>
                    <a:pt x="2167875" y="1640743"/>
                    <a:pt x="2139843" y="1646509"/>
                    <a:pt x="2113280" y="1706880"/>
                  </a:cubicBezTo>
                  <a:cubicBezTo>
                    <a:pt x="2104310" y="1727266"/>
                    <a:pt x="2107952" y="1751178"/>
                    <a:pt x="2103120" y="1772920"/>
                  </a:cubicBezTo>
                  <a:cubicBezTo>
                    <a:pt x="2091960" y="1823139"/>
                    <a:pt x="2081707" y="1857938"/>
                    <a:pt x="2052320" y="1899920"/>
                  </a:cubicBezTo>
                  <a:cubicBezTo>
                    <a:pt x="2040627" y="1916624"/>
                    <a:pt x="2027815" y="1933172"/>
                    <a:pt x="2011680" y="1945640"/>
                  </a:cubicBezTo>
                  <a:cubicBezTo>
                    <a:pt x="1952734" y="1991189"/>
                    <a:pt x="1937757" y="1986881"/>
                    <a:pt x="1869440" y="2001520"/>
                  </a:cubicBezTo>
                  <a:cubicBezTo>
                    <a:pt x="1835573" y="1994747"/>
                    <a:pt x="1798976" y="1996145"/>
                    <a:pt x="1767840" y="1981200"/>
                  </a:cubicBezTo>
                  <a:cubicBezTo>
                    <a:pt x="1753438" y="1974287"/>
                    <a:pt x="1748373" y="1955392"/>
                    <a:pt x="1742440" y="1940560"/>
                  </a:cubicBezTo>
                  <a:cubicBezTo>
                    <a:pt x="1731011" y="1911987"/>
                    <a:pt x="1706004" y="1764862"/>
                    <a:pt x="1701800" y="1762760"/>
                  </a:cubicBezTo>
                  <a:cubicBezTo>
                    <a:pt x="1632266" y="1727993"/>
                    <a:pt x="1669367" y="1741952"/>
                    <a:pt x="1590040" y="1722120"/>
                  </a:cubicBezTo>
                  <a:cubicBezTo>
                    <a:pt x="1554480" y="1733973"/>
                    <a:pt x="1515607" y="1738571"/>
                    <a:pt x="1483360" y="1757680"/>
                  </a:cubicBezTo>
                  <a:cubicBezTo>
                    <a:pt x="1467603" y="1767018"/>
                    <a:pt x="1459854" y="1786463"/>
                    <a:pt x="1452880" y="1803400"/>
                  </a:cubicBezTo>
                  <a:cubicBezTo>
                    <a:pt x="1447682" y="1816024"/>
                    <a:pt x="1449395" y="1830481"/>
                    <a:pt x="1447800" y="1844040"/>
                  </a:cubicBezTo>
                  <a:cubicBezTo>
                    <a:pt x="1443442" y="1881087"/>
                    <a:pt x="1442294" y="1915167"/>
                    <a:pt x="1427480" y="1950720"/>
                  </a:cubicBezTo>
                  <a:cubicBezTo>
                    <a:pt x="1418432" y="1972435"/>
                    <a:pt x="1408144" y="1994645"/>
                    <a:pt x="1391920" y="2011680"/>
                  </a:cubicBezTo>
                  <a:cubicBezTo>
                    <a:pt x="1369273" y="2035459"/>
                    <a:pt x="1304237" y="2071988"/>
                    <a:pt x="1270000" y="2082800"/>
                  </a:cubicBezTo>
                  <a:cubicBezTo>
                    <a:pt x="1256982" y="2086911"/>
                    <a:pt x="1242907" y="2086187"/>
                    <a:pt x="1229360" y="2087880"/>
                  </a:cubicBezTo>
                  <a:cubicBezTo>
                    <a:pt x="1198880" y="2081107"/>
                    <a:pt x="1166676" y="2079726"/>
                    <a:pt x="1137920" y="2067560"/>
                  </a:cubicBezTo>
                  <a:cubicBezTo>
                    <a:pt x="1108457" y="2055095"/>
                    <a:pt x="1044090" y="1965615"/>
                    <a:pt x="1036320" y="1955800"/>
                  </a:cubicBezTo>
                  <a:cubicBezTo>
                    <a:pt x="999871" y="1909759"/>
                    <a:pt x="997279" y="1900684"/>
                    <a:pt x="949960" y="1859280"/>
                  </a:cubicBezTo>
                  <a:cubicBezTo>
                    <a:pt x="940770" y="1851239"/>
                    <a:pt x="929640" y="1845733"/>
                    <a:pt x="919480" y="1838960"/>
                  </a:cubicBezTo>
                  <a:cubicBezTo>
                    <a:pt x="892387" y="1849120"/>
                    <a:pt x="862843" y="1854275"/>
                    <a:pt x="838200" y="1869440"/>
                  </a:cubicBezTo>
                  <a:cubicBezTo>
                    <a:pt x="787102" y="1900885"/>
                    <a:pt x="780381" y="1935449"/>
                    <a:pt x="756920" y="1986280"/>
                  </a:cubicBezTo>
                  <a:cubicBezTo>
                    <a:pt x="753019" y="2005785"/>
                    <a:pt x="737553" y="2055269"/>
                    <a:pt x="751840" y="2077720"/>
                  </a:cubicBezTo>
                  <a:cubicBezTo>
                    <a:pt x="769209" y="2105013"/>
                    <a:pt x="792387" y="2128923"/>
                    <a:pt x="817880" y="2148840"/>
                  </a:cubicBezTo>
                  <a:cubicBezTo>
                    <a:pt x="872805" y="2191750"/>
                    <a:pt x="937269" y="2219293"/>
                    <a:pt x="1005840" y="2230120"/>
                  </a:cubicBezTo>
                  <a:cubicBezTo>
                    <a:pt x="1039334" y="2235409"/>
                    <a:pt x="1073573" y="2233507"/>
                    <a:pt x="1107440" y="2235200"/>
                  </a:cubicBezTo>
                  <a:cubicBezTo>
                    <a:pt x="1167555" y="2222544"/>
                    <a:pt x="1207636" y="2232460"/>
                    <a:pt x="1239520" y="2179320"/>
                  </a:cubicBezTo>
                  <a:cubicBezTo>
                    <a:pt x="1251655" y="2159096"/>
                    <a:pt x="1264920" y="2113280"/>
                    <a:pt x="1264920" y="2113280"/>
                  </a:cubicBezTo>
                  <a:cubicBezTo>
                    <a:pt x="1267416" y="2085825"/>
                    <a:pt x="1275108" y="2045287"/>
                    <a:pt x="1264920" y="2016760"/>
                  </a:cubicBezTo>
                  <a:cubicBezTo>
                    <a:pt x="1254448" y="1987438"/>
                    <a:pt x="1218394" y="1964127"/>
                    <a:pt x="1198880" y="1945640"/>
                  </a:cubicBezTo>
                  <a:cubicBezTo>
                    <a:pt x="1181495" y="1929170"/>
                    <a:pt x="1165765" y="1910987"/>
                    <a:pt x="1148080" y="1894840"/>
                  </a:cubicBezTo>
                  <a:cubicBezTo>
                    <a:pt x="1126785" y="1875396"/>
                    <a:pt x="1101992" y="1859780"/>
                    <a:pt x="1082040" y="1838960"/>
                  </a:cubicBezTo>
                  <a:cubicBezTo>
                    <a:pt x="1056244" y="1812043"/>
                    <a:pt x="989649" y="1714385"/>
                    <a:pt x="975360" y="1686560"/>
                  </a:cubicBezTo>
                  <a:cubicBezTo>
                    <a:pt x="958698" y="1654113"/>
                    <a:pt x="948267" y="1618827"/>
                    <a:pt x="934720" y="1584960"/>
                  </a:cubicBezTo>
                  <a:cubicBezTo>
                    <a:pt x="929640" y="1556173"/>
                    <a:pt x="924098" y="1527464"/>
                    <a:pt x="919480" y="1498600"/>
                  </a:cubicBezTo>
                  <a:cubicBezTo>
                    <a:pt x="910027" y="1439518"/>
                    <a:pt x="916020" y="1407790"/>
                    <a:pt x="883920" y="1341120"/>
                  </a:cubicBezTo>
                  <a:cubicBezTo>
                    <a:pt x="873737" y="1319970"/>
                    <a:pt x="830500" y="1318249"/>
                    <a:pt x="812800" y="1315720"/>
                  </a:cubicBezTo>
                  <a:cubicBezTo>
                    <a:pt x="768773" y="1325880"/>
                    <a:pt x="722857" y="1329889"/>
                    <a:pt x="680720" y="1346200"/>
                  </a:cubicBezTo>
                  <a:cubicBezTo>
                    <a:pt x="668386" y="1350974"/>
                    <a:pt x="662848" y="1365806"/>
                    <a:pt x="655320" y="1376680"/>
                  </a:cubicBezTo>
                  <a:cubicBezTo>
                    <a:pt x="613254" y="1437442"/>
                    <a:pt x="658236" y="1387875"/>
                    <a:pt x="609600" y="1463040"/>
                  </a:cubicBezTo>
                  <a:cubicBezTo>
                    <a:pt x="589830" y="1493594"/>
                    <a:pt x="570762" y="1507859"/>
                    <a:pt x="538480" y="1524000"/>
                  </a:cubicBezTo>
                  <a:cubicBezTo>
                    <a:pt x="528901" y="1528789"/>
                    <a:pt x="518160" y="1530773"/>
                    <a:pt x="508000" y="1534160"/>
                  </a:cubicBezTo>
                  <a:cubicBezTo>
                    <a:pt x="494453" y="1532467"/>
                    <a:pt x="480378" y="1533191"/>
                    <a:pt x="467360" y="1529080"/>
                  </a:cubicBezTo>
                  <a:cubicBezTo>
                    <a:pt x="413025" y="1511921"/>
                    <a:pt x="411103" y="1503350"/>
                    <a:pt x="370840" y="1468120"/>
                  </a:cubicBezTo>
                  <a:cubicBezTo>
                    <a:pt x="354145" y="1430556"/>
                    <a:pt x="334430" y="1394642"/>
                    <a:pt x="335280" y="1351280"/>
                  </a:cubicBezTo>
                  <a:cubicBezTo>
                    <a:pt x="336515" y="1288274"/>
                    <a:pt x="341634" y="1224771"/>
                    <a:pt x="355600" y="1163320"/>
                  </a:cubicBezTo>
                  <a:cubicBezTo>
                    <a:pt x="359060" y="1148096"/>
                    <a:pt x="375361" y="1139110"/>
                    <a:pt x="386080" y="1127760"/>
                  </a:cubicBezTo>
                  <a:cubicBezTo>
                    <a:pt x="404167" y="1108609"/>
                    <a:pt x="420793" y="1087560"/>
                    <a:pt x="441960" y="1071880"/>
                  </a:cubicBezTo>
                  <a:cubicBezTo>
                    <a:pt x="502704" y="1026885"/>
                    <a:pt x="516456" y="1028010"/>
                    <a:pt x="579120" y="1010920"/>
                  </a:cubicBezTo>
                  <a:cubicBezTo>
                    <a:pt x="641505" y="1019238"/>
                    <a:pt x="680285" y="1015365"/>
                    <a:pt x="731520" y="1061720"/>
                  </a:cubicBezTo>
                  <a:cubicBezTo>
                    <a:pt x="747253" y="1075955"/>
                    <a:pt x="751840" y="1098973"/>
                    <a:pt x="762000" y="1117600"/>
                  </a:cubicBezTo>
                  <a:cubicBezTo>
                    <a:pt x="769020" y="1173760"/>
                    <a:pt x="782016" y="1238977"/>
                    <a:pt x="767080" y="1295400"/>
                  </a:cubicBezTo>
                  <a:cubicBezTo>
                    <a:pt x="759714" y="1323228"/>
                    <a:pt x="742007" y="1347385"/>
                    <a:pt x="726440" y="1371600"/>
                  </a:cubicBezTo>
                  <a:cubicBezTo>
                    <a:pt x="688443" y="1430706"/>
                    <a:pt x="666694" y="1437650"/>
                    <a:pt x="635000" y="1498600"/>
                  </a:cubicBezTo>
                  <a:cubicBezTo>
                    <a:pt x="624119" y="1519525"/>
                    <a:pt x="617660" y="1542475"/>
                    <a:pt x="609600" y="1564640"/>
                  </a:cubicBezTo>
                  <a:cubicBezTo>
                    <a:pt x="594242" y="1606874"/>
                    <a:pt x="586988" y="1636163"/>
                    <a:pt x="574040" y="1681480"/>
                  </a:cubicBezTo>
                  <a:cubicBezTo>
                    <a:pt x="570653" y="1706880"/>
                    <a:pt x="564947" y="1732077"/>
                    <a:pt x="563880" y="1757680"/>
                  </a:cubicBezTo>
                  <a:cubicBezTo>
                    <a:pt x="563242" y="1773000"/>
                    <a:pt x="557794" y="1792891"/>
                    <a:pt x="568960" y="1803400"/>
                  </a:cubicBezTo>
                  <a:cubicBezTo>
                    <a:pt x="600004" y="1832618"/>
                    <a:pt x="698782" y="1850382"/>
                    <a:pt x="736600" y="1859280"/>
                  </a:cubicBezTo>
                  <a:cubicBezTo>
                    <a:pt x="775547" y="1852507"/>
                    <a:pt x="815385" y="1849663"/>
                    <a:pt x="853440" y="1838960"/>
                  </a:cubicBezTo>
                  <a:cubicBezTo>
                    <a:pt x="870223" y="1834240"/>
                    <a:pt x="884284" y="1822651"/>
                    <a:pt x="899160" y="1813560"/>
                  </a:cubicBezTo>
                  <a:cubicBezTo>
                    <a:pt x="945120" y="1785473"/>
                    <a:pt x="951646" y="1772672"/>
                    <a:pt x="1005840" y="1752600"/>
                  </a:cubicBezTo>
                  <a:cubicBezTo>
                    <a:pt x="1056757" y="1733742"/>
                    <a:pt x="1095712" y="1730177"/>
                    <a:pt x="1148080" y="1722120"/>
                  </a:cubicBezTo>
                  <a:cubicBezTo>
                    <a:pt x="1171787" y="1723813"/>
                    <a:pt x="1196143" y="1721436"/>
                    <a:pt x="1219200" y="1727200"/>
                  </a:cubicBezTo>
                  <a:cubicBezTo>
                    <a:pt x="1250413" y="1735003"/>
                    <a:pt x="1284790" y="1793095"/>
                    <a:pt x="1295400" y="1808480"/>
                  </a:cubicBezTo>
                  <a:cubicBezTo>
                    <a:pt x="1314866" y="1836706"/>
                    <a:pt x="1335528" y="1864385"/>
                    <a:pt x="1351280" y="1894840"/>
                  </a:cubicBezTo>
                  <a:cubicBezTo>
                    <a:pt x="1361120" y="1913865"/>
                    <a:pt x="1365251" y="1935343"/>
                    <a:pt x="1371600" y="1955800"/>
                  </a:cubicBezTo>
                  <a:cubicBezTo>
                    <a:pt x="1398291" y="2041803"/>
                    <a:pt x="1394081" y="2029509"/>
                    <a:pt x="1412240" y="2108200"/>
                  </a:cubicBezTo>
                  <a:cubicBezTo>
                    <a:pt x="1405467" y="2118360"/>
                    <a:pt x="1400847" y="2130348"/>
                    <a:pt x="1391920" y="2138680"/>
                  </a:cubicBezTo>
                  <a:cubicBezTo>
                    <a:pt x="1375082" y="2154395"/>
                    <a:pt x="1357057" y="2169899"/>
                    <a:pt x="1336040" y="2179320"/>
                  </a:cubicBezTo>
                  <a:cubicBezTo>
                    <a:pt x="1321345" y="2185908"/>
                    <a:pt x="1235475" y="2207001"/>
                    <a:pt x="1203960" y="2214880"/>
                  </a:cubicBezTo>
                  <a:cubicBezTo>
                    <a:pt x="1200573" y="2209800"/>
                    <a:pt x="1197856" y="2204203"/>
                    <a:pt x="1193800" y="2199640"/>
                  </a:cubicBezTo>
                  <a:cubicBezTo>
                    <a:pt x="1157173" y="2158435"/>
                    <a:pt x="1113656" y="2122885"/>
                    <a:pt x="1082040" y="2077720"/>
                  </a:cubicBezTo>
                  <a:cubicBezTo>
                    <a:pt x="1070187" y="2060787"/>
                    <a:pt x="1058882" y="2043456"/>
                    <a:pt x="1046480" y="2026920"/>
                  </a:cubicBezTo>
                  <a:cubicBezTo>
                    <a:pt x="1033469" y="2009572"/>
                    <a:pt x="1017420" y="1994455"/>
                    <a:pt x="1005840" y="1976120"/>
                  </a:cubicBezTo>
                  <a:cubicBezTo>
                    <a:pt x="996934" y="1962019"/>
                    <a:pt x="992293" y="1945640"/>
                    <a:pt x="985520" y="1930400"/>
                  </a:cubicBezTo>
                  <a:cubicBezTo>
                    <a:pt x="982133" y="1910080"/>
                    <a:pt x="977915" y="1889881"/>
                    <a:pt x="975360" y="1869440"/>
                  </a:cubicBezTo>
                  <a:cubicBezTo>
                    <a:pt x="965644" y="1791712"/>
                    <a:pt x="967980" y="1688415"/>
                    <a:pt x="975360" y="1620520"/>
                  </a:cubicBezTo>
                  <a:cubicBezTo>
                    <a:pt x="977162" y="1603940"/>
                    <a:pt x="988579" y="1589890"/>
                    <a:pt x="995680" y="1574800"/>
                  </a:cubicBezTo>
                  <a:cubicBezTo>
                    <a:pt x="1027113" y="1508004"/>
                    <a:pt x="1007043" y="1561031"/>
                    <a:pt x="1031240" y="1488440"/>
                  </a:cubicBezTo>
                  <a:cubicBezTo>
                    <a:pt x="1033217" y="1475590"/>
                    <a:pt x="1052354" y="1354142"/>
                    <a:pt x="1051560" y="1346200"/>
                  </a:cubicBezTo>
                  <a:cubicBezTo>
                    <a:pt x="1045546" y="1286060"/>
                    <a:pt x="1038245" y="1224598"/>
                    <a:pt x="1016000" y="1168400"/>
                  </a:cubicBezTo>
                  <a:cubicBezTo>
                    <a:pt x="1004974" y="1140545"/>
                    <a:pt x="976512" y="1123251"/>
                    <a:pt x="955040" y="1102360"/>
                  </a:cubicBezTo>
                  <a:cubicBezTo>
                    <a:pt x="920136" y="1068399"/>
                    <a:pt x="873672" y="995658"/>
                    <a:pt x="812800" y="980440"/>
                  </a:cubicBezTo>
                  <a:cubicBezTo>
                    <a:pt x="797654" y="976654"/>
                    <a:pt x="782320" y="973667"/>
                    <a:pt x="767080" y="970280"/>
                  </a:cubicBezTo>
                  <a:cubicBezTo>
                    <a:pt x="738791" y="975938"/>
                    <a:pt x="691390" y="980051"/>
                    <a:pt x="670560" y="1005840"/>
                  </a:cubicBezTo>
                  <a:cubicBezTo>
                    <a:pt x="644826" y="1037702"/>
                    <a:pt x="631747" y="1078068"/>
                    <a:pt x="609600" y="1112520"/>
                  </a:cubicBezTo>
                  <a:cubicBezTo>
                    <a:pt x="576230" y="1164429"/>
                    <a:pt x="551570" y="1213860"/>
                    <a:pt x="497840" y="1249680"/>
                  </a:cubicBezTo>
                  <a:cubicBezTo>
                    <a:pt x="417632" y="1303152"/>
                    <a:pt x="413862" y="1291999"/>
                    <a:pt x="340360" y="1300480"/>
                  </a:cubicBezTo>
                  <a:cubicBezTo>
                    <a:pt x="314904" y="1303417"/>
                    <a:pt x="289560" y="1307253"/>
                    <a:pt x="264160" y="1310640"/>
                  </a:cubicBezTo>
                  <a:cubicBezTo>
                    <a:pt x="250613" y="1320800"/>
                    <a:pt x="235166" y="1328827"/>
                    <a:pt x="223520" y="1341120"/>
                  </a:cubicBezTo>
                  <a:cubicBezTo>
                    <a:pt x="168367" y="1399338"/>
                    <a:pt x="169288" y="1415005"/>
                    <a:pt x="137160" y="1488440"/>
                  </a:cubicBezTo>
                  <a:cubicBezTo>
                    <a:pt x="132080" y="1513840"/>
                    <a:pt x="121369" y="1538743"/>
                    <a:pt x="121920" y="1564640"/>
                  </a:cubicBezTo>
                  <a:cubicBezTo>
                    <a:pt x="123082" y="1619236"/>
                    <a:pt x="128731" y="1674289"/>
                    <a:pt x="142240" y="1727200"/>
                  </a:cubicBezTo>
                  <a:cubicBezTo>
                    <a:pt x="159745" y="1795760"/>
                    <a:pt x="203840" y="1826481"/>
                    <a:pt x="259080" y="1864360"/>
                  </a:cubicBezTo>
                  <a:cubicBezTo>
                    <a:pt x="291653" y="1886696"/>
                    <a:pt x="327188" y="1904388"/>
                    <a:pt x="360680" y="1925320"/>
                  </a:cubicBezTo>
                  <a:cubicBezTo>
                    <a:pt x="381389" y="1938263"/>
                    <a:pt x="401320" y="1952413"/>
                    <a:pt x="421640" y="1965960"/>
                  </a:cubicBezTo>
                  <a:cubicBezTo>
                    <a:pt x="429892" y="1990715"/>
                    <a:pt x="430705" y="1991411"/>
                    <a:pt x="436880" y="2026920"/>
                  </a:cubicBezTo>
                  <a:cubicBezTo>
                    <a:pt x="440983" y="2050513"/>
                    <a:pt x="441655" y="2074706"/>
                    <a:pt x="447040" y="2098040"/>
                  </a:cubicBezTo>
                  <a:cubicBezTo>
                    <a:pt x="451856" y="2118911"/>
                    <a:pt x="453830" y="2142395"/>
                    <a:pt x="467360" y="2159000"/>
                  </a:cubicBezTo>
                  <a:cubicBezTo>
                    <a:pt x="520069" y="2223688"/>
                    <a:pt x="602685" y="2263990"/>
                    <a:pt x="680720" y="2286000"/>
                  </a:cubicBezTo>
                  <a:cubicBezTo>
                    <a:pt x="705220" y="2292910"/>
                    <a:pt x="731520" y="2289387"/>
                    <a:pt x="756920" y="2291080"/>
                  </a:cubicBezTo>
                  <a:lnTo>
                    <a:pt x="822960" y="2286000"/>
                  </a:lnTo>
                  <a:cubicBezTo>
                    <a:pt x="843843" y="2277299"/>
                    <a:pt x="889355" y="2229765"/>
                    <a:pt x="909320" y="2209800"/>
                  </a:cubicBezTo>
                  <a:cubicBezTo>
                    <a:pt x="914400" y="2192867"/>
                    <a:pt x="918969" y="2175772"/>
                    <a:pt x="924560" y="2159000"/>
                  </a:cubicBezTo>
                  <a:cubicBezTo>
                    <a:pt x="936460" y="2123301"/>
                    <a:pt x="952084" y="2089284"/>
                    <a:pt x="960120" y="2052320"/>
                  </a:cubicBezTo>
                  <a:cubicBezTo>
                    <a:pt x="964851" y="2030556"/>
                    <a:pt x="965374" y="2008005"/>
                    <a:pt x="970280" y="1986280"/>
                  </a:cubicBezTo>
                  <a:cubicBezTo>
                    <a:pt x="977248" y="1955423"/>
                    <a:pt x="984648" y="1924488"/>
                    <a:pt x="995680" y="1894840"/>
                  </a:cubicBezTo>
                  <a:cubicBezTo>
                    <a:pt x="1022341" y="1823188"/>
                    <a:pt x="1038608" y="1773866"/>
                    <a:pt x="1087120" y="1722120"/>
                  </a:cubicBezTo>
                  <a:cubicBezTo>
                    <a:pt x="1099431" y="1708988"/>
                    <a:pt x="1113244" y="1697205"/>
                    <a:pt x="1127760" y="1686560"/>
                  </a:cubicBezTo>
                  <a:cubicBezTo>
                    <a:pt x="1138769" y="1678487"/>
                    <a:pt x="1150463" y="1670832"/>
                    <a:pt x="1163320" y="1666240"/>
                  </a:cubicBezTo>
                  <a:cubicBezTo>
                    <a:pt x="1174596" y="1662213"/>
                    <a:pt x="1187027" y="1662853"/>
                    <a:pt x="1198880" y="1661160"/>
                  </a:cubicBezTo>
                  <a:cubicBezTo>
                    <a:pt x="1411738" y="1733980"/>
                    <a:pt x="1325943" y="1710706"/>
                    <a:pt x="1452880" y="1742440"/>
                  </a:cubicBezTo>
                  <a:cubicBezTo>
                    <a:pt x="1501987" y="1735667"/>
                    <a:pt x="1552375" y="1735163"/>
                    <a:pt x="1600200" y="1722120"/>
                  </a:cubicBezTo>
                  <a:cubicBezTo>
                    <a:pt x="1627972" y="1714546"/>
                    <a:pt x="1649987" y="1692926"/>
                    <a:pt x="1676400" y="1681480"/>
                  </a:cubicBezTo>
                  <a:cubicBezTo>
                    <a:pt x="1700967" y="1670834"/>
                    <a:pt x="1727200" y="1664547"/>
                    <a:pt x="1752600" y="1656080"/>
                  </a:cubicBezTo>
                  <a:cubicBezTo>
                    <a:pt x="1801707" y="1662853"/>
                    <a:pt x="1853828" y="1658155"/>
                    <a:pt x="1899920" y="1676400"/>
                  </a:cubicBezTo>
                  <a:cubicBezTo>
                    <a:pt x="1966727" y="1702844"/>
                    <a:pt x="2006348" y="1765480"/>
                    <a:pt x="2047240" y="1818640"/>
                  </a:cubicBezTo>
                  <a:cubicBezTo>
                    <a:pt x="2054013" y="1844040"/>
                    <a:pt x="2061942" y="1869160"/>
                    <a:pt x="2067560" y="1894840"/>
                  </a:cubicBezTo>
                  <a:cubicBezTo>
                    <a:pt x="2072778" y="1918691"/>
                    <a:pt x="2078741" y="1991820"/>
                    <a:pt x="2098040" y="2021840"/>
                  </a:cubicBezTo>
                  <a:cubicBezTo>
                    <a:pt x="2121062" y="2057652"/>
                    <a:pt x="2168712" y="2074506"/>
                    <a:pt x="2204720" y="2087880"/>
                  </a:cubicBezTo>
                  <a:cubicBezTo>
                    <a:pt x="2297696" y="2122414"/>
                    <a:pt x="2289656" y="2117078"/>
                    <a:pt x="2372360" y="2123440"/>
                  </a:cubicBezTo>
                  <a:cubicBezTo>
                    <a:pt x="2390987" y="2116667"/>
                    <a:pt x="2410873" y="2112672"/>
                    <a:pt x="2428240" y="2103120"/>
                  </a:cubicBezTo>
                  <a:cubicBezTo>
                    <a:pt x="2473075" y="2078461"/>
                    <a:pt x="2484536" y="2055882"/>
                    <a:pt x="2509520" y="2011680"/>
                  </a:cubicBezTo>
                  <a:cubicBezTo>
                    <a:pt x="2520699" y="1991902"/>
                    <a:pt x="2532359" y="1972115"/>
                    <a:pt x="2540000" y="1950720"/>
                  </a:cubicBezTo>
                  <a:cubicBezTo>
                    <a:pt x="2549393" y="1924420"/>
                    <a:pt x="2553547" y="1896533"/>
                    <a:pt x="2560320" y="1869440"/>
                  </a:cubicBezTo>
                  <a:cubicBezTo>
                    <a:pt x="2562013" y="1847427"/>
                    <a:pt x="2566282" y="1825461"/>
                    <a:pt x="2565400" y="1803400"/>
                  </a:cubicBezTo>
                  <a:cubicBezTo>
                    <a:pt x="2564577" y="1782816"/>
                    <a:pt x="2561754" y="1761983"/>
                    <a:pt x="2555240" y="1742440"/>
                  </a:cubicBezTo>
                  <a:cubicBezTo>
                    <a:pt x="2539142" y="1694147"/>
                    <a:pt x="2511631" y="1659306"/>
                    <a:pt x="2473960" y="1625600"/>
                  </a:cubicBezTo>
                  <a:cubicBezTo>
                    <a:pt x="2460310" y="1613387"/>
                    <a:pt x="2443480" y="1605280"/>
                    <a:pt x="2428240" y="1595120"/>
                  </a:cubicBezTo>
                  <a:cubicBezTo>
                    <a:pt x="2382520" y="1601893"/>
                    <a:pt x="2335421" y="1602399"/>
                    <a:pt x="2291080" y="1615440"/>
                  </a:cubicBezTo>
                  <a:cubicBezTo>
                    <a:pt x="2248191" y="1628054"/>
                    <a:pt x="2212145" y="1659039"/>
                    <a:pt x="2169160" y="1671320"/>
                  </a:cubicBezTo>
                  <a:lnTo>
                    <a:pt x="2098040" y="1691640"/>
                  </a:lnTo>
                  <a:cubicBezTo>
                    <a:pt x="2014097" y="1744493"/>
                    <a:pt x="1962268" y="1762977"/>
                    <a:pt x="1905000" y="1833880"/>
                  </a:cubicBezTo>
                  <a:cubicBezTo>
                    <a:pt x="1885819" y="1857628"/>
                    <a:pt x="1868878" y="1883314"/>
                    <a:pt x="1854200" y="1910080"/>
                  </a:cubicBezTo>
                  <a:cubicBezTo>
                    <a:pt x="1839980" y="1936010"/>
                    <a:pt x="1828380" y="1963437"/>
                    <a:pt x="1818640" y="1991360"/>
                  </a:cubicBezTo>
                  <a:cubicBezTo>
                    <a:pt x="1802934" y="2036384"/>
                    <a:pt x="1791259" y="2082716"/>
                    <a:pt x="1778000" y="2128520"/>
                  </a:cubicBezTo>
                  <a:cubicBezTo>
                    <a:pt x="1772632" y="2147066"/>
                    <a:pt x="1769930" y="2166474"/>
                    <a:pt x="1762760" y="2184400"/>
                  </a:cubicBezTo>
                  <a:cubicBezTo>
                    <a:pt x="1749853" y="2216667"/>
                    <a:pt x="1742144" y="2242726"/>
                    <a:pt x="1722120" y="2270760"/>
                  </a:cubicBezTo>
                  <a:cubicBezTo>
                    <a:pt x="1713046" y="2283464"/>
                    <a:pt x="1704630" y="2297660"/>
                    <a:pt x="1691640" y="2306320"/>
                  </a:cubicBezTo>
                  <a:cubicBezTo>
                    <a:pt x="1673324" y="2318531"/>
                    <a:pt x="1651000" y="2323253"/>
                    <a:pt x="1630680" y="2331720"/>
                  </a:cubicBezTo>
                  <a:cubicBezTo>
                    <a:pt x="1587709" y="2326349"/>
                    <a:pt x="1488045" y="2323815"/>
                    <a:pt x="1442720" y="2291080"/>
                  </a:cubicBezTo>
                  <a:cubicBezTo>
                    <a:pt x="1429770" y="2281727"/>
                    <a:pt x="1426413" y="2263574"/>
                    <a:pt x="1417320" y="2250440"/>
                  </a:cubicBezTo>
                  <a:cubicBezTo>
                    <a:pt x="1411148" y="2241525"/>
                    <a:pt x="1403773" y="2233507"/>
                    <a:pt x="1397000" y="2225040"/>
                  </a:cubicBezTo>
                  <a:cubicBezTo>
                    <a:pt x="1375467" y="2160440"/>
                    <a:pt x="1414733" y="2270666"/>
                    <a:pt x="1376680" y="2194560"/>
                  </a:cubicBezTo>
                  <a:cubicBezTo>
                    <a:pt x="1363504" y="2168208"/>
                    <a:pt x="1362837" y="2138236"/>
                    <a:pt x="1346200" y="2113280"/>
                  </a:cubicBezTo>
                  <a:cubicBezTo>
                    <a:pt x="1330221" y="2089311"/>
                    <a:pt x="1292501" y="2068650"/>
                    <a:pt x="1270000" y="2057400"/>
                  </a:cubicBezTo>
                  <a:cubicBezTo>
                    <a:pt x="1220767" y="2032784"/>
                    <a:pt x="1214781" y="2033435"/>
                    <a:pt x="1168400" y="2021840"/>
                  </a:cubicBezTo>
                  <a:cubicBezTo>
                    <a:pt x="1119293" y="2033693"/>
                    <a:pt x="1068288" y="2039416"/>
                    <a:pt x="1021080" y="2057400"/>
                  </a:cubicBezTo>
                  <a:cubicBezTo>
                    <a:pt x="959757" y="2080761"/>
                    <a:pt x="962229" y="2101011"/>
                    <a:pt x="924560" y="2138680"/>
                  </a:cubicBezTo>
                  <a:cubicBezTo>
                    <a:pt x="911832" y="2151408"/>
                    <a:pt x="897976" y="2162995"/>
                    <a:pt x="883920" y="2174240"/>
                  </a:cubicBezTo>
                  <a:cubicBezTo>
                    <a:pt x="841769" y="2207961"/>
                    <a:pt x="797955" y="2241181"/>
                    <a:pt x="746760" y="2260600"/>
                  </a:cubicBezTo>
                  <a:cubicBezTo>
                    <a:pt x="724091" y="2269199"/>
                    <a:pt x="699347" y="2270760"/>
                    <a:pt x="675640" y="2275840"/>
                  </a:cubicBezTo>
                  <a:cubicBezTo>
                    <a:pt x="611293" y="2267373"/>
                    <a:pt x="545861" y="2264937"/>
                    <a:pt x="482600" y="2250440"/>
                  </a:cubicBezTo>
                  <a:cubicBezTo>
                    <a:pt x="463351" y="2246029"/>
                    <a:pt x="447724" y="2231638"/>
                    <a:pt x="431800" y="2219960"/>
                  </a:cubicBezTo>
                  <a:cubicBezTo>
                    <a:pt x="406788" y="2201618"/>
                    <a:pt x="392636" y="2173914"/>
                    <a:pt x="375920" y="2148840"/>
                  </a:cubicBezTo>
                  <a:cubicBezTo>
                    <a:pt x="363425" y="2107191"/>
                    <a:pt x="351847" y="2077108"/>
                    <a:pt x="350520" y="2032000"/>
                  </a:cubicBezTo>
                  <a:cubicBezTo>
                    <a:pt x="349473" y="1996415"/>
                    <a:pt x="348618" y="1960229"/>
                    <a:pt x="355600" y="1925320"/>
                  </a:cubicBezTo>
                  <a:cubicBezTo>
                    <a:pt x="359551" y="1905566"/>
                    <a:pt x="413859" y="1832798"/>
                    <a:pt x="421640" y="1823720"/>
                  </a:cubicBezTo>
                  <a:cubicBezTo>
                    <a:pt x="445947" y="1795361"/>
                    <a:pt x="491616" y="1753673"/>
                    <a:pt x="523240" y="1732280"/>
                  </a:cubicBezTo>
                  <a:cubicBezTo>
                    <a:pt x="562935" y="1705427"/>
                    <a:pt x="604924" y="1682115"/>
                    <a:pt x="645160" y="1656080"/>
                  </a:cubicBezTo>
                  <a:cubicBezTo>
                    <a:pt x="662514" y="1644851"/>
                    <a:pt x="678236" y="1631155"/>
                    <a:pt x="695960" y="1620520"/>
                  </a:cubicBezTo>
                  <a:cubicBezTo>
                    <a:pt x="712893" y="1610360"/>
                    <a:pt x="731590" y="1602682"/>
                    <a:pt x="746760" y="1590040"/>
                  </a:cubicBezTo>
                  <a:cubicBezTo>
                    <a:pt x="762424" y="1576986"/>
                    <a:pt x="774346" y="1559984"/>
                    <a:pt x="787400" y="1544320"/>
                  </a:cubicBezTo>
                  <a:cubicBezTo>
                    <a:pt x="799760" y="1529488"/>
                    <a:pt x="812940" y="1515103"/>
                    <a:pt x="822960" y="1498600"/>
                  </a:cubicBezTo>
                  <a:cubicBezTo>
                    <a:pt x="864670" y="1429901"/>
                    <a:pt x="869078" y="1413786"/>
                    <a:pt x="894080" y="1351280"/>
                  </a:cubicBezTo>
                  <a:cubicBezTo>
                    <a:pt x="897005" y="1333731"/>
                    <a:pt x="905410" y="1302235"/>
                    <a:pt x="894080" y="1285240"/>
                  </a:cubicBezTo>
                  <a:cubicBezTo>
                    <a:pt x="886000" y="1273120"/>
                    <a:pt x="871216" y="1266981"/>
                    <a:pt x="858520" y="1259840"/>
                  </a:cubicBezTo>
                  <a:cubicBezTo>
                    <a:pt x="847611" y="1253704"/>
                    <a:pt x="799983" y="1232893"/>
                    <a:pt x="782320" y="1229360"/>
                  </a:cubicBezTo>
                  <a:cubicBezTo>
                    <a:pt x="767284" y="1226353"/>
                    <a:pt x="751840" y="1225973"/>
                    <a:pt x="736600" y="1224280"/>
                  </a:cubicBezTo>
                  <a:cubicBezTo>
                    <a:pt x="694267" y="1231053"/>
                    <a:pt x="650987" y="1233414"/>
                    <a:pt x="609600" y="1244600"/>
                  </a:cubicBezTo>
                  <a:cubicBezTo>
                    <a:pt x="556883" y="1258848"/>
                    <a:pt x="528951" y="1293207"/>
                    <a:pt x="487680" y="1325880"/>
                  </a:cubicBezTo>
                  <a:cubicBezTo>
                    <a:pt x="467765" y="1341646"/>
                    <a:pt x="447040" y="1356360"/>
                    <a:pt x="426720" y="1371600"/>
                  </a:cubicBezTo>
                  <a:cubicBezTo>
                    <a:pt x="421640" y="1380067"/>
                    <a:pt x="409544" y="1387318"/>
                    <a:pt x="411480" y="1397000"/>
                  </a:cubicBezTo>
                  <a:cubicBezTo>
                    <a:pt x="415353" y="1416364"/>
                    <a:pt x="428792" y="1433083"/>
                    <a:pt x="441960" y="1447800"/>
                  </a:cubicBezTo>
                  <a:cubicBezTo>
                    <a:pt x="462211" y="1470434"/>
                    <a:pt x="540742" y="1524365"/>
                    <a:pt x="563880" y="1539240"/>
                  </a:cubicBezTo>
                  <a:cubicBezTo>
                    <a:pt x="624953" y="1578501"/>
                    <a:pt x="698509" y="1620269"/>
                    <a:pt x="767080" y="1640840"/>
                  </a:cubicBezTo>
                  <a:cubicBezTo>
                    <a:pt x="843170" y="1663667"/>
                    <a:pt x="792809" y="1645396"/>
                    <a:pt x="848360" y="1671320"/>
                  </a:cubicBezTo>
                  <a:cubicBezTo>
                    <a:pt x="863473" y="1678373"/>
                    <a:pt x="879779" y="1683060"/>
                    <a:pt x="894080" y="1691640"/>
                  </a:cubicBezTo>
                  <a:cubicBezTo>
                    <a:pt x="975093" y="1740248"/>
                    <a:pt x="922354" y="1723557"/>
                    <a:pt x="1000760" y="1762760"/>
                  </a:cubicBezTo>
                  <a:cubicBezTo>
                    <a:pt x="1010339" y="1767549"/>
                    <a:pt x="1020629" y="1771473"/>
                    <a:pt x="1031240" y="1772920"/>
                  </a:cubicBezTo>
                  <a:cubicBezTo>
                    <a:pt x="1058137" y="1776588"/>
                    <a:pt x="1085427" y="1776307"/>
                    <a:pt x="1112520" y="1778000"/>
                  </a:cubicBezTo>
                  <a:cubicBezTo>
                    <a:pt x="1139613" y="1774613"/>
                    <a:pt x="1168087" y="1777023"/>
                    <a:pt x="1193800" y="1767840"/>
                  </a:cubicBezTo>
                  <a:cubicBezTo>
                    <a:pt x="1278342" y="1737646"/>
                    <a:pt x="1278977" y="1666392"/>
                    <a:pt x="1346200" y="1605280"/>
                  </a:cubicBezTo>
                  <a:cubicBezTo>
                    <a:pt x="1364827" y="1588347"/>
                    <a:pt x="1382514" y="1570319"/>
                    <a:pt x="1402080" y="1554480"/>
                  </a:cubicBezTo>
                  <a:cubicBezTo>
                    <a:pt x="1443208" y="1521186"/>
                    <a:pt x="1463308" y="1511012"/>
                    <a:pt x="1513840" y="1493520"/>
                  </a:cubicBezTo>
                  <a:cubicBezTo>
                    <a:pt x="1537139" y="1485455"/>
                    <a:pt x="1560640" y="1477253"/>
                    <a:pt x="1584960" y="1473200"/>
                  </a:cubicBezTo>
                  <a:cubicBezTo>
                    <a:pt x="1611737" y="1468737"/>
                    <a:pt x="1639147" y="1469813"/>
                    <a:pt x="1666240" y="1468120"/>
                  </a:cubicBezTo>
                  <a:cubicBezTo>
                    <a:pt x="1715347" y="1473200"/>
                    <a:pt x="1765238" y="1473246"/>
                    <a:pt x="1813560" y="1483360"/>
                  </a:cubicBezTo>
                  <a:cubicBezTo>
                    <a:pt x="1838805" y="1488644"/>
                    <a:pt x="1860589" y="1504629"/>
                    <a:pt x="1884680" y="1513840"/>
                  </a:cubicBezTo>
                  <a:cubicBezTo>
                    <a:pt x="1918195" y="1526654"/>
                    <a:pt x="1951708" y="1539797"/>
                    <a:pt x="1986280" y="1549400"/>
                  </a:cubicBezTo>
                  <a:cubicBezTo>
                    <a:pt x="2014296" y="1557182"/>
                    <a:pt x="2101038" y="1569791"/>
                    <a:pt x="2133600" y="1574800"/>
                  </a:cubicBezTo>
                  <a:cubicBezTo>
                    <a:pt x="2172547" y="1573107"/>
                    <a:pt x="2212956" y="1580430"/>
                    <a:pt x="2250440" y="1569720"/>
                  </a:cubicBezTo>
                  <a:cubicBezTo>
                    <a:pt x="2274863" y="1562742"/>
                    <a:pt x="2292115" y="1540530"/>
                    <a:pt x="2311400" y="1524000"/>
                  </a:cubicBezTo>
                  <a:cubicBezTo>
                    <a:pt x="2327764" y="1509974"/>
                    <a:pt x="2344188" y="1495522"/>
                    <a:pt x="2357120" y="1478280"/>
                  </a:cubicBezTo>
                  <a:cubicBezTo>
                    <a:pt x="2379528" y="1448403"/>
                    <a:pt x="2394166" y="1405986"/>
                    <a:pt x="2407920" y="1371600"/>
                  </a:cubicBezTo>
                  <a:cubicBezTo>
                    <a:pt x="2409613" y="1354667"/>
                    <a:pt x="2414988" y="1337701"/>
                    <a:pt x="2413000" y="1320800"/>
                  </a:cubicBezTo>
                  <a:cubicBezTo>
                    <a:pt x="2409719" y="1292911"/>
                    <a:pt x="2387248" y="1271098"/>
                    <a:pt x="2367280" y="1254760"/>
                  </a:cubicBezTo>
                  <a:cubicBezTo>
                    <a:pt x="2359638" y="1248508"/>
                    <a:pt x="2350347" y="1244600"/>
                    <a:pt x="2341880" y="1239520"/>
                  </a:cubicBezTo>
                  <a:cubicBezTo>
                    <a:pt x="2299547" y="1251373"/>
                    <a:pt x="2254200" y="1255420"/>
                    <a:pt x="2214880" y="1275080"/>
                  </a:cubicBezTo>
                  <a:cubicBezTo>
                    <a:pt x="2191319" y="1286861"/>
                    <a:pt x="2176622" y="1311380"/>
                    <a:pt x="2159000" y="1330960"/>
                  </a:cubicBezTo>
                  <a:cubicBezTo>
                    <a:pt x="2074072" y="1425325"/>
                    <a:pt x="2181958" y="1332413"/>
                    <a:pt x="2057400" y="1503680"/>
                  </a:cubicBezTo>
                  <a:cubicBezTo>
                    <a:pt x="2015018" y="1561956"/>
                    <a:pt x="2015004" y="1566396"/>
                    <a:pt x="1960880" y="1620520"/>
                  </a:cubicBezTo>
                  <a:cubicBezTo>
                    <a:pt x="1944771" y="1636629"/>
                    <a:pt x="1929450" y="1654249"/>
                    <a:pt x="1910080" y="1666240"/>
                  </a:cubicBezTo>
                  <a:cubicBezTo>
                    <a:pt x="1869553" y="1691328"/>
                    <a:pt x="1833746" y="1688133"/>
                    <a:pt x="1788160" y="1691640"/>
                  </a:cubicBezTo>
                  <a:cubicBezTo>
                    <a:pt x="1772920" y="1688253"/>
                    <a:pt x="1756404" y="1688462"/>
                    <a:pt x="1742440" y="1681480"/>
                  </a:cubicBezTo>
                  <a:cubicBezTo>
                    <a:pt x="1728706" y="1674613"/>
                    <a:pt x="1707823" y="1645307"/>
                    <a:pt x="1701800" y="1630680"/>
                  </a:cubicBezTo>
                  <a:cubicBezTo>
                    <a:pt x="1688679" y="1598814"/>
                    <a:pt x="1670103" y="1529901"/>
                    <a:pt x="1661160" y="1498600"/>
                  </a:cubicBezTo>
                  <a:cubicBezTo>
                    <a:pt x="1666240" y="1466427"/>
                    <a:pt x="1666100" y="1432980"/>
                    <a:pt x="1676400" y="1402080"/>
                  </a:cubicBezTo>
                  <a:cubicBezTo>
                    <a:pt x="1680186" y="1390721"/>
                    <a:pt x="1692974" y="1384771"/>
                    <a:pt x="1701800" y="1376680"/>
                  </a:cubicBezTo>
                  <a:cubicBezTo>
                    <a:pt x="1752393" y="1330303"/>
                    <a:pt x="1719723" y="1360078"/>
                    <a:pt x="1772920" y="1325880"/>
                  </a:cubicBezTo>
                  <a:cubicBezTo>
                    <a:pt x="1785173" y="1318003"/>
                    <a:pt x="1795784" y="1307621"/>
                    <a:pt x="1808480" y="1300480"/>
                  </a:cubicBezTo>
                  <a:cubicBezTo>
                    <a:pt x="1823016" y="1292304"/>
                    <a:pt x="1839128" y="1287299"/>
                    <a:pt x="1854200" y="1280160"/>
                  </a:cubicBezTo>
                  <a:cubicBezTo>
                    <a:pt x="1995351" y="1213299"/>
                    <a:pt x="1817685" y="1297449"/>
                    <a:pt x="1950720" y="1224280"/>
                  </a:cubicBezTo>
                  <a:cubicBezTo>
                    <a:pt x="2006718" y="1193481"/>
                    <a:pt x="2006292" y="1206731"/>
                    <a:pt x="2057400" y="1168400"/>
                  </a:cubicBezTo>
                  <a:cubicBezTo>
                    <a:pt x="2099161" y="1137079"/>
                    <a:pt x="2125220" y="1115227"/>
                    <a:pt x="2153920" y="1076960"/>
                  </a:cubicBezTo>
                  <a:cubicBezTo>
                    <a:pt x="2161246" y="1067191"/>
                    <a:pt x="2167467" y="1056640"/>
                    <a:pt x="2174240" y="1046480"/>
                  </a:cubicBezTo>
                  <a:cubicBezTo>
                    <a:pt x="2177627" y="1031240"/>
                    <a:pt x="2179995" y="1015737"/>
                    <a:pt x="2184400" y="1000760"/>
                  </a:cubicBezTo>
                  <a:cubicBezTo>
                    <a:pt x="2188482" y="986880"/>
                    <a:pt x="2195912" y="974099"/>
                    <a:pt x="2199640" y="960120"/>
                  </a:cubicBezTo>
                  <a:cubicBezTo>
                    <a:pt x="2202725" y="948551"/>
                    <a:pt x="2203027" y="936413"/>
                    <a:pt x="2204720" y="924560"/>
                  </a:cubicBezTo>
                  <a:cubicBezTo>
                    <a:pt x="2201333" y="890693"/>
                    <a:pt x="2201943" y="856185"/>
                    <a:pt x="2194560" y="822960"/>
                  </a:cubicBezTo>
                  <a:cubicBezTo>
                    <a:pt x="2191598" y="809633"/>
                    <a:pt x="2182270" y="798441"/>
                    <a:pt x="2174240" y="787400"/>
                  </a:cubicBezTo>
                  <a:cubicBezTo>
                    <a:pt x="2164128" y="773496"/>
                    <a:pt x="2144415" y="758198"/>
                    <a:pt x="2128520" y="751840"/>
                  </a:cubicBezTo>
                  <a:cubicBezTo>
                    <a:pt x="2112106" y="745274"/>
                    <a:pt x="2094653" y="741680"/>
                    <a:pt x="2077720" y="736600"/>
                  </a:cubicBezTo>
                  <a:cubicBezTo>
                    <a:pt x="2028613" y="743373"/>
                    <a:pt x="1979230" y="748375"/>
                    <a:pt x="1930400" y="756920"/>
                  </a:cubicBezTo>
                  <a:cubicBezTo>
                    <a:pt x="1911382" y="760248"/>
                    <a:pt x="1893787" y="770917"/>
                    <a:pt x="1874520" y="772160"/>
                  </a:cubicBezTo>
                  <a:cubicBezTo>
                    <a:pt x="1840681" y="774343"/>
                    <a:pt x="1806787" y="768773"/>
                    <a:pt x="1772920" y="767080"/>
                  </a:cubicBezTo>
                  <a:cubicBezTo>
                    <a:pt x="1754293" y="763693"/>
                    <a:pt x="1734316" y="764664"/>
                    <a:pt x="1717040" y="756920"/>
                  </a:cubicBezTo>
                  <a:cubicBezTo>
                    <a:pt x="1636025" y="720603"/>
                    <a:pt x="1638469" y="716054"/>
                    <a:pt x="1595120" y="665480"/>
                  </a:cubicBezTo>
                  <a:cubicBezTo>
                    <a:pt x="1582934" y="632985"/>
                    <a:pt x="1572534" y="615370"/>
                    <a:pt x="1574800" y="579120"/>
                  </a:cubicBezTo>
                  <a:cubicBezTo>
                    <a:pt x="1577120" y="541999"/>
                    <a:pt x="1588921" y="536020"/>
                    <a:pt x="1620520" y="518160"/>
                  </a:cubicBezTo>
                  <a:cubicBezTo>
                    <a:pt x="1698305" y="474194"/>
                    <a:pt x="1677428" y="481002"/>
                    <a:pt x="1737360" y="472440"/>
                  </a:cubicBezTo>
                  <a:cubicBezTo>
                    <a:pt x="1762760" y="475827"/>
                    <a:pt x="1789250" y="474497"/>
                    <a:pt x="1813560" y="482600"/>
                  </a:cubicBezTo>
                  <a:cubicBezTo>
                    <a:pt x="1830936" y="488392"/>
                    <a:pt x="1844627" y="502090"/>
                    <a:pt x="1859280" y="513080"/>
                  </a:cubicBezTo>
                  <a:cubicBezTo>
                    <a:pt x="1912051" y="552659"/>
                    <a:pt x="1915864" y="559504"/>
                    <a:pt x="1960880" y="604520"/>
                  </a:cubicBezTo>
                  <a:cubicBezTo>
                    <a:pt x="1974511" y="636325"/>
                    <a:pt x="1986343" y="667022"/>
                    <a:pt x="2006600" y="695960"/>
                  </a:cubicBezTo>
                  <a:cubicBezTo>
                    <a:pt x="2018293" y="712664"/>
                    <a:pt x="2032438" y="727657"/>
                    <a:pt x="2047240" y="741680"/>
                  </a:cubicBezTo>
                  <a:cubicBezTo>
                    <a:pt x="2081333" y="773979"/>
                    <a:pt x="2112900" y="796291"/>
                    <a:pt x="2153920" y="817880"/>
                  </a:cubicBezTo>
                  <a:cubicBezTo>
                    <a:pt x="2168678" y="825647"/>
                    <a:pt x="2184527" y="831147"/>
                    <a:pt x="2199640" y="838200"/>
                  </a:cubicBezTo>
                  <a:cubicBezTo>
                    <a:pt x="2209934" y="843004"/>
                    <a:pt x="2219222" y="850235"/>
                    <a:pt x="2230120" y="853440"/>
                  </a:cubicBezTo>
                  <a:cubicBezTo>
                    <a:pt x="2248283" y="858782"/>
                    <a:pt x="2267436" y="859887"/>
                    <a:pt x="2286000" y="863600"/>
                  </a:cubicBezTo>
                  <a:cubicBezTo>
                    <a:pt x="2385953" y="883591"/>
                    <a:pt x="2324270" y="875190"/>
                    <a:pt x="2402840" y="883920"/>
                  </a:cubicBezTo>
                  <a:cubicBezTo>
                    <a:pt x="2418080" y="889000"/>
                    <a:pt x="2433173" y="894544"/>
                    <a:pt x="2448560" y="899160"/>
                  </a:cubicBezTo>
                  <a:cubicBezTo>
                    <a:pt x="2467053" y="904708"/>
                    <a:pt x="2486514" y="907230"/>
                    <a:pt x="2504440" y="914400"/>
                  </a:cubicBezTo>
                  <a:cubicBezTo>
                    <a:pt x="2543606" y="930066"/>
                    <a:pt x="2555013" y="943960"/>
                    <a:pt x="2585720" y="970280"/>
                  </a:cubicBezTo>
                  <a:cubicBezTo>
                    <a:pt x="2666523" y="1137657"/>
                    <a:pt x="2648548" y="1063705"/>
                    <a:pt x="2667000" y="1183640"/>
                  </a:cubicBezTo>
                  <a:cubicBezTo>
                    <a:pt x="2656840" y="1225973"/>
                    <a:pt x="2651960" y="1269934"/>
                    <a:pt x="2636520" y="1310640"/>
                  </a:cubicBezTo>
                  <a:cubicBezTo>
                    <a:pt x="2632675" y="1320778"/>
                    <a:pt x="2620818" y="1326111"/>
                    <a:pt x="2611120" y="1330960"/>
                  </a:cubicBezTo>
                  <a:cubicBezTo>
                    <a:pt x="2607570" y="1332735"/>
                    <a:pt x="2556123" y="1340973"/>
                    <a:pt x="2555240" y="1341120"/>
                  </a:cubicBezTo>
                  <a:cubicBezTo>
                    <a:pt x="2524760" y="1339427"/>
                    <a:pt x="2494230" y="1338474"/>
                    <a:pt x="2463800" y="1336040"/>
                  </a:cubicBezTo>
                  <a:cubicBezTo>
                    <a:pt x="2451864" y="1335085"/>
                    <a:pt x="2440214" y="1330960"/>
                    <a:pt x="2428240" y="1330960"/>
                  </a:cubicBezTo>
                  <a:cubicBezTo>
                    <a:pt x="2407850" y="1330960"/>
                    <a:pt x="2387600" y="1334347"/>
                    <a:pt x="2367280" y="1336040"/>
                  </a:cubicBezTo>
                  <a:cubicBezTo>
                    <a:pt x="2357120" y="1339427"/>
                    <a:pt x="2347235" y="1343792"/>
                    <a:pt x="2336800" y="1346200"/>
                  </a:cubicBezTo>
                  <a:cubicBezTo>
                    <a:pt x="2273350" y="1360842"/>
                    <a:pt x="2235001" y="1341817"/>
                    <a:pt x="2159000" y="1330960"/>
                  </a:cubicBezTo>
                  <a:cubicBezTo>
                    <a:pt x="2136987" y="1312333"/>
                    <a:pt x="2112821" y="1295986"/>
                    <a:pt x="2092960" y="1275080"/>
                  </a:cubicBezTo>
                  <a:cubicBezTo>
                    <a:pt x="2067440" y="1248217"/>
                    <a:pt x="2051840" y="1205952"/>
                    <a:pt x="2037080" y="1173480"/>
                  </a:cubicBezTo>
                  <a:cubicBezTo>
                    <a:pt x="2031781" y="1146987"/>
                    <a:pt x="2021840" y="1104908"/>
                    <a:pt x="2021840" y="1076960"/>
                  </a:cubicBezTo>
                  <a:cubicBezTo>
                    <a:pt x="2021840" y="1047264"/>
                    <a:pt x="2026596" y="1027781"/>
                    <a:pt x="2032000" y="1000760"/>
                  </a:cubicBezTo>
                  <a:cubicBezTo>
                    <a:pt x="2021840" y="968587"/>
                    <a:pt x="2012557" y="936123"/>
                    <a:pt x="2001520" y="904240"/>
                  </a:cubicBezTo>
                  <a:cubicBezTo>
                    <a:pt x="1997302" y="892053"/>
                    <a:pt x="1993254" y="879528"/>
                    <a:pt x="1986280" y="868680"/>
                  </a:cubicBezTo>
                  <a:cubicBezTo>
                    <a:pt x="1959952" y="827726"/>
                    <a:pt x="1950667" y="836285"/>
                    <a:pt x="1920240" y="797560"/>
                  </a:cubicBezTo>
                  <a:cubicBezTo>
                    <a:pt x="1910672" y="785382"/>
                    <a:pt x="1885761" y="733682"/>
                    <a:pt x="1879600" y="721360"/>
                  </a:cubicBezTo>
                  <a:cubicBezTo>
                    <a:pt x="1876213" y="704427"/>
                    <a:pt x="1872133" y="687617"/>
                    <a:pt x="1869440" y="670560"/>
                  </a:cubicBezTo>
                  <a:cubicBezTo>
                    <a:pt x="1867049" y="655414"/>
                    <a:pt x="1867186" y="639911"/>
                    <a:pt x="1864360" y="624840"/>
                  </a:cubicBezTo>
                  <a:cubicBezTo>
                    <a:pt x="1862088" y="612723"/>
                    <a:pt x="1856972" y="601292"/>
                    <a:pt x="1854200" y="589280"/>
                  </a:cubicBezTo>
                  <a:cubicBezTo>
                    <a:pt x="1846185" y="554548"/>
                    <a:pt x="1852531" y="536533"/>
                    <a:pt x="1823720" y="502920"/>
                  </a:cubicBezTo>
                  <a:cubicBezTo>
                    <a:pt x="1795624" y="470142"/>
                    <a:pt x="1769344" y="425925"/>
                    <a:pt x="1727200" y="416560"/>
                  </a:cubicBezTo>
                  <a:cubicBezTo>
                    <a:pt x="1654980" y="400511"/>
                    <a:pt x="1697061" y="407374"/>
                    <a:pt x="1600200" y="401320"/>
                  </a:cubicBezTo>
                  <a:cubicBezTo>
                    <a:pt x="1590271" y="403182"/>
                    <a:pt x="1488418" y="419309"/>
                    <a:pt x="1468120" y="431800"/>
                  </a:cubicBezTo>
                  <a:cubicBezTo>
                    <a:pt x="1459711" y="436975"/>
                    <a:pt x="1457479" y="448463"/>
                    <a:pt x="1452880" y="457200"/>
                  </a:cubicBezTo>
                  <a:cubicBezTo>
                    <a:pt x="1440535" y="480655"/>
                    <a:pt x="1429173" y="504613"/>
                    <a:pt x="1417320" y="528320"/>
                  </a:cubicBezTo>
                  <a:cubicBezTo>
                    <a:pt x="1407202" y="576888"/>
                    <a:pt x="1399586" y="665425"/>
                    <a:pt x="1361440" y="711200"/>
                  </a:cubicBezTo>
                  <a:cubicBezTo>
                    <a:pt x="1341451" y="735187"/>
                    <a:pt x="1316437" y="755049"/>
                    <a:pt x="1290320" y="772160"/>
                  </a:cubicBezTo>
                  <a:cubicBezTo>
                    <a:pt x="1266874" y="787521"/>
                    <a:pt x="1239883" y="796679"/>
                    <a:pt x="1214120" y="807720"/>
                  </a:cubicBezTo>
                  <a:cubicBezTo>
                    <a:pt x="1204276" y="811939"/>
                    <a:pt x="1194313" y="816991"/>
                    <a:pt x="1183640" y="817880"/>
                  </a:cubicBezTo>
                  <a:cubicBezTo>
                    <a:pt x="1132987" y="822101"/>
                    <a:pt x="1082040" y="821267"/>
                    <a:pt x="1031240" y="822960"/>
                  </a:cubicBezTo>
                  <a:lnTo>
                    <a:pt x="949960" y="833120"/>
                  </a:lnTo>
                  <a:cubicBezTo>
                    <a:pt x="929686" y="835292"/>
                    <a:pt x="908836" y="833477"/>
                    <a:pt x="889000" y="838200"/>
                  </a:cubicBezTo>
                  <a:cubicBezTo>
                    <a:pt x="872776" y="842063"/>
                    <a:pt x="858520" y="851747"/>
                    <a:pt x="843280" y="858520"/>
                  </a:cubicBezTo>
                  <a:cubicBezTo>
                    <a:pt x="814689" y="891876"/>
                    <a:pt x="801868" y="908674"/>
                    <a:pt x="767080" y="939800"/>
                  </a:cubicBezTo>
                  <a:cubicBezTo>
                    <a:pt x="750919" y="954260"/>
                    <a:pt x="735506" y="970409"/>
                    <a:pt x="716280" y="980440"/>
                  </a:cubicBezTo>
                  <a:cubicBezTo>
                    <a:pt x="695860" y="991094"/>
                    <a:pt x="672253" y="993987"/>
                    <a:pt x="650240" y="1000760"/>
                  </a:cubicBezTo>
                  <a:cubicBezTo>
                    <a:pt x="596053" y="992293"/>
                    <a:pt x="536734" y="999887"/>
                    <a:pt x="487680" y="975360"/>
                  </a:cubicBezTo>
                  <a:cubicBezTo>
                    <a:pt x="442729" y="952885"/>
                    <a:pt x="441010" y="847903"/>
                    <a:pt x="436880" y="812800"/>
                  </a:cubicBezTo>
                  <a:cubicBezTo>
                    <a:pt x="441960" y="784013"/>
                    <a:pt x="441967" y="753852"/>
                    <a:pt x="452120" y="726440"/>
                  </a:cubicBezTo>
                  <a:cubicBezTo>
                    <a:pt x="467407" y="685165"/>
                    <a:pt x="505420" y="657243"/>
                    <a:pt x="543560" y="640080"/>
                  </a:cubicBezTo>
                  <a:cubicBezTo>
                    <a:pt x="557797" y="633673"/>
                    <a:pt x="574040" y="633307"/>
                    <a:pt x="589280" y="629920"/>
                  </a:cubicBezTo>
                  <a:cubicBezTo>
                    <a:pt x="663909" y="638700"/>
                    <a:pt x="698509" y="635443"/>
                    <a:pt x="767080" y="675640"/>
                  </a:cubicBezTo>
                  <a:cubicBezTo>
                    <a:pt x="816902" y="704846"/>
                    <a:pt x="826275" y="737951"/>
                    <a:pt x="863600" y="777240"/>
                  </a:cubicBezTo>
                  <a:cubicBezTo>
                    <a:pt x="880938" y="795491"/>
                    <a:pt x="898938" y="813489"/>
                    <a:pt x="919480" y="828040"/>
                  </a:cubicBezTo>
                  <a:cubicBezTo>
                    <a:pt x="939882" y="842491"/>
                    <a:pt x="961876" y="855472"/>
                    <a:pt x="985520" y="863600"/>
                  </a:cubicBezTo>
                  <a:cubicBezTo>
                    <a:pt x="1051934" y="886430"/>
                    <a:pt x="1100372" y="884998"/>
                    <a:pt x="1168400" y="889000"/>
                  </a:cubicBezTo>
                  <a:cubicBezTo>
                    <a:pt x="1188720" y="883920"/>
                    <a:pt x="1210825" y="883515"/>
                    <a:pt x="1229360" y="873760"/>
                  </a:cubicBezTo>
                  <a:cubicBezTo>
                    <a:pt x="1244194" y="865953"/>
                    <a:pt x="1252391" y="849337"/>
                    <a:pt x="1264920" y="838200"/>
                  </a:cubicBezTo>
                  <a:cubicBezTo>
                    <a:pt x="1353647" y="759332"/>
                    <a:pt x="1351964" y="783121"/>
                    <a:pt x="1391920" y="711200"/>
                  </a:cubicBezTo>
                  <a:cubicBezTo>
                    <a:pt x="1401114" y="694650"/>
                    <a:pt x="1408853" y="677333"/>
                    <a:pt x="1417320" y="660400"/>
                  </a:cubicBezTo>
                  <a:cubicBezTo>
                    <a:pt x="1419013" y="643467"/>
                    <a:pt x="1420101" y="626462"/>
                    <a:pt x="1422400" y="609600"/>
                  </a:cubicBezTo>
                  <a:cubicBezTo>
                    <a:pt x="1425183" y="589189"/>
                    <a:pt x="1433806" y="569203"/>
                    <a:pt x="1432560" y="548640"/>
                  </a:cubicBezTo>
                  <a:cubicBezTo>
                    <a:pt x="1430370" y="512507"/>
                    <a:pt x="1423687" y="476302"/>
                    <a:pt x="1412240" y="441960"/>
                  </a:cubicBezTo>
                  <a:cubicBezTo>
                    <a:pt x="1408058" y="429413"/>
                    <a:pt x="1396192" y="420832"/>
                    <a:pt x="1386840" y="411480"/>
                  </a:cubicBezTo>
                  <a:cubicBezTo>
                    <a:pt x="1365622" y="390262"/>
                    <a:pt x="1340978" y="364935"/>
                    <a:pt x="1310640" y="355600"/>
                  </a:cubicBezTo>
                  <a:cubicBezTo>
                    <a:pt x="1299196" y="352079"/>
                    <a:pt x="1286933" y="352213"/>
                    <a:pt x="1275080" y="350520"/>
                  </a:cubicBezTo>
                  <a:cubicBezTo>
                    <a:pt x="1258147" y="355600"/>
                    <a:pt x="1240093" y="357854"/>
                    <a:pt x="1224280" y="365760"/>
                  </a:cubicBezTo>
                  <a:cubicBezTo>
                    <a:pt x="1198183" y="378808"/>
                    <a:pt x="1180691" y="407217"/>
                    <a:pt x="1168400" y="431800"/>
                  </a:cubicBezTo>
                  <a:cubicBezTo>
                    <a:pt x="1158555" y="451489"/>
                    <a:pt x="1153133" y="473218"/>
                    <a:pt x="1143000" y="492760"/>
                  </a:cubicBezTo>
                  <a:cubicBezTo>
                    <a:pt x="1129365" y="519056"/>
                    <a:pt x="1114911" y="545158"/>
                    <a:pt x="1097280" y="568960"/>
                  </a:cubicBezTo>
                  <a:cubicBezTo>
                    <a:pt x="1069614" y="606309"/>
                    <a:pt x="1027566" y="650980"/>
                    <a:pt x="980440" y="665480"/>
                  </a:cubicBezTo>
                  <a:cubicBezTo>
                    <a:pt x="957724" y="672470"/>
                    <a:pt x="933027" y="668867"/>
                    <a:pt x="909320" y="670560"/>
                  </a:cubicBezTo>
                  <a:cubicBezTo>
                    <a:pt x="889000" y="667173"/>
                    <a:pt x="866959" y="669257"/>
                    <a:pt x="848360" y="660400"/>
                  </a:cubicBezTo>
                  <a:cubicBezTo>
                    <a:pt x="829950" y="651633"/>
                    <a:pt x="817516" y="633706"/>
                    <a:pt x="802640" y="619760"/>
                  </a:cubicBezTo>
                  <a:cubicBezTo>
                    <a:pt x="790411" y="608295"/>
                    <a:pt x="782367" y="591079"/>
                    <a:pt x="767080" y="584200"/>
                  </a:cubicBezTo>
                  <a:cubicBezTo>
                    <a:pt x="746769" y="575060"/>
                    <a:pt x="723053" y="577427"/>
                    <a:pt x="701040" y="574040"/>
                  </a:cubicBezTo>
                  <a:cubicBezTo>
                    <a:pt x="672253" y="577427"/>
                    <a:pt x="642550" y="576237"/>
                    <a:pt x="614680" y="584200"/>
                  </a:cubicBezTo>
                  <a:cubicBezTo>
                    <a:pt x="605470" y="586832"/>
                    <a:pt x="600787" y="597417"/>
                    <a:pt x="594360" y="604520"/>
                  </a:cubicBezTo>
                  <a:cubicBezTo>
                    <a:pt x="568603" y="632988"/>
                    <a:pt x="544696" y="663137"/>
                    <a:pt x="518160" y="690880"/>
                  </a:cubicBezTo>
                  <a:cubicBezTo>
                    <a:pt x="484902" y="725650"/>
                    <a:pt x="385349" y="834344"/>
                    <a:pt x="335280" y="873760"/>
                  </a:cubicBezTo>
                  <a:cubicBezTo>
                    <a:pt x="327395" y="879968"/>
                    <a:pt x="181473" y="999536"/>
                    <a:pt x="116840" y="1021080"/>
                  </a:cubicBezTo>
                  <a:cubicBezTo>
                    <a:pt x="103888" y="1025397"/>
                    <a:pt x="89747" y="1024467"/>
                    <a:pt x="76200" y="1026160"/>
                  </a:cubicBezTo>
                  <a:cubicBezTo>
                    <a:pt x="71120" y="1027853"/>
                    <a:pt x="65104" y="1034631"/>
                    <a:pt x="60960" y="1031240"/>
                  </a:cubicBezTo>
                  <a:cubicBezTo>
                    <a:pt x="15703" y="994212"/>
                    <a:pt x="16319" y="967438"/>
                    <a:pt x="0" y="914400"/>
                  </a:cubicBezTo>
                  <a:cubicBezTo>
                    <a:pt x="5080" y="875453"/>
                    <a:pt x="5189" y="835529"/>
                    <a:pt x="15240" y="797560"/>
                  </a:cubicBezTo>
                  <a:cubicBezTo>
                    <a:pt x="20669" y="777049"/>
                    <a:pt x="33388" y="758945"/>
                    <a:pt x="45720" y="741680"/>
                  </a:cubicBezTo>
                  <a:cubicBezTo>
                    <a:pt x="79527" y="694350"/>
                    <a:pt x="115813" y="668462"/>
                    <a:pt x="167640" y="640080"/>
                  </a:cubicBezTo>
                  <a:cubicBezTo>
                    <a:pt x="235653" y="602835"/>
                    <a:pt x="302568" y="571405"/>
                    <a:pt x="375920" y="548640"/>
                  </a:cubicBezTo>
                  <a:cubicBezTo>
                    <a:pt x="401026" y="540848"/>
                    <a:pt x="427260" y="536866"/>
                    <a:pt x="452120" y="528320"/>
                  </a:cubicBezTo>
                  <a:cubicBezTo>
                    <a:pt x="481561" y="518200"/>
                    <a:pt x="509141" y="503171"/>
                    <a:pt x="538480" y="492760"/>
                  </a:cubicBezTo>
                  <a:cubicBezTo>
                    <a:pt x="561716" y="484515"/>
                    <a:pt x="586767" y="481742"/>
                    <a:pt x="609600" y="472440"/>
                  </a:cubicBezTo>
                  <a:cubicBezTo>
                    <a:pt x="682757" y="442635"/>
                    <a:pt x="667545" y="436225"/>
                    <a:pt x="731520" y="396240"/>
                  </a:cubicBezTo>
                  <a:cubicBezTo>
                    <a:pt x="752721" y="382989"/>
                    <a:pt x="775794" y="372982"/>
                    <a:pt x="797560" y="360680"/>
                  </a:cubicBezTo>
                  <a:cubicBezTo>
                    <a:pt x="814751" y="350963"/>
                    <a:pt x="831427" y="340360"/>
                    <a:pt x="848360" y="330200"/>
                  </a:cubicBezTo>
                  <a:cubicBezTo>
                    <a:pt x="861907" y="306493"/>
                    <a:pt x="875320" y="282710"/>
                    <a:pt x="889000" y="259080"/>
                  </a:cubicBezTo>
                  <a:cubicBezTo>
                    <a:pt x="893947" y="250535"/>
                    <a:pt x="904240" y="233680"/>
                    <a:pt x="904240" y="233680"/>
                  </a:cubicBezTo>
                  <a:cubicBezTo>
                    <a:pt x="905207" y="227880"/>
                    <a:pt x="915384" y="191795"/>
                    <a:pt x="904240" y="182880"/>
                  </a:cubicBezTo>
                  <a:cubicBezTo>
                    <a:pt x="880059" y="163535"/>
                    <a:pt x="855854" y="162116"/>
                    <a:pt x="828040" y="157480"/>
                  </a:cubicBezTo>
                  <a:cubicBezTo>
                    <a:pt x="822960" y="162560"/>
                    <a:pt x="816920" y="166834"/>
                    <a:pt x="812800" y="172720"/>
                  </a:cubicBezTo>
                  <a:cubicBezTo>
                    <a:pt x="782395" y="216156"/>
                    <a:pt x="792122" y="212932"/>
                    <a:pt x="787400" y="274320"/>
                  </a:cubicBezTo>
                  <a:cubicBezTo>
                    <a:pt x="789093" y="291253"/>
                    <a:pt x="786422" y="309217"/>
                    <a:pt x="792480" y="325120"/>
                  </a:cubicBezTo>
                  <a:cubicBezTo>
                    <a:pt x="800340" y="345752"/>
                    <a:pt x="813411" y="364463"/>
                    <a:pt x="828040" y="381000"/>
                  </a:cubicBezTo>
                  <a:cubicBezTo>
                    <a:pt x="859604" y="416681"/>
                    <a:pt x="908488" y="467848"/>
                    <a:pt x="960120" y="482600"/>
                  </a:cubicBezTo>
                  <a:cubicBezTo>
                    <a:pt x="978104" y="487738"/>
                    <a:pt x="997373" y="485987"/>
                    <a:pt x="1016000" y="487680"/>
                  </a:cubicBezTo>
                  <a:cubicBezTo>
                    <a:pt x="1053253" y="477520"/>
                    <a:pt x="1091128" y="469411"/>
                    <a:pt x="1127760" y="457200"/>
                  </a:cubicBezTo>
                  <a:cubicBezTo>
                    <a:pt x="1156911" y="447483"/>
                    <a:pt x="1231171" y="412083"/>
                    <a:pt x="1259840" y="396240"/>
                  </a:cubicBezTo>
                  <a:cubicBezTo>
                    <a:pt x="1304327" y="371655"/>
                    <a:pt x="1344920" y="339393"/>
                    <a:pt x="1391920" y="320040"/>
                  </a:cubicBezTo>
                  <a:cubicBezTo>
                    <a:pt x="1420707" y="308187"/>
                    <a:pt x="1450257" y="298040"/>
                    <a:pt x="1478280" y="284480"/>
                  </a:cubicBezTo>
                  <a:cubicBezTo>
                    <a:pt x="1502858" y="272587"/>
                    <a:pt x="1525359" y="256785"/>
                    <a:pt x="1549400" y="243840"/>
                  </a:cubicBezTo>
                  <a:cubicBezTo>
                    <a:pt x="1569403" y="233069"/>
                    <a:pt x="1590416" y="224239"/>
                    <a:pt x="1610360" y="213360"/>
                  </a:cubicBezTo>
                  <a:cubicBezTo>
                    <a:pt x="1627696" y="203904"/>
                    <a:pt x="1642770" y="190076"/>
                    <a:pt x="1661160" y="182880"/>
                  </a:cubicBezTo>
                  <a:cubicBezTo>
                    <a:pt x="1702287" y="166787"/>
                    <a:pt x="1745104" y="166148"/>
                    <a:pt x="1788160" y="162560"/>
                  </a:cubicBezTo>
                  <a:cubicBezTo>
                    <a:pt x="1867179" y="178364"/>
                    <a:pt x="1888895" y="179430"/>
                    <a:pt x="1971040" y="213360"/>
                  </a:cubicBezTo>
                  <a:cubicBezTo>
                    <a:pt x="2014441" y="231287"/>
                    <a:pt x="2058969" y="248273"/>
                    <a:pt x="2098040" y="274320"/>
                  </a:cubicBezTo>
                  <a:cubicBezTo>
                    <a:pt x="2108200" y="281093"/>
                    <a:pt x="2119612" y="286289"/>
                    <a:pt x="2128520" y="294640"/>
                  </a:cubicBezTo>
                  <a:cubicBezTo>
                    <a:pt x="2167336" y="331030"/>
                    <a:pt x="2192623" y="363256"/>
                    <a:pt x="2214880" y="411480"/>
                  </a:cubicBezTo>
                  <a:cubicBezTo>
                    <a:pt x="2225429" y="434336"/>
                    <a:pt x="2231352" y="459063"/>
                    <a:pt x="2240280" y="482600"/>
                  </a:cubicBezTo>
                  <a:cubicBezTo>
                    <a:pt x="2282416" y="593686"/>
                    <a:pt x="2262678" y="521083"/>
                    <a:pt x="2286000" y="629920"/>
                  </a:cubicBezTo>
                  <a:cubicBezTo>
                    <a:pt x="2287693" y="657013"/>
                    <a:pt x="2294447" y="684263"/>
                    <a:pt x="2291080" y="711200"/>
                  </a:cubicBezTo>
                  <a:cubicBezTo>
                    <a:pt x="2285648" y="754652"/>
                    <a:pt x="2258633" y="807983"/>
                    <a:pt x="2240280" y="848360"/>
                  </a:cubicBezTo>
                  <a:cubicBezTo>
                    <a:pt x="2236203" y="866706"/>
                    <a:pt x="2224147" y="914181"/>
                    <a:pt x="2225040" y="934720"/>
                  </a:cubicBezTo>
                  <a:cubicBezTo>
                    <a:pt x="2226153" y="960321"/>
                    <a:pt x="2228538" y="986176"/>
                    <a:pt x="2235200" y="1010920"/>
                  </a:cubicBezTo>
                  <a:cubicBezTo>
                    <a:pt x="2244896" y="1046933"/>
                    <a:pt x="2264196" y="1077268"/>
                    <a:pt x="2291080" y="1102360"/>
                  </a:cubicBezTo>
                  <a:cubicBezTo>
                    <a:pt x="2305194" y="1115533"/>
                    <a:pt x="2319671" y="1129013"/>
                    <a:pt x="2336800" y="1137920"/>
                  </a:cubicBezTo>
                  <a:cubicBezTo>
                    <a:pt x="2390093" y="1165632"/>
                    <a:pt x="2416059" y="1167996"/>
                    <a:pt x="2468880" y="1178560"/>
                  </a:cubicBezTo>
                  <a:cubicBezTo>
                    <a:pt x="2481836" y="1177264"/>
                    <a:pt x="2572376" y="1167928"/>
                    <a:pt x="2580640" y="1168400"/>
                  </a:cubicBezTo>
                  <a:cubicBezTo>
                    <a:pt x="2619853" y="1170641"/>
                    <a:pt x="2658533" y="1178560"/>
                    <a:pt x="2697480" y="1183640"/>
                  </a:cubicBezTo>
                  <a:cubicBezTo>
                    <a:pt x="2730508" y="1202513"/>
                    <a:pt x="2775133" y="1217026"/>
                    <a:pt x="2794000" y="1254760"/>
                  </a:cubicBezTo>
                  <a:cubicBezTo>
                    <a:pt x="2803579" y="1273918"/>
                    <a:pt x="2807547" y="1295400"/>
                    <a:pt x="2814320" y="1315720"/>
                  </a:cubicBezTo>
                  <a:cubicBezTo>
                    <a:pt x="2796732" y="1438835"/>
                    <a:pt x="2818940" y="1455418"/>
                    <a:pt x="2733040" y="1534160"/>
                  </a:cubicBezTo>
                  <a:cubicBezTo>
                    <a:pt x="2715699" y="1550056"/>
                    <a:pt x="2692400" y="1557867"/>
                    <a:pt x="2672080" y="1569720"/>
                  </a:cubicBezTo>
                  <a:cubicBezTo>
                    <a:pt x="2649979" y="1567510"/>
                    <a:pt x="2595244" y="1565803"/>
                    <a:pt x="2575560" y="1549400"/>
                  </a:cubicBezTo>
                  <a:cubicBezTo>
                    <a:pt x="2565653" y="1541144"/>
                    <a:pt x="2565400" y="1525693"/>
                    <a:pt x="2560320" y="1513840"/>
                  </a:cubicBezTo>
                  <a:cubicBezTo>
                    <a:pt x="2555240" y="1488440"/>
                    <a:pt x="2543930" y="1463517"/>
                    <a:pt x="2545080" y="1437640"/>
                  </a:cubicBezTo>
                  <a:cubicBezTo>
                    <a:pt x="2547367" y="1386190"/>
                    <a:pt x="2556014" y="1334667"/>
                    <a:pt x="2570480" y="1285240"/>
                  </a:cubicBezTo>
                  <a:cubicBezTo>
                    <a:pt x="2587385" y="1227481"/>
                    <a:pt x="2611304" y="1230346"/>
                    <a:pt x="2651760" y="1198880"/>
                  </a:cubicBezTo>
                  <a:cubicBezTo>
                    <a:pt x="2770579" y="1106465"/>
                    <a:pt x="2627148" y="1205128"/>
                    <a:pt x="2743200" y="1127760"/>
                  </a:cubicBezTo>
                  <a:cubicBezTo>
                    <a:pt x="2776957" y="1074713"/>
                    <a:pt x="2788346" y="1063443"/>
                    <a:pt x="2809240" y="1000760"/>
                  </a:cubicBezTo>
                  <a:cubicBezTo>
                    <a:pt x="2816384" y="979327"/>
                    <a:pt x="2819400" y="956733"/>
                    <a:pt x="2824480" y="934720"/>
                  </a:cubicBezTo>
                  <a:cubicBezTo>
                    <a:pt x="2812627" y="904240"/>
                    <a:pt x="2808260" y="869652"/>
                    <a:pt x="2788920" y="843280"/>
                  </a:cubicBezTo>
                  <a:cubicBezTo>
                    <a:pt x="2763859" y="809105"/>
                    <a:pt x="2715025" y="783637"/>
                    <a:pt x="2677160" y="762000"/>
                  </a:cubicBezTo>
                  <a:cubicBezTo>
                    <a:pt x="2658533" y="767080"/>
                    <a:pt x="2638230" y="767995"/>
                    <a:pt x="2621280" y="777240"/>
                  </a:cubicBezTo>
                  <a:cubicBezTo>
                    <a:pt x="2576174" y="801843"/>
                    <a:pt x="2563038" y="826109"/>
                    <a:pt x="2534920" y="863600"/>
                  </a:cubicBezTo>
                  <a:cubicBezTo>
                    <a:pt x="2522871" y="911795"/>
                    <a:pt x="2512715" y="924537"/>
                    <a:pt x="2545080" y="980440"/>
                  </a:cubicBezTo>
                  <a:cubicBezTo>
                    <a:pt x="2551920" y="992255"/>
                    <a:pt x="2568787" y="993987"/>
                    <a:pt x="2580640" y="1000760"/>
                  </a:cubicBezTo>
                  <a:cubicBezTo>
                    <a:pt x="2609427" y="997373"/>
                    <a:pt x="2640244" y="1001748"/>
                    <a:pt x="2667000" y="990600"/>
                  </a:cubicBezTo>
                  <a:cubicBezTo>
                    <a:pt x="2683616" y="983677"/>
                    <a:pt x="2691760" y="964360"/>
                    <a:pt x="2702560" y="949960"/>
                  </a:cubicBezTo>
                  <a:cubicBezTo>
                    <a:pt x="2727364" y="916888"/>
                    <a:pt x="2750260" y="882426"/>
                    <a:pt x="2773680" y="848360"/>
                  </a:cubicBezTo>
                  <a:cubicBezTo>
                    <a:pt x="2827078" y="770690"/>
                    <a:pt x="2799973" y="804837"/>
                    <a:pt x="2854960" y="731520"/>
                  </a:cubicBezTo>
                  <a:cubicBezTo>
                    <a:pt x="2866544" y="716074"/>
                    <a:pt x="2872442" y="692579"/>
                    <a:pt x="2890520" y="685800"/>
                  </a:cubicBezTo>
                  <a:cubicBezTo>
                    <a:pt x="2943943" y="665766"/>
                    <a:pt x="2916804" y="672355"/>
                    <a:pt x="2971800" y="665480"/>
                  </a:cubicBezTo>
                  <a:cubicBezTo>
                    <a:pt x="2992120" y="667173"/>
                    <a:pt x="3012482" y="668425"/>
                    <a:pt x="3032760" y="670560"/>
                  </a:cubicBezTo>
                  <a:cubicBezTo>
                    <a:pt x="3044668" y="671813"/>
                    <a:pt x="3056467" y="677333"/>
                    <a:pt x="3068320" y="675640"/>
                  </a:cubicBezTo>
                  <a:cubicBezTo>
                    <a:pt x="3081086" y="673816"/>
                    <a:pt x="3092027" y="665480"/>
                    <a:pt x="3103880" y="660400"/>
                  </a:cubicBezTo>
                  <a:cubicBezTo>
                    <a:pt x="3114040" y="640080"/>
                    <a:pt x="3128506" y="621391"/>
                    <a:pt x="3134360" y="599440"/>
                  </a:cubicBezTo>
                  <a:cubicBezTo>
                    <a:pt x="3153649" y="527108"/>
                    <a:pt x="3149623" y="500660"/>
                    <a:pt x="3119120" y="436880"/>
                  </a:cubicBezTo>
                  <a:cubicBezTo>
                    <a:pt x="3111217" y="420356"/>
                    <a:pt x="3102424" y="403221"/>
                    <a:pt x="3088640" y="391160"/>
                  </a:cubicBezTo>
                  <a:cubicBezTo>
                    <a:pt x="3052194" y="359270"/>
                    <a:pt x="3006155" y="361535"/>
                    <a:pt x="2961640" y="355600"/>
                  </a:cubicBezTo>
                  <a:cubicBezTo>
                    <a:pt x="2928294" y="367509"/>
                    <a:pt x="2846983" y="393333"/>
                    <a:pt x="2819400" y="416560"/>
                  </a:cubicBezTo>
                  <a:cubicBezTo>
                    <a:pt x="2808693" y="425577"/>
                    <a:pt x="2779278" y="495405"/>
                    <a:pt x="2773680" y="508000"/>
                  </a:cubicBezTo>
                  <a:cubicBezTo>
                    <a:pt x="2765871" y="556809"/>
                    <a:pt x="2761640" y="646736"/>
                    <a:pt x="2727960" y="695960"/>
                  </a:cubicBezTo>
                  <a:cubicBezTo>
                    <a:pt x="2717795" y="710816"/>
                    <a:pt x="2703684" y="724020"/>
                    <a:pt x="2687320" y="731520"/>
                  </a:cubicBezTo>
                  <a:cubicBezTo>
                    <a:pt x="2661932" y="743156"/>
                    <a:pt x="2633670" y="747777"/>
                    <a:pt x="2606040" y="751840"/>
                  </a:cubicBezTo>
                  <a:cubicBezTo>
                    <a:pt x="2575838" y="756281"/>
                    <a:pt x="2545080" y="755227"/>
                    <a:pt x="2514600" y="756920"/>
                  </a:cubicBezTo>
                  <a:cubicBezTo>
                    <a:pt x="2487507" y="755227"/>
                    <a:pt x="2459987" y="756919"/>
                    <a:pt x="2433320" y="751840"/>
                  </a:cubicBezTo>
                  <a:cubicBezTo>
                    <a:pt x="2423621" y="749993"/>
                    <a:pt x="2415505" y="742921"/>
                    <a:pt x="2407920" y="736600"/>
                  </a:cubicBezTo>
                  <a:cubicBezTo>
                    <a:pt x="2395042" y="725868"/>
                    <a:pt x="2382175" y="714630"/>
                    <a:pt x="2372360" y="701040"/>
                  </a:cubicBezTo>
                  <a:cubicBezTo>
                    <a:pt x="2349787" y="669785"/>
                    <a:pt x="2325612" y="607202"/>
                    <a:pt x="2311400" y="574040"/>
                  </a:cubicBezTo>
                  <a:cubicBezTo>
                    <a:pt x="2301457" y="524326"/>
                    <a:pt x="2289317" y="490862"/>
                    <a:pt x="2311400" y="436880"/>
                  </a:cubicBezTo>
                  <a:cubicBezTo>
                    <a:pt x="2318288" y="420044"/>
                    <a:pt x="2382014" y="396493"/>
                    <a:pt x="2392680" y="391160"/>
                  </a:cubicBezTo>
                  <a:cubicBezTo>
                    <a:pt x="2513663" y="330668"/>
                    <a:pt x="2340023" y="408153"/>
                    <a:pt x="2468880" y="360680"/>
                  </a:cubicBezTo>
                  <a:cubicBezTo>
                    <a:pt x="2488079" y="353607"/>
                    <a:pt x="2505954" y="343340"/>
                    <a:pt x="2524760" y="335280"/>
                  </a:cubicBezTo>
                  <a:cubicBezTo>
                    <a:pt x="2541523" y="328096"/>
                    <a:pt x="2558627" y="321733"/>
                    <a:pt x="2575560" y="314960"/>
                  </a:cubicBezTo>
                  <a:cubicBezTo>
                    <a:pt x="2585720" y="301413"/>
                    <a:pt x="2599903" y="290102"/>
                    <a:pt x="2606040" y="274320"/>
                  </a:cubicBezTo>
                  <a:cubicBezTo>
                    <a:pt x="2612208" y="258459"/>
                    <a:pt x="2611120" y="240538"/>
                    <a:pt x="2611120" y="223520"/>
                  </a:cubicBezTo>
                  <a:cubicBezTo>
                    <a:pt x="2611120" y="171028"/>
                    <a:pt x="2610475" y="159058"/>
                    <a:pt x="2570480" y="121920"/>
                  </a:cubicBezTo>
                  <a:cubicBezTo>
                    <a:pt x="2539742" y="93378"/>
                    <a:pt x="2503504" y="97112"/>
                    <a:pt x="2463800" y="91440"/>
                  </a:cubicBezTo>
                  <a:cubicBezTo>
                    <a:pt x="2390987" y="94827"/>
                    <a:pt x="2317852" y="93969"/>
                    <a:pt x="2245360" y="101600"/>
                  </a:cubicBezTo>
                  <a:cubicBezTo>
                    <a:pt x="2220840" y="104181"/>
                    <a:pt x="2195673" y="109733"/>
                    <a:pt x="2174240" y="121920"/>
                  </a:cubicBezTo>
                  <a:cubicBezTo>
                    <a:pt x="2065881" y="183536"/>
                    <a:pt x="1972994" y="249782"/>
                    <a:pt x="1889760" y="340360"/>
                  </a:cubicBezTo>
                  <a:cubicBezTo>
                    <a:pt x="1862024" y="370543"/>
                    <a:pt x="1835693" y="402378"/>
                    <a:pt x="1813560" y="436880"/>
                  </a:cubicBezTo>
                  <a:cubicBezTo>
                    <a:pt x="1792461" y="469770"/>
                    <a:pt x="1716587" y="633691"/>
                    <a:pt x="1661160" y="680720"/>
                  </a:cubicBezTo>
                  <a:cubicBezTo>
                    <a:pt x="1627490" y="709288"/>
                    <a:pt x="1591858" y="739709"/>
                    <a:pt x="1549400" y="751840"/>
                  </a:cubicBezTo>
                  <a:cubicBezTo>
                    <a:pt x="1500713" y="765751"/>
                    <a:pt x="1526072" y="760471"/>
                    <a:pt x="1473200" y="767080"/>
                  </a:cubicBezTo>
                  <a:cubicBezTo>
                    <a:pt x="1456267" y="760307"/>
                    <a:pt x="1437395" y="757141"/>
                    <a:pt x="1422400" y="746760"/>
                  </a:cubicBezTo>
                  <a:cubicBezTo>
                    <a:pt x="1414282" y="741140"/>
                    <a:pt x="1412461" y="729690"/>
                    <a:pt x="1407160" y="721360"/>
                  </a:cubicBezTo>
                  <a:cubicBezTo>
                    <a:pt x="1368751" y="661003"/>
                    <a:pt x="1402509" y="722219"/>
                    <a:pt x="1356360" y="629920"/>
                  </a:cubicBezTo>
                  <a:cubicBezTo>
                    <a:pt x="1353823" y="596944"/>
                    <a:pt x="1345653" y="536570"/>
                    <a:pt x="1356360" y="502920"/>
                  </a:cubicBezTo>
                  <a:cubicBezTo>
                    <a:pt x="1362348" y="484102"/>
                    <a:pt x="1375278" y="468129"/>
                    <a:pt x="1386840" y="452120"/>
                  </a:cubicBezTo>
                  <a:cubicBezTo>
                    <a:pt x="1411030" y="418626"/>
                    <a:pt x="1429185" y="403570"/>
                    <a:pt x="1463040" y="381000"/>
                  </a:cubicBezTo>
                  <a:cubicBezTo>
                    <a:pt x="1506445" y="352063"/>
                    <a:pt x="1523048" y="343138"/>
                    <a:pt x="1574800" y="330200"/>
                  </a:cubicBezTo>
                  <a:cubicBezTo>
                    <a:pt x="1588044" y="326889"/>
                    <a:pt x="1601893" y="326813"/>
                    <a:pt x="1615440" y="325120"/>
                  </a:cubicBezTo>
                  <a:cubicBezTo>
                    <a:pt x="1702821" y="354247"/>
                    <a:pt x="1697097" y="349078"/>
                    <a:pt x="1813560" y="426720"/>
                  </a:cubicBezTo>
                  <a:cubicBezTo>
                    <a:pt x="1833880" y="440267"/>
                    <a:pt x="1855759" y="451726"/>
                    <a:pt x="1874520" y="467360"/>
                  </a:cubicBezTo>
                  <a:cubicBezTo>
                    <a:pt x="1916873" y="502654"/>
                    <a:pt x="1955846" y="541817"/>
                    <a:pt x="1996440" y="579120"/>
                  </a:cubicBezTo>
                  <a:cubicBezTo>
                    <a:pt x="2018499" y="599390"/>
                    <a:pt x="2036791" y="624667"/>
                    <a:pt x="2062480" y="640080"/>
                  </a:cubicBezTo>
                  <a:cubicBezTo>
                    <a:pt x="2094965" y="659571"/>
                    <a:pt x="2114312" y="674291"/>
                    <a:pt x="2148840" y="685800"/>
                  </a:cubicBezTo>
                  <a:cubicBezTo>
                    <a:pt x="2177306" y="695289"/>
                    <a:pt x="2235200" y="711200"/>
                    <a:pt x="2235200" y="711200"/>
                  </a:cubicBezTo>
                  <a:cubicBezTo>
                    <a:pt x="2269067" y="709507"/>
                    <a:pt x="2303137" y="710200"/>
                    <a:pt x="2336800" y="706120"/>
                  </a:cubicBezTo>
                  <a:cubicBezTo>
                    <a:pt x="2376300" y="701332"/>
                    <a:pt x="2411410" y="688023"/>
                    <a:pt x="2448560" y="675640"/>
                  </a:cubicBezTo>
                  <a:cubicBezTo>
                    <a:pt x="2462107" y="663787"/>
                    <a:pt x="2476918" y="653239"/>
                    <a:pt x="2489200" y="640080"/>
                  </a:cubicBezTo>
                  <a:cubicBezTo>
                    <a:pt x="2500754" y="627701"/>
                    <a:pt x="2508915" y="612511"/>
                    <a:pt x="2519680" y="599440"/>
                  </a:cubicBezTo>
                  <a:cubicBezTo>
                    <a:pt x="2605602" y="495106"/>
                    <a:pt x="2513612" y="626587"/>
                    <a:pt x="2631440" y="447040"/>
                  </a:cubicBezTo>
                  <a:cubicBezTo>
                    <a:pt x="2643553" y="428581"/>
                    <a:pt x="2667000" y="391160"/>
                    <a:pt x="2667000" y="391160"/>
                  </a:cubicBezTo>
                  <a:cubicBezTo>
                    <a:pt x="2672080" y="372533"/>
                    <a:pt x="2676692" y="353773"/>
                    <a:pt x="2682240" y="335280"/>
                  </a:cubicBezTo>
                  <a:cubicBezTo>
                    <a:pt x="2711724" y="237002"/>
                    <a:pt x="2685041" y="339315"/>
                    <a:pt x="2707640" y="248920"/>
                  </a:cubicBezTo>
                  <a:cubicBezTo>
                    <a:pt x="2700867" y="238760"/>
                    <a:pt x="2696771" y="226172"/>
                    <a:pt x="2687320" y="218440"/>
                  </a:cubicBezTo>
                  <a:cubicBezTo>
                    <a:pt x="2677435" y="210352"/>
                    <a:pt x="2613619" y="190486"/>
                    <a:pt x="2606040" y="187960"/>
                  </a:cubicBezTo>
                  <a:cubicBezTo>
                    <a:pt x="2553975" y="193166"/>
                    <a:pt x="2548499" y="186418"/>
                    <a:pt x="2504440" y="223520"/>
                  </a:cubicBezTo>
                  <a:cubicBezTo>
                    <a:pt x="2465499" y="256312"/>
                    <a:pt x="2460011" y="287757"/>
                    <a:pt x="2413000" y="309880"/>
                  </a:cubicBezTo>
                  <a:cubicBezTo>
                    <a:pt x="2400647" y="315693"/>
                    <a:pt x="2385907" y="313267"/>
                    <a:pt x="2372360" y="314960"/>
                  </a:cubicBezTo>
                  <a:cubicBezTo>
                    <a:pt x="2350347" y="308187"/>
                    <a:pt x="2327757" y="303062"/>
                    <a:pt x="2306320" y="294640"/>
                  </a:cubicBezTo>
                  <a:cubicBezTo>
                    <a:pt x="2240452" y="268763"/>
                    <a:pt x="2178415" y="232463"/>
                    <a:pt x="2123440" y="187960"/>
                  </a:cubicBezTo>
                  <a:cubicBezTo>
                    <a:pt x="2101027" y="169816"/>
                    <a:pt x="2079457" y="150655"/>
                    <a:pt x="2057400" y="132080"/>
                  </a:cubicBezTo>
                  <a:cubicBezTo>
                    <a:pt x="2047284" y="123561"/>
                    <a:pt x="2036272" y="116032"/>
                    <a:pt x="2026920" y="106680"/>
                  </a:cubicBezTo>
                  <a:cubicBezTo>
                    <a:pt x="1991371" y="71131"/>
                    <a:pt x="1994800" y="69229"/>
                    <a:pt x="1950720" y="45720"/>
                  </a:cubicBezTo>
                  <a:cubicBezTo>
                    <a:pt x="1916175" y="27296"/>
                    <a:pt x="1894755" y="25379"/>
                    <a:pt x="1854200" y="15240"/>
                  </a:cubicBezTo>
                  <a:cubicBezTo>
                    <a:pt x="1815253" y="22013"/>
                    <a:pt x="1773752" y="20121"/>
                    <a:pt x="1737360" y="35560"/>
                  </a:cubicBezTo>
                  <a:cubicBezTo>
                    <a:pt x="1715315" y="44913"/>
                    <a:pt x="1701229" y="67432"/>
                    <a:pt x="1686560" y="86360"/>
                  </a:cubicBezTo>
                  <a:cubicBezTo>
                    <a:pt x="1623422" y="167829"/>
                    <a:pt x="1589679" y="244153"/>
                    <a:pt x="1513840" y="309880"/>
                  </a:cubicBezTo>
                  <a:cubicBezTo>
                    <a:pt x="1487213" y="332957"/>
                    <a:pt x="1459157" y="355408"/>
                    <a:pt x="1427480" y="370840"/>
                  </a:cubicBezTo>
                  <a:cubicBezTo>
                    <a:pt x="1357969" y="404704"/>
                    <a:pt x="1293273" y="409944"/>
                    <a:pt x="1219200" y="421640"/>
                  </a:cubicBezTo>
                  <a:cubicBezTo>
                    <a:pt x="1150488" y="409147"/>
                    <a:pt x="1143000" y="413173"/>
                    <a:pt x="1071880" y="365760"/>
                  </a:cubicBezTo>
                  <a:cubicBezTo>
                    <a:pt x="1053947" y="353805"/>
                    <a:pt x="1041400" y="335280"/>
                    <a:pt x="1026160" y="320040"/>
                  </a:cubicBezTo>
                  <a:cubicBezTo>
                    <a:pt x="1014134" y="283962"/>
                    <a:pt x="995680" y="234901"/>
                    <a:pt x="995680" y="198120"/>
                  </a:cubicBezTo>
                  <a:cubicBezTo>
                    <a:pt x="995680" y="150818"/>
                    <a:pt x="1023986" y="116596"/>
                    <a:pt x="1061720" y="91440"/>
                  </a:cubicBezTo>
                  <a:cubicBezTo>
                    <a:pt x="1083180" y="77133"/>
                    <a:pt x="1107935" y="67665"/>
                    <a:pt x="1132840" y="60960"/>
                  </a:cubicBezTo>
                  <a:cubicBezTo>
                    <a:pt x="1152529" y="55659"/>
                    <a:pt x="1173480" y="57573"/>
                    <a:pt x="1193800" y="55880"/>
                  </a:cubicBezTo>
                  <a:cubicBezTo>
                    <a:pt x="1215813" y="59267"/>
                    <a:pt x="1239700" y="56530"/>
                    <a:pt x="1259840" y="66040"/>
                  </a:cubicBezTo>
                  <a:cubicBezTo>
                    <a:pt x="1358036" y="112410"/>
                    <a:pt x="1430711" y="204739"/>
                    <a:pt x="1539240" y="233680"/>
                  </a:cubicBezTo>
                  <a:cubicBezTo>
                    <a:pt x="1646699" y="262336"/>
                    <a:pt x="1589297" y="251248"/>
                    <a:pt x="1711960" y="264160"/>
                  </a:cubicBezTo>
                  <a:cubicBezTo>
                    <a:pt x="1771227" y="262467"/>
                    <a:pt x="1834421" y="280364"/>
                    <a:pt x="1889760" y="259080"/>
                  </a:cubicBezTo>
                  <a:cubicBezTo>
                    <a:pt x="1930054" y="243582"/>
                    <a:pt x="1976120" y="162560"/>
                    <a:pt x="1976120" y="162560"/>
                  </a:cubicBezTo>
                  <a:cubicBezTo>
                    <a:pt x="1989667" y="128693"/>
                    <a:pt x="2005225" y="95564"/>
                    <a:pt x="2016760" y="60960"/>
                  </a:cubicBezTo>
                  <a:lnTo>
                    <a:pt x="2037080" y="0"/>
                  </a:lnTo>
                </a:path>
              </a:pathLst>
            </a:custGeom>
            <a:noFill/>
            <a:ln w="28575">
              <a:solidFill>
                <a:schemeClr val="tx2">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66E767A-EB25-FB2D-11AD-B67AD2BBBA7C}"/>
                </a:ext>
              </a:extLst>
            </p:cNvPr>
            <p:cNvSpPr>
              <a:spLocks noChangeAspect="1"/>
            </p:cNvSpPr>
            <p:nvPr/>
          </p:nvSpPr>
          <p:spPr>
            <a:xfrm>
              <a:off x="8326119" y="3876040"/>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15C229A-26FB-EB75-8619-D50AA3CB1315}"/>
                </a:ext>
              </a:extLst>
            </p:cNvPr>
            <p:cNvSpPr>
              <a:spLocks noChangeAspect="1"/>
            </p:cNvSpPr>
            <p:nvPr/>
          </p:nvSpPr>
          <p:spPr>
            <a:xfrm>
              <a:off x="9274307" y="3759284"/>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02D4AF5-6BA3-1034-0FBB-8A32F9BA8EE3}"/>
                </a:ext>
              </a:extLst>
            </p:cNvPr>
            <p:cNvSpPr>
              <a:spLocks noChangeAspect="1"/>
            </p:cNvSpPr>
            <p:nvPr/>
          </p:nvSpPr>
          <p:spPr>
            <a:xfrm>
              <a:off x="8691938" y="2966720"/>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329153-0454-EA44-5DEE-44456D91AD72}"/>
                </a:ext>
              </a:extLst>
            </p:cNvPr>
            <p:cNvSpPr>
              <a:spLocks noChangeAspect="1"/>
            </p:cNvSpPr>
            <p:nvPr/>
          </p:nvSpPr>
          <p:spPr>
            <a:xfrm>
              <a:off x="9726589" y="2884998"/>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67EC7B-B338-4DAC-4560-97595A9940F0}"/>
                </a:ext>
              </a:extLst>
            </p:cNvPr>
            <p:cNvSpPr>
              <a:spLocks noChangeAspect="1"/>
            </p:cNvSpPr>
            <p:nvPr/>
          </p:nvSpPr>
          <p:spPr>
            <a:xfrm>
              <a:off x="7681078" y="3127752"/>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5B0A41E-3EB9-E336-B73B-42DAD5AC3DC0}"/>
                </a:ext>
              </a:extLst>
            </p:cNvPr>
            <p:cNvSpPr>
              <a:spLocks noChangeAspect="1"/>
            </p:cNvSpPr>
            <p:nvPr/>
          </p:nvSpPr>
          <p:spPr>
            <a:xfrm>
              <a:off x="9154159" y="2174156"/>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4B628E-41C0-4D4D-7B66-0D9E83558D3E}"/>
                </a:ext>
              </a:extLst>
            </p:cNvPr>
            <p:cNvSpPr>
              <a:spLocks noChangeAspect="1"/>
            </p:cNvSpPr>
            <p:nvPr/>
          </p:nvSpPr>
          <p:spPr>
            <a:xfrm>
              <a:off x="8061142" y="2172843"/>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Content Placeholder 2 1 1 1 1 1 2 2 2">
                <a:extLst>
                  <a:ext uri="{FF2B5EF4-FFF2-40B4-BE49-F238E27FC236}">
                    <a16:creationId xmlns:a16="http://schemas.microsoft.com/office/drawing/2014/main" id="{0B6DD9BE-4F1D-34E3-95F2-C9D27A009A76}"/>
                  </a:ext>
                </a:extLst>
              </p:cNvPr>
              <p:cNvSpPr txBox="1">
                <a:spLocks/>
              </p:cNvSpPr>
              <p:nvPr/>
            </p:nvSpPr>
            <p:spPr>
              <a:xfrm>
                <a:off x="8894602" y="1290958"/>
                <a:ext cx="1814038" cy="7957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Size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𝜉</m:t>
                        </m:r>
                      </m:e>
                      <m:sup>
                        <m:r>
                          <a:rPr lang="en-US" sz="2000" b="0" i="1" smtClean="0">
                            <a:latin typeface="Cambria Math" panose="02040503050406030204" pitchFamily="18" charset="0"/>
                          </a:rPr>
                          <m:t>3</m:t>
                        </m:r>
                      </m:sup>
                    </m:sSup>
                  </m:oMath>
                </a14:m>
                <a:endParaRPr lang="en-US" sz="2000" dirty="0"/>
              </a:p>
              <a:p>
                <a14:m>
                  <m:oMath xmlns:m="http://schemas.openxmlformats.org/officeDocument/2006/math">
                    <m:r>
                      <a:rPr lang="en-US" sz="2000" b="0" i="1" smtClean="0">
                        <a:latin typeface="Cambria Math" panose="02040503050406030204" pitchFamily="18" charset="0"/>
                      </a:rPr>
                      <m:t>𝑚</m:t>
                    </m:r>
                  </m:oMath>
                </a14:m>
                <a:r>
                  <a:rPr lang="en-US" sz="2000" dirty="0"/>
                  <a:t> monomers</a:t>
                </a:r>
              </a:p>
            </p:txBody>
          </p:sp>
        </mc:Choice>
        <mc:Fallback xmlns="">
          <p:sp>
            <p:nvSpPr>
              <p:cNvPr id="23" name="Content Placeholder 2 1 1 1 1 1 2 2 2">
                <a:extLst>
                  <a:ext uri="{FF2B5EF4-FFF2-40B4-BE49-F238E27FC236}">
                    <a16:creationId xmlns:a16="http://schemas.microsoft.com/office/drawing/2014/main" id="{0B6DD9BE-4F1D-34E3-95F2-C9D27A009A76}"/>
                  </a:ext>
                </a:extLst>
              </p:cNvPr>
              <p:cNvSpPr txBox="1">
                <a:spLocks noRot="1" noChangeAspect="1" noMove="1" noResize="1" noEditPoints="1" noAdjustHandles="1" noChangeArrowheads="1" noChangeShapeType="1" noTextEdit="1"/>
              </p:cNvSpPr>
              <p:nvPr/>
            </p:nvSpPr>
            <p:spPr>
              <a:xfrm>
                <a:off x="8894602" y="1290958"/>
                <a:ext cx="1814038" cy="795712"/>
              </a:xfrm>
              <a:prstGeom prst="rect">
                <a:avLst/>
              </a:prstGeom>
              <a:blipFill>
                <a:blip r:embed="rId5"/>
                <a:stretch>
                  <a:fillRect l="-671" t="-7692" b="-6923"/>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837AB0EC-1D01-44AA-7204-FB6D1CB60DE1}"/>
              </a:ext>
            </a:extLst>
          </p:cNvPr>
          <p:cNvSpPr/>
          <p:nvPr/>
        </p:nvSpPr>
        <p:spPr>
          <a:xfrm>
            <a:off x="2021839" y="4261093"/>
            <a:ext cx="2951481" cy="116421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documentclass{article}&#10;\usepackage{amsmath}&#10;\pagestyle{empty}&#10;\def\*#1{\mathbf{#1}}&#10;\begin{document}&#10;&#10;\begin{equation}&#10;R\sim N^{1/3}&lt;N^{1/2}\nonumber&#10;\end{equation}&#10;&#10;\end{document}" title="IguanaTex Bitmap Display">
            <a:extLst>
              <a:ext uri="{FF2B5EF4-FFF2-40B4-BE49-F238E27FC236}">
                <a16:creationId xmlns:a16="http://schemas.microsoft.com/office/drawing/2014/main" id="{C38CCFB2-91A8-1DDC-21A1-1170B1F243E9}"/>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550289" y="4911831"/>
            <a:ext cx="1932190" cy="248381"/>
          </a:xfrm>
          <a:prstGeom prst="rect">
            <a:avLst/>
          </a:prstGeom>
        </p:spPr>
      </p:pic>
      <p:sp>
        <p:nvSpPr>
          <p:cNvPr id="27" name="Content Placeholder 2 1 1 1 1 1 1 1 1 1 1">
            <a:extLst>
              <a:ext uri="{FF2B5EF4-FFF2-40B4-BE49-F238E27FC236}">
                <a16:creationId xmlns:a16="http://schemas.microsoft.com/office/drawing/2014/main" id="{E008C7CF-39A8-4644-8EC2-08E3D8F13945}"/>
              </a:ext>
            </a:extLst>
          </p:cNvPr>
          <p:cNvSpPr txBox="1">
            <a:spLocks/>
          </p:cNvSpPr>
          <p:nvPr/>
        </p:nvSpPr>
        <p:spPr>
          <a:xfrm>
            <a:off x="2150375" y="4351165"/>
            <a:ext cx="2732018"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Poor Solvent Result</a:t>
            </a:r>
          </a:p>
        </p:txBody>
      </p:sp>
    </p:spTree>
    <p:extLst>
      <p:ext uri="{BB962C8B-B14F-4D97-AF65-F5344CB8AC3E}">
        <p14:creationId xmlns:p14="http://schemas.microsoft.com/office/powerpoint/2010/main" val="404408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6870-142E-E3E4-8A87-0D62833B0B74}"/>
              </a:ext>
            </a:extLst>
          </p:cNvPr>
          <p:cNvSpPr>
            <a:spLocks noGrp="1"/>
          </p:cNvSpPr>
          <p:nvPr>
            <p:ph type="title"/>
          </p:nvPr>
        </p:nvSpPr>
        <p:spPr/>
        <p:txBody>
          <a:bodyPr>
            <a:normAutofit fontScale="90000"/>
          </a:bodyPr>
          <a:lstStyle/>
          <a:p>
            <a:r>
              <a:rPr lang="en-US" dirty="0"/>
              <a:t>Summary</a:t>
            </a:r>
          </a:p>
        </p:txBody>
      </p:sp>
      <p:sp>
        <p:nvSpPr>
          <p:cNvPr id="4" name="Slide Number Placeholder 3">
            <a:extLst>
              <a:ext uri="{FF2B5EF4-FFF2-40B4-BE49-F238E27FC236}">
                <a16:creationId xmlns:a16="http://schemas.microsoft.com/office/drawing/2014/main" id="{BAFDEEF5-FA5D-8B93-6D29-981ED5934D69}"/>
              </a:ext>
            </a:extLst>
          </p:cNvPr>
          <p:cNvSpPr>
            <a:spLocks noGrp="1"/>
          </p:cNvSpPr>
          <p:nvPr>
            <p:ph type="sldNum" sz="quarter" idx="12"/>
          </p:nvPr>
        </p:nvSpPr>
        <p:spPr/>
        <p:txBody>
          <a:bodyPr/>
          <a:lstStyle/>
          <a:p>
            <a:fld id="{BE15108C-154A-4A5A-9C05-91A49A422BA7}" type="slidenum">
              <a:rPr lang="en-US" smtClean="0"/>
              <a:t>23</a:t>
            </a:fld>
            <a:endParaRPr lang="en-US"/>
          </a:p>
        </p:txBody>
      </p:sp>
      <p:pic>
        <p:nvPicPr>
          <p:cNvPr id="6" name="Picture 5">
            <a:extLst>
              <a:ext uri="{FF2B5EF4-FFF2-40B4-BE49-F238E27FC236}">
                <a16:creationId xmlns:a16="http://schemas.microsoft.com/office/drawing/2014/main" id="{D5FF771C-6083-D847-A3A5-4187969667D1}"/>
              </a:ext>
            </a:extLst>
          </p:cNvPr>
          <p:cNvPicPr>
            <a:picLocks noChangeAspect="1"/>
          </p:cNvPicPr>
          <p:nvPr/>
        </p:nvPicPr>
        <p:blipFill>
          <a:blip r:embed="rId2"/>
          <a:stretch>
            <a:fillRect/>
          </a:stretch>
        </p:blipFill>
        <p:spPr>
          <a:xfrm>
            <a:off x="7154059" y="1971194"/>
            <a:ext cx="4590658" cy="3296766"/>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FA37675-327C-6A52-FF3B-5C31C8F2A359}"/>
                  </a:ext>
                </a:extLst>
              </p:cNvPr>
              <p:cNvSpPr>
                <a:spLocks noGrp="1"/>
              </p:cNvSpPr>
              <p:nvPr>
                <p:ph idx="1"/>
              </p:nvPr>
            </p:nvSpPr>
            <p:spPr>
              <a:xfrm>
                <a:off x="311236" y="1118873"/>
                <a:ext cx="10837306" cy="5353047"/>
              </a:xfrm>
            </p:spPr>
            <p:txBody>
              <a:bodyPr>
                <a:normAutofit/>
              </a:bodyPr>
              <a:lstStyle/>
              <a:p>
                <a:r>
                  <a:rPr lang="en-US" b="1" dirty="0"/>
                  <a:t>Ideal chains</a:t>
                </a:r>
              </a:p>
              <a:p>
                <a:pPr lvl="1"/>
                <a:r>
                  <a:rPr lang="en-US" dirty="0"/>
                  <a:t>Uncorrelated bonds,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1/2</m:t>
                        </m:r>
                      </m:sup>
                    </m:sSup>
                    <m:r>
                      <a:rPr lang="en-US" b="0" i="1" smtClean="0">
                        <a:latin typeface="Cambria Math" panose="02040503050406030204" pitchFamily="18" charset="0"/>
                      </a:rPr>
                      <m:t>𝑙</m:t>
                    </m:r>
                  </m:oMath>
                </a14:m>
                <a:endParaRPr lang="en-US" dirty="0"/>
              </a:p>
              <a:p>
                <a:pPr lvl="1"/>
                <a:r>
                  <a:rPr lang="en-US" dirty="0"/>
                  <a:t>Correlated bonds,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1/2</m:t>
                        </m:r>
                      </m:sup>
                    </m:sSup>
                    <m:r>
                      <a:rPr lang="en-US" b="0" i="1" smtClean="0">
                        <a:latin typeface="Cambria Math" panose="02040503050406030204" pitchFamily="18" charset="0"/>
                      </a:rPr>
                      <m:t>𝑙</m:t>
                    </m:r>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m:t>
                        </m:r>
                      </m:sub>
                    </m:sSub>
                    <m:r>
                      <a:rPr lang="en-US" b="0" i="1" smtClean="0">
                        <a:latin typeface="Cambria Math" panose="02040503050406030204" pitchFamily="18" charset="0"/>
                      </a:rPr>
                      <m:t>&gt;1</m:t>
                    </m:r>
                  </m:oMath>
                </a14:m>
                <a:r>
                  <a:rPr lang="en-US" dirty="0"/>
                  <a:t>)</a:t>
                </a:r>
              </a:p>
              <a:p>
                <a:pPr lvl="1"/>
                <a:r>
                  <a:rPr lang="en-US" dirty="0"/>
                  <a:t>Equivalent FJC,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1/2</m:t>
                        </m:r>
                      </m:sup>
                    </m:sSup>
                    <m:r>
                      <a:rPr lang="en-US" b="0" i="1" smtClean="0">
                        <a:latin typeface="Cambria Math" panose="02040503050406030204" pitchFamily="18" charset="0"/>
                      </a:rPr>
                      <m:t>𝑙</m:t>
                    </m:r>
                  </m:oMath>
                </a14:m>
                <a:endParaRPr lang="en-US" dirty="0"/>
              </a:p>
              <a:p>
                <a:pPr lvl="1"/>
                <a:r>
                  <a:rPr lang="en-US" dirty="0"/>
                  <a:t>Gaussian end-to-end distribution</a:t>
                </a:r>
              </a:p>
              <a:p>
                <a:pPr lvl="2"/>
                <a:r>
                  <a:rPr lang="en-US" dirty="0"/>
                  <a:t>Informs Gaussian bond potential (superbonds)</a:t>
                </a:r>
              </a:p>
              <a:p>
                <a:r>
                  <a:rPr lang="en-US" b="1" dirty="0"/>
                  <a:t>Real Chains</a:t>
                </a:r>
              </a:p>
              <a:p>
                <a:pPr lvl="1"/>
                <a:r>
                  <a:rPr lang="en-US" dirty="0"/>
                  <a:t>Monomers feel other monomers</a:t>
                </a:r>
              </a:p>
              <a:p>
                <a:pPr lvl="1"/>
                <a:r>
                  <a:rPr lang="en-US" dirty="0"/>
                  <a:t>Excluded volume energy increases with </a:t>
                </a:r>
                <a14:m>
                  <m:oMath xmlns:m="http://schemas.openxmlformats.org/officeDocument/2006/math">
                    <m:r>
                      <a:rPr lang="en-US" b="0" i="1" smtClean="0">
                        <a:latin typeface="Cambria Math" panose="02040503050406030204" pitchFamily="18" charset="0"/>
                      </a:rPr>
                      <m:t>𝑁</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m:rPr>
                            <m:nor/>
                          </m:rPr>
                          <a:rPr lang="en-US" b="0" i="0" smtClean="0">
                            <a:latin typeface="Cambria Math" panose="02040503050406030204" pitchFamily="18" charset="0"/>
                          </a:rPr>
                          <m:t>ev</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1/2</m:t>
                        </m:r>
                      </m:sup>
                    </m:sSup>
                  </m:oMath>
                </a14:m>
                <a:endParaRPr lang="en-US" dirty="0"/>
              </a:p>
              <a:p>
                <a:pPr lvl="2"/>
                <a:r>
                  <a:rPr lang="en-US" dirty="0"/>
                  <a:t>Thermal blob, chain behaves ideally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m:rPr>
                            <m:nor/>
                          </m:rPr>
                          <a:rPr lang="en-US" b="0" i="0" smtClean="0">
                            <a:latin typeface="Cambria Math" panose="02040503050406030204" pitchFamily="18" charset="0"/>
                          </a:rPr>
                          <m:t>ev</m:t>
                        </m:r>
                      </m:sub>
                    </m:sSub>
                    <m:r>
                      <a:rPr lang="en-US" b="0" i="1" smtClean="0">
                        <a:latin typeface="Cambria Math" panose="02040503050406030204" pitchFamily="18" charset="0"/>
                      </a:rPr>
                      <m:t>∼</m:t>
                    </m:r>
                    <m:r>
                      <a:rPr lang="en-US" b="0" i="1" smtClean="0">
                        <a:latin typeface="Cambria Math" panose="02040503050406030204" pitchFamily="18" charset="0"/>
                      </a:rPr>
                      <m:t>𝑘𝑇</m:t>
                    </m:r>
                  </m:oMath>
                </a14:m>
                <a:endParaRPr lang="en-US" dirty="0"/>
              </a:p>
              <a:p>
                <a:pPr lvl="1"/>
                <a:r>
                  <a:rPr lang="en-US" dirty="0"/>
                  <a:t>Good, Theta and Poor solvents</a:t>
                </a:r>
              </a:p>
            </p:txBody>
          </p:sp>
        </mc:Choice>
        <mc:Fallback xmlns="">
          <p:sp>
            <p:nvSpPr>
              <p:cNvPr id="7" name="Content Placeholder 2">
                <a:extLst>
                  <a:ext uri="{FF2B5EF4-FFF2-40B4-BE49-F238E27FC236}">
                    <a16:creationId xmlns:a16="http://schemas.microsoft.com/office/drawing/2014/main" id="{AFA37675-327C-6A52-FF3B-5C31C8F2A359}"/>
                  </a:ext>
                </a:extLst>
              </p:cNvPr>
              <p:cNvSpPr>
                <a:spLocks noGrp="1" noRot="1" noChangeAspect="1" noMove="1" noResize="1" noEditPoints="1" noAdjustHandles="1" noChangeArrowheads="1" noChangeShapeType="1" noTextEdit="1"/>
              </p:cNvSpPr>
              <p:nvPr>
                <p:ph idx="1"/>
              </p:nvPr>
            </p:nvSpPr>
            <p:spPr>
              <a:xfrm>
                <a:off x="311236" y="1118873"/>
                <a:ext cx="10837306" cy="5353047"/>
              </a:xfrm>
              <a:blipFill>
                <a:blip r:embed="rId3"/>
                <a:stretch>
                  <a:fillRect l="-562" t="-797" b="-911"/>
                </a:stretch>
              </a:blipFill>
            </p:spPr>
            <p:txBody>
              <a:bodyPr/>
              <a:lstStyle/>
              <a:p>
                <a:r>
                  <a:rPr lang="en-US">
                    <a:noFill/>
                  </a:rPr>
                  <a:t> </a:t>
                </a:r>
              </a:p>
            </p:txBody>
          </p:sp>
        </mc:Fallback>
      </mc:AlternateContent>
    </p:spTree>
    <p:extLst>
      <p:ext uri="{BB962C8B-B14F-4D97-AF65-F5344CB8AC3E}">
        <p14:creationId xmlns:p14="http://schemas.microsoft.com/office/powerpoint/2010/main" val="4060115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167A2D-8A9B-3AEF-4D82-4C402426825E}"/>
              </a:ext>
            </a:extLst>
          </p:cNvPr>
          <p:cNvPicPr>
            <a:picLocks noChangeAspect="1"/>
          </p:cNvPicPr>
          <p:nvPr/>
        </p:nvPicPr>
        <p:blipFill>
          <a:blip r:embed="rId3"/>
          <a:stretch>
            <a:fillRect/>
          </a:stretch>
        </p:blipFill>
        <p:spPr>
          <a:xfrm>
            <a:off x="-121822" y="-35984"/>
            <a:ext cx="12473940" cy="6929968"/>
          </a:xfrm>
          <a:prstGeom prst="rect">
            <a:avLst/>
          </a:prstGeom>
        </p:spPr>
      </p:pic>
      <p:sp>
        <p:nvSpPr>
          <p:cNvPr id="2" name="Title 1">
            <a:extLst>
              <a:ext uri="{FF2B5EF4-FFF2-40B4-BE49-F238E27FC236}">
                <a16:creationId xmlns:a16="http://schemas.microsoft.com/office/drawing/2014/main" id="{BA509136-893E-52EC-546D-A5A1ACB1CF40}"/>
              </a:ext>
            </a:extLst>
          </p:cNvPr>
          <p:cNvSpPr>
            <a:spLocks noGrp="1"/>
          </p:cNvSpPr>
          <p:nvPr>
            <p:ph type="ctrTitle"/>
          </p:nvPr>
        </p:nvSpPr>
        <p:spPr>
          <a:xfrm>
            <a:off x="4059421" y="2570480"/>
            <a:ext cx="3991877" cy="1600200"/>
          </a:xfrm>
        </p:spPr>
        <p:txBody>
          <a:bodyPr>
            <a:normAutofit fontScale="90000"/>
          </a:bodyPr>
          <a:lstStyle/>
          <a:p>
            <a:pPr algn="ctr"/>
            <a:r>
              <a:rPr lang="en-US" sz="4000" b="1" dirty="0">
                <a:solidFill>
                  <a:schemeClr val="bg2"/>
                </a:solidFill>
              </a:rPr>
              <a:t>Statistical Mechanics</a:t>
            </a:r>
            <a:br>
              <a:rPr lang="en-US" sz="4000" b="1" dirty="0">
                <a:solidFill>
                  <a:schemeClr val="bg2"/>
                </a:solidFill>
              </a:rPr>
            </a:br>
            <a:r>
              <a:rPr lang="en-US" sz="4000" b="1" dirty="0">
                <a:solidFill>
                  <a:schemeClr val="bg2"/>
                </a:solidFill>
              </a:rPr>
              <a:t>Approach</a:t>
            </a:r>
          </a:p>
        </p:txBody>
      </p:sp>
      <p:pic>
        <p:nvPicPr>
          <p:cNvPr id="6" name="Picture 5">
            <a:extLst>
              <a:ext uri="{FF2B5EF4-FFF2-40B4-BE49-F238E27FC236}">
                <a16:creationId xmlns:a16="http://schemas.microsoft.com/office/drawing/2014/main" id="{9B2AD07C-8756-491B-5E3D-CAAABA86B3DB}"/>
              </a:ext>
            </a:extLst>
          </p:cNvPr>
          <p:cNvPicPr>
            <a:picLocks noChangeAspect="1"/>
          </p:cNvPicPr>
          <p:nvPr/>
        </p:nvPicPr>
        <p:blipFill>
          <a:blip r:embed="rId4"/>
          <a:stretch>
            <a:fillRect/>
          </a:stretch>
        </p:blipFill>
        <p:spPr>
          <a:xfrm>
            <a:off x="10337305" y="122485"/>
            <a:ext cx="1731128" cy="417022"/>
          </a:xfrm>
          <a:prstGeom prst="rect">
            <a:avLst/>
          </a:prstGeom>
        </p:spPr>
      </p:pic>
    </p:spTree>
    <p:extLst>
      <p:ext uri="{BB962C8B-B14F-4D97-AF65-F5344CB8AC3E}">
        <p14:creationId xmlns:p14="http://schemas.microsoft.com/office/powerpoint/2010/main" val="3863091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CE2E-DD54-B164-3FC3-E99BB9BE72DA}"/>
              </a:ext>
            </a:extLst>
          </p:cNvPr>
          <p:cNvSpPr>
            <a:spLocks noGrp="1"/>
          </p:cNvSpPr>
          <p:nvPr>
            <p:ph type="title"/>
          </p:nvPr>
        </p:nvSpPr>
        <p:spPr/>
        <p:txBody>
          <a:bodyPr>
            <a:normAutofit fontScale="90000"/>
          </a:bodyPr>
          <a:lstStyle/>
          <a:p>
            <a:r>
              <a:rPr lang="en-US" dirty="0"/>
              <a:t>Discrete Gaussian Chain Model</a:t>
            </a:r>
          </a:p>
        </p:txBody>
      </p:sp>
      <p:sp>
        <p:nvSpPr>
          <p:cNvPr id="4" name="Slide Number Placeholder 3">
            <a:extLst>
              <a:ext uri="{FF2B5EF4-FFF2-40B4-BE49-F238E27FC236}">
                <a16:creationId xmlns:a16="http://schemas.microsoft.com/office/drawing/2014/main" id="{22B957BD-DD7E-A40E-924D-F678241CB531}"/>
              </a:ext>
            </a:extLst>
          </p:cNvPr>
          <p:cNvSpPr>
            <a:spLocks noGrp="1"/>
          </p:cNvSpPr>
          <p:nvPr>
            <p:ph type="sldNum" sz="quarter" idx="12"/>
          </p:nvPr>
        </p:nvSpPr>
        <p:spPr/>
        <p:txBody>
          <a:bodyPr/>
          <a:lstStyle/>
          <a:p>
            <a:fld id="{BE15108C-154A-4A5A-9C05-91A49A422BA7}" type="slidenum">
              <a:rPr lang="en-US" smtClean="0"/>
              <a:t>25</a:t>
            </a:fld>
            <a:endParaRPr lang="en-US"/>
          </a:p>
        </p:txBody>
      </p:sp>
      <p:pic>
        <p:nvPicPr>
          <p:cNvPr id="10" name="Picture 9" descr="\documentclass{article}&#10;\usepackage{amsmath}&#10;\pagestyle{empty}&#10;\def\*#1{\mathbf{#1}}&#10;\begin{document}&#10;&#10;\begin{equation}&#10;Z_0=\int d\*r^{N+1}\;\exp\left[-\beta U_0 (\*r^{N+1})\right]=\int d\*r^{N+1}\;\exp\left[-\frac{3}{2b^2}\sum_{i=1}^N |\*r_i-\*r_{i-1}|^2\right]\nonumber&#10;\end{equation}&#10;&#10;\end{document}" title="IguanaTex Bitmap Display">
            <a:extLst>
              <a:ext uri="{FF2B5EF4-FFF2-40B4-BE49-F238E27FC236}">
                <a16:creationId xmlns:a16="http://schemas.microsoft.com/office/drawing/2014/main" id="{AD6F1AF2-2627-9B5A-CC28-FDCE61B1F79E}"/>
              </a:ext>
            </a:extLst>
          </p:cNvPr>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625216" y="2546844"/>
            <a:ext cx="8143236" cy="758858"/>
          </a:xfrm>
          <a:prstGeom prst="rect">
            <a:avLst/>
          </a:prstGeom>
        </p:spPr>
      </p:pic>
      <p:pic>
        <p:nvPicPr>
          <p:cNvPr id="8" name="Picture 7" descr="\documentclass{article}&#10;\usepackage{amsmath}&#10;\pagestyle{empty}&#10;\def\*#1{\mathbf{#1}}&#10;\begin{document}&#10;&#10;\begin{equation}&#10;\*r^{N+1}=\left(\*r_0,\*r_1,\dots\*r_N \right)\nonumber&#10;\end{equation}&#10;&#10;\end{document}" title="IguanaTex Bitmap Display">
            <a:extLst>
              <a:ext uri="{FF2B5EF4-FFF2-40B4-BE49-F238E27FC236}">
                <a16:creationId xmlns:a16="http://schemas.microsoft.com/office/drawing/2014/main" id="{BBA3F0EC-FD62-F2A6-D5CA-EDFEA7DBB471}"/>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86216" y="1404099"/>
            <a:ext cx="2407619" cy="289524"/>
          </a:xfrm>
          <a:prstGeom prst="rect">
            <a:avLst/>
          </a:prstGeom>
        </p:spPr>
      </p:pic>
      <p:pic>
        <p:nvPicPr>
          <p:cNvPr id="14" name="Picture 13" descr="\documentclass{article}&#10;\usepackage{amsmath}&#10;\pagestyle{empty}&#10;\def\*#1{\mathbf{#1}}&#10;\begin{document}&#10;&#10;\begin{equation}&#10;=V\int d\*b^{N} \exp\left[-\frac{3}{2b^2}\sum_{i=1}^N \*b_i\cdot\*b_i\right] = V\left(\int d\*b \exp\left[-\frac{3}{2b^2}\*b\cdot\*b\right]\right)^N\nonumber&#10;\end{equation}&#10;&#10;\end{document}" title="IguanaTex Bitmap Display">
            <a:extLst>
              <a:ext uri="{FF2B5EF4-FFF2-40B4-BE49-F238E27FC236}">
                <a16:creationId xmlns:a16="http://schemas.microsoft.com/office/drawing/2014/main" id="{3F9E94E7-4314-477A-B0EE-E24A5A4C7713}"/>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945256" y="3548211"/>
            <a:ext cx="7338668" cy="758857"/>
          </a:xfrm>
          <a:prstGeom prst="rect">
            <a:avLst/>
          </a:prstGeom>
        </p:spPr>
      </p:pic>
      <p:grpSp>
        <p:nvGrpSpPr>
          <p:cNvPr id="15" name="Group 14">
            <a:extLst>
              <a:ext uri="{FF2B5EF4-FFF2-40B4-BE49-F238E27FC236}">
                <a16:creationId xmlns:a16="http://schemas.microsoft.com/office/drawing/2014/main" id="{99590755-E044-ACBB-312F-F9673B3B9C0F}"/>
              </a:ext>
            </a:extLst>
          </p:cNvPr>
          <p:cNvGrpSpPr/>
          <p:nvPr/>
        </p:nvGrpSpPr>
        <p:grpSpPr>
          <a:xfrm rot="18409049">
            <a:off x="11192088" y="2943092"/>
            <a:ext cx="422153" cy="165240"/>
            <a:chOff x="10320186" y="2499962"/>
            <a:chExt cx="861994" cy="193892"/>
          </a:xfrm>
        </p:grpSpPr>
        <p:cxnSp>
          <p:nvCxnSpPr>
            <p:cNvPr id="16" name="Straight Connector 15">
              <a:extLst>
                <a:ext uri="{FF2B5EF4-FFF2-40B4-BE49-F238E27FC236}">
                  <a16:creationId xmlns:a16="http://schemas.microsoft.com/office/drawing/2014/main" id="{DD66F38F-F05D-350A-40FB-41CDAFE1921E}"/>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E7BF0B-1C07-484A-F428-158EAD230680}"/>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0D5CB28-0C41-C08E-A9FD-F744C01923C0}"/>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5B8ACEF-EAD4-26B4-1F7C-FD479031D1E6}"/>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4F8AED-5110-07ED-3C17-5E748693532E}"/>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BAED17D-DBFB-B52A-82F3-7D7A0E0F7137}"/>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0BE341-81CB-4652-C76D-EDADA1039E61}"/>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E74F71B-A1E3-446A-C6B3-1DA067569287}"/>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5693B2-A984-F18D-B28A-0E1733F63001}"/>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4D9CAD-B8FE-5C05-A3CB-442EAE095715}"/>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BF9FA6-3D60-8C15-989A-E0772FBBB0AA}"/>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C8452C7-6F74-2C1B-2117-0C13A701DBE5}"/>
              </a:ext>
            </a:extLst>
          </p:cNvPr>
          <p:cNvGrpSpPr/>
          <p:nvPr/>
        </p:nvGrpSpPr>
        <p:grpSpPr>
          <a:xfrm>
            <a:off x="10563007" y="3212339"/>
            <a:ext cx="422153" cy="165240"/>
            <a:chOff x="10320186" y="2499962"/>
            <a:chExt cx="861994" cy="193892"/>
          </a:xfrm>
        </p:grpSpPr>
        <p:cxnSp>
          <p:nvCxnSpPr>
            <p:cNvPr id="28" name="Straight Connector 27">
              <a:extLst>
                <a:ext uri="{FF2B5EF4-FFF2-40B4-BE49-F238E27FC236}">
                  <a16:creationId xmlns:a16="http://schemas.microsoft.com/office/drawing/2014/main" id="{30432947-5E74-4E93-2380-FD0228028358}"/>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F31485-8727-232F-38E9-F545009EC44E}"/>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A3E4ED2-5FC9-916C-7980-89B2175F1491}"/>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DD53E6-92C9-5657-A039-10261B180F99}"/>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3C088B-42B8-FAAE-F287-8D552C0740A6}"/>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B958C58-E7FD-EC72-AE6C-7E2D6C666EA5}"/>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5F9439-1142-04D4-0F5C-09A22AAA5175}"/>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7B6220-A9F1-22A1-0C02-8A6185159214}"/>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0B4A456-E1D6-5A52-7BD3-C62EEF61D6B8}"/>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28C57B-4225-34E5-73F3-79A808B9831C}"/>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7B4A20-D657-1428-CAB2-6B2150E9502E}"/>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9225DB90-E4EB-82E2-5714-2F5FBB74620C}"/>
              </a:ext>
            </a:extLst>
          </p:cNvPr>
          <p:cNvGrpSpPr/>
          <p:nvPr/>
        </p:nvGrpSpPr>
        <p:grpSpPr>
          <a:xfrm rot="1706465">
            <a:off x="9823091" y="3010234"/>
            <a:ext cx="422153" cy="165240"/>
            <a:chOff x="10320186" y="2499962"/>
            <a:chExt cx="861994" cy="193892"/>
          </a:xfrm>
        </p:grpSpPr>
        <p:cxnSp>
          <p:nvCxnSpPr>
            <p:cNvPr id="40" name="Straight Connector 39">
              <a:extLst>
                <a:ext uri="{FF2B5EF4-FFF2-40B4-BE49-F238E27FC236}">
                  <a16:creationId xmlns:a16="http://schemas.microsoft.com/office/drawing/2014/main" id="{34EFF03D-AAC3-D467-7D60-028E07BBDE05}"/>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6CAF83-7AFA-FD26-3CD5-CAE3FBF50830}"/>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2224315-8140-49E6-11E2-2BA7A4754484}"/>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D26BD9-5D68-9B2F-73B2-63FAEE4A6A1E}"/>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961CD32-FEF4-D5EC-9E36-9B29C3A26F5C}"/>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56374A6-C1D3-94C7-F726-70BA2C795BDE}"/>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2985CB3-30D2-6D93-A577-24FF7F7324D1}"/>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685F33E-F157-DF5A-F968-7A125208086D}"/>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94C45D6-1E0F-0F8F-CD80-65EEF092BCD9}"/>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4E721B-0E7A-1DBB-0F3B-7BA5BDF8F104}"/>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E609189-4AD6-1233-650D-44C0A742937B}"/>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543D43A6-20BD-5BD0-2321-AA9794FE73AA}"/>
              </a:ext>
            </a:extLst>
          </p:cNvPr>
          <p:cNvGrpSpPr/>
          <p:nvPr/>
        </p:nvGrpSpPr>
        <p:grpSpPr>
          <a:xfrm rot="5186916">
            <a:off x="9471129" y="2480729"/>
            <a:ext cx="422153" cy="165240"/>
            <a:chOff x="10320186" y="2499962"/>
            <a:chExt cx="861994" cy="193892"/>
          </a:xfrm>
        </p:grpSpPr>
        <p:cxnSp>
          <p:nvCxnSpPr>
            <p:cNvPr id="52" name="Straight Connector 51">
              <a:extLst>
                <a:ext uri="{FF2B5EF4-FFF2-40B4-BE49-F238E27FC236}">
                  <a16:creationId xmlns:a16="http://schemas.microsoft.com/office/drawing/2014/main" id="{A7423CE2-DCED-66A1-0092-463108541925}"/>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65900B5-DE25-319E-964D-AEE28C3AAE9C}"/>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1512031-13D7-67E8-A277-F6DE71A04AB3}"/>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610D778-4E47-7576-C208-A5F2C4679755}"/>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BEAE7D-91E3-93A8-0B51-6256FFA97880}"/>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57E500-FFD0-92A1-5F45-D4AB6E8EB4EE}"/>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ADE6CF-2A41-CF59-2B43-1D49E999272A}"/>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E9D109-251F-A3C8-F434-0FAC07D25FB9}"/>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664C2C0-BFBB-DAA0-CAAD-B8A0DF4A2E3B}"/>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924AB3F-2777-1A3D-B136-A77DBC562A0D}"/>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63859BB-5C46-4E80-FA3D-0127B4DA26C4}"/>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47A2BA19-550B-9214-AB54-5F8B96F63F30}"/>
              </a:ext>
            </a:extLst>
          </p:cNvPr>
          <p:cNvGrpSpPr/>
          <p:nvPr/>
        </p:nvGrpSpPr>
        <p:grpSpPr>
          <a:xfrm rot="9279366">
            <a:off x="9830143" y="1992889"/>
            <a:ext cx="422153" cy="165240"/>
            <a:chOff x="10320186" y="2499962"/>
            <a:chExt cx="861994" cy="193892"/>
          </a:xfrm>
        </p:grpSpPr>
        <p:cxnSp>
          <p:nvCxnSpPr>
            <p:cNvPr id="64" name="Straight Connector 63">
              <a:extLst>
                <a:ext uri="{FF2B5EF4-FFF2-40B4-BE49-F238E27FC236}">
                  <a16:creationId xmlns:a16="http://schemas.microsoft.com/office/drawing/2014/main" id="{07AE75AD-7656-277F-210F-5111C943097D}"/>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9100908-ABEA-15E6-9918-33018FAC0E8A}"/>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855586-02E8-24EE-5184-2278C2C14F23}"/>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1086E1-CEDA-84F6-F135-A487C9F9CEBA}"/>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C2FEE61-33B4-4FAB-9E81-36350698D74A}"/>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5F2E3A9-9168-5CDB-2DE1-E45556E2FED4}"/>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FECB78-E0FD-D091-CBB3-A7E66006D33F}"/>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82096DF-9F25-5CE6-3AA9-9ED05578527A}"/>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8A9D104-3986-43BD-7BE0-4180E348D95D}"/>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00D0102-C731-413A-FBD9-C4328517368D}"/>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5EC9E3-3BEC-47DE-BCA9-65A85BA68626}"/>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34C935AE-72BB-2227-A844-BF7AD52A2554}"/>
              </a:ext>
            </a:extLst>
          </p:cNvPr>
          <p:cNvGrpSpPr/>
          <p:nvPr/>
        </p:nvGrpSpPr>
        <p:grpSpPr>
          <a:xfrm rot="5400000">
            <a:off x="10174286" y="1404741"/>
            <a:ext cx="422153" cy="165240"/>
            <a:chOff x="10320186" y="2499962"/>
            <a:chExt cx="861994" cy="193892"/>
          </a:xfrm>
        </p:grpSpPr>
        <p:cxnSp>
          <p:nvCxnSpPr>
            <p:cNvPr id="76" name="Straight Connector 75">
              <a:extLst>
                <a:ext uri="{FF2B5EF4-FFF2-40B4-BE49-F238E27FC236}">
                  <a16:creationId xmlns:a16="http://schemas.microsoft.com/office/drawing/2014/main" id="{ABE9D552-9BF8-ED48-33D4-A3EE21743DBC}"/>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BC87DD-E4E3-829A-DF18-5E18F8E443B8}"/>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D57270B-1BF5-3D97-76E6-E52E05A23043}"/>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BD43C75-D397-414A-AA62-D5241621AE0E}"/>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88E50F9-BA9C-AF73-C6CC-7F9C67033D15}"/>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64156F8-2849-1713-7E7C-1D951959C799}"/>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C1F8550-557C-1346-6825-2B2E0934F85A}"/>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3A5A091-0E1A-574E-212C-B6ECA56FC061}"/>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F2784D-D089-44DC-5CB2-8410407DFC9C}"/>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52FCD6-050B-71D4-EC25-9339D9F560F2}"/>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B90C073-54A6-7C46-6277-210C823E4180}"/>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77A3FF8E-A9BD-6C96-1A88-0E38C6F13DCC}"/>
              </a:ext>
            </a:extLst>
          </p:cNvPr>
          <p:cNvGrpSpPr/>
          <p:nvPr/>
        </p:nvGrpSpPr>
        <p:grpSpPr>
          <a:xfrm rot="2052958">
            <a:off x="9849484" y="817371"/>
            <a:ext cx="422153" cy="165240"/>
            <a:chOff x="10320186" y="2499962"/>
            <a:chExt cx="861994" cy="193892"/>
          </a:xfrm>
        </p:grpSpPr>
        <p:cxnSp>
          <p:nvCxnSpPr>
            <p:cNvPr id="88" name="Straight Connector 87">
              <a:extLst>
                <a:ext uri="{FF2B5EF4-FFF2-40B4-BE49-F238E27FC236}">
                  <a16:creationId xmlns:a16="http://schemas.microsoft.com/office/drawing/2014/main" id="{4484BD8F-4D63-101C-4D6C-17E9D4ADA66F}"/>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96832FC-4774-C7ED-4222-289C304ED7FC}"/>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0C9CADC-CE1D-DD3B-C046-3C75B3961F82}"/>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26B8437-E693-2E1D-A820-BA733F6E23FA}"/>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C190329-3B6E-A58B-7D01-A7F0B5044181}"/>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B4318-7798-0CA9-E1BD-7BEA69114F71}"/>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78BCE9B-4E5B-10CF-1168-F118299EF3E2}"/>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B05A390-1A09-17AC-79A2-930A426DF880}"/>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EF3D87B-6541-AF49-9EA2-A57B4BF6E98F}"/>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C169AA3-DE32-0093-36B2-7606A3BC46E9}"/>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4B33794-3F04-DA7C-A9DD-C945F682E0A9}"/>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7E21CDEC-AB5D-F452-C8F9-5C8142D3A6A7}"/>
              </a:ext>
            </a:extLst>
          </p:cNvPr>
          <p:cNvGrpSpPr/>
          <p:nvPr/>
        </p:nvGrpSpPr>
        <p:grpSpPr>
          <a:xfrm rot="19221026">
            <a:off x="9193796" y="874214"/>
            <a:ext cx="422153" cy="165240"/>
            <a:chOff x="10320186" y="2499962"/>
            <a:chExt cx="861994" cy="193892"/>
          </a:xfrm>
        </p:grpSpPr>
        <p:cxnSp>
          <p:nvCxnSpPr>
            <p:cNvPr id="100" name="Straight Connector 99">
              <a:extLst>
                <a:ext uri="{FF2B5EF4-FFF2-40B4-BE49-F238E27FC236}">
                  <a16:creationId xmlns:a16="http://schemas.microsoft.com/office/drawing/2014/main" id="{ABB6F3C0-A6BC-3124-9145-285732E4DC6C}"/>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047BE0E-F436-4136-5E7B-F1062104BFCA}"/>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01949A5-0ADD-1673-9BA7-CB5CFBD680FE}"/>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19C9B6D-DD87-3695-13B1-F325B35D42C4}"/>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76CE0FD-1DC3-B670-0DDA-C97ACFD6285F}"/>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0A8D54E-CD71-08ED-09AC-3D50FF78506F}"/>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A454920-5EC2-1F86-A1DF-85E78B957800}"/>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6215A0B-FF55-7A09-58C5-BE8DDCFA466A}"/>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9244548-E6AC-837D-B38E-74E226E13904}"/>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0F5B3C6-79F9-FD9F-0470-6F38BDDF1B0C}"/>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F33C83A-A8A8-8390-886A-5FF41C0AF040}"/>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1" name="Oval 110">
            <a:extLst>
              <a:ext uri="{FF2B5EF4-FFF2-40B4-BE49-F238E27FC236}">
                <a16:creationId xmlns:a16="http://schemas.microsoft.com/office/drawing/2014/main" id="{02B64E29-DA90-F14C-664D-B5ADA123E70C}"/>
              </a:ext>
            </a:extLst>
          </p:cNvPr>
          <p:cNvSpPr/>
          <p:nvPr/>
        </p:nvSpPr>
        <p:spPr>
          <a:xfrm rot="20681024">
            <a:off x="8852866" y="956834"/>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999408B-9080-8C71-0CEE-668634825424}"/>
              </a:ext>
            </a:extLst>
          </p:cNvPr>
          <p:cNvSpPr/>
          <p:nvPr/>
        </p:nvSpPr>
        <p:spPr>
          <a:xfrm>
            <a:off x="9499680" y="499634"/>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AC3978-75E9-491A-6B5C-2EC7D49421E1}"/>
              </a:ext>
            </a:extLst>
          </p:cNvPr>
          <p:cNvSpPr/>
          <p:nvPr/>
        </p:nvSpPr>
        <p:spPr>
          <a:xfrm>
            <a:off x="10146494" y="87177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FF38AEE-E196-A315-7FD4-FF25A9987778}"/>
              </a:ext>
            </a:extLst>
          </p:cNvPr>
          <p:cNvSpPr/>
          <p:nvPr/>
        </p:nvSpPr>
        <p:spPr>
          <a:xfrm>
            <a:off x="10146494" y="164086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DC4C2FB-531D-25A1-69C4-8B3574B8EFC2}"/>
              </a:ext>
            </a:extLst>
          </p:cNvPr>
          <p:cNvSpPr/>
          <p:nvPr/>
        </p:nvSpPr>
        <p:spPr>
          <a:xfrm>
            <a:off x="9453606" y="199882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CCEBA7C0-84F0-6C1F-B195-2951A2BEAFD5}"/>
              </a:ext>
            </a:extLst>
          </p:cNvPr>
          <p:cNvSpPr/>
          <p:nvPr/>
        </p:nvSpPr>
        <p:spPr>
          <a:xfrm>
            <a:off x="9450154" y="267152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675D5F80-DC71-8BC3-0825-C5E99ABD8607}"/>
              </a:ext>
            </a:extLst>
          </p:cNvPr>
          <p:cNvSpPr/>
          <p:nvPr/>
        </p:nvSpPr>
        <p:spPr>
          <a:xfrm rot="947469">
            <a:off x="10141832" y="303742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9B1AD6F-64CB-B822-01AA-1B4E9F067259}"/>
              </a:ext>
            </a:extLst>
          </p:cNvPr>
          <p:cNvSpPr/>
          <p:nvPr/>
        </p:nvSpPr>
        <p:spPr>
          <a:xfrm>
            <a:off x="10924764" y="305447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FE3AD18-8E3E-7297-4C90-1945F384BB32}"/>
              </a:ext>
            </a:extLst>
          </p:cNvPr>
          <p:cNvSpPr/>
          <p:nvPr/>
        </p:nvSpPr>
        <p:spPr>
          <a:xfrm rot="20517513">
            <a:off x="11414785" y="249466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119"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52C3E6E2-9A29-C5A1-3613-F2AEACBB096D}"/>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9865288" y="3206449"/>
            <a:ext cx="192116" cy="192116"/>
          </a:xfrm>
          <a:prstGeom prst="rect">
            <a:avLst/>
          </a:prstGeom>
        </p:spPr>
      </p:pic>
      <p:pic>
        <p:nvPicPr>
          <p:cNvPr id="121" name="Picture 120"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3E4F4785-D7B4-D3FE-BF74-94B5AE49446C}"/>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9513041" y="2852451"/>
            <a:ext cx="324521" cy="117479"/>
          </a:xfrm>
          <a:prstGeom prst="rect">
            <a:avLst/>
          </a:prstGeom>
        </p:spPr>
      </p:pic>
      <p:pic>
        <p:nvPicPr>
          <p:cNvPr id="122" name="Picture 121"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575405AF-E0F2-7CFF-AF46-5FDBCB334774}"/>
              </a:ext>
            </a:extLst>
          </p:cNvPr>
          <p:cNvPicPr>
            <a:picLocks noChangeAspect="1"/>
          </p:cNvPicPr>
          <p:nvPr>
            <p:custDataLst>
              <p:tags r:id="rId6"/>
            </p:custDataLst>
          </p:nvPr>
        </p:nvPicPr>
        <p:blipFill>
          <a:blip r:embed="rId21">
            <a:extLst>
              <a:ext uri="{28A0092B-C50C-407E-A947-70E740481C1C}">
                <a14:useLocalDpi xmlns:a14="http://schemas.microsoft.com/office/drawing/2010/main" val="0"/>
              </a:ext>
            </a:extLst>
          </a:blip>
          <a:stretch>
            <a:fillRect/>
          </a:stretch>
        </p:blipFill>
        <p:spPr>
          <a:xfrm>
            <a:off x="10307237" y="3217125"/>
            <a:ext cx="132600" cy="117479"/>
          </a:xfrm>
          <a:prstGeom prst="rect">
            <a:avLst/>
          </a:prstGeom>
        </p:spPr>
      </p:pic>
      <p:pic>
        <p:nvPicPr>
          <p:cNvPr id="123" name="Picture 122"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BA8B0DAE-E49D-70AD-EC67-9CF943ED6B1C}"/>
              </a:ext>
            </a:extLst>
          </p:cNvPr>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8999997" y="1143728"/>
            <a:ext cx="162938" cy="124960"/>
          </a:xfrm>
          <a:prstGeom prst="rect">
            <a:avLst/>
          </a:prstGeom>
        </p:spPr>
      </p:pic>
      <p:pic>
        <p:nvPicPr>
          <p:cNvPr id="124" name="Picture 123"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467E7452-A662-F748-4EEE-61CB8A1DBFD1}"/>
              </a:ext>
            </a:extLst>
          </p:cNvPr>
          <p:cNvPicPr>
            <a:picLocks noChangeAspect="1"/>
          </p:cNvPicPr>
          <p:nvPr>
            <p:custDataLst>
              <p:tags r:id="rId8"/>
            </p:custDataLst>
          </p:nvPr>
        </p:nvPicPr>
        <p:blipFill>
          <a:blip r:embed="rId23">
            <a:extLst>
              <a:ext uri="{28A0092B-C50C-407E-A947-70E740481C1C}">
                <a14:useLocalDpi xmlns:a14="http://schemas.microsoft.com/office/drawing/2010/main" val="0"/>
              </a:ext>
            </a:extLst>
          </a:blip>
          <a:stretch>
            <a:fillRect/>
          </a:stretch>
        </p:blipFill>
        <p:spPr>
          <a:xfrm>
            <a:off x="9652936" y="683877"/>
            <a:ext cx="156813" cy="122510"/>
          </a:xfrm>
          <a:prstGeom prst="rect">
            <a:avLst/>
          </a:prstGeom>
        </p:spPr>
      </p:pic>
      <p:pic>
        <p:nvPicPr>
          <p:cNvPr id="125" name="Picture 124"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CA9DDF22-5922-3F75-B5E2-4373FA8D5376}"/>
              </a:ext>
            </a:extLst>
          </p:cNvPr>
          <p:cNvPicPr>
            <a:picLocks noChangeAspect="1"/>
          </p:cNvPicPr>
          <p:nvPr>
            <p:custDataLst>
              <p:tags r:id="rId9"/>
            </p:custDataLst>
          </p:nvPr>
        </p:nvPicPr>
        <p:blipFill>
          <a:blip r:embed="rId24">
            <a:extLst>
              <a:ext uri="{28A0092B-C50C-407E-A947-70E740481C1C}">
                <a14:useLocalDpi xmlns:a14="http://schemas.microsoft.com/office/drawing/2010/main" val="0"/>
              </a:ext>
            </a:extLst>
          </a:blip>
          <a:stretch>
            <a:fillRect/>
          </a:stretch>
        </p:blipFill>
        <p:spPr>
          <a:xfrm>
            <a:off x="11546767" y="2686007"/>
            <a:ext cx="226644" cy="122510"/>
          </a:xfrm>
          <a:prstGeom prst="rect">
            <a:avLst/>
          </a:prstGeom>
        </p:spPr>
      </p:pic>
      <p:pic>
        <p:nvPicPr>
          <p:cNvPr id="126" name="Picture 125" descr="\documentclass{article}&#10;\usepackage{amsmath}&#10;\pagestyle{empty}&#10;\def\*#1{\mathbf{#1}}&#10;\begin{document}&#10;&#10;\begin{equation}&#10;\*b_1\nonumber&#10;\end{equation}&#10;&#10;\end{document}" title="IguanaTex Bitmap Display">
            <a:extLst>
              <a:ext uri="{FF2B5EF4-FFF2-40B4-BE49-F238E27FC236}">
                <a16:creationId xmlns:a16="http://schemas.microsoft.com/office/drawing/2014/main" id="{F560843B-CAC1-2F86-870A-F1D16BEC7B85}"/>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9120555" y="644037"/>
            <a:ext cx="211191" cy="190753"/>
          </a:xfrm>
          <a:prstGeom prst="rect">
            <a:avLst/>
          </a:prstGeom>
        </p:spPr>
      </p:pic>
      <p:pic>
        <p:nvPicPr>
          <p:cNvPr id="127" name="Picture 126" descr="\documentclass{article}&#10;\usepackage{amsmath}&#10;\pagestyle{empty}&#10;\def\*#1{\mathbf{#1}}&#10;\begin{document}&#10;&#10;\begin{equation}&#10;\*b_2\nonumber&#10;\end{equation}&#10;&#10;\end{document}" title="IguanaTex Bitmap Display">
            <a:extLst>
              <a:ext uri="{FF2B5EF4-FFF2-40B4-BE49-F238E27FC236}">
                <a16:creationId xmlns:a16="http://schemas.microsoft.com/office/drawing/2014/main" id="{21D02CD9-5935-66F1-1738-6AD4480E6369}"/>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10073783" y="605752"/>
            <a:ext cx="216641" cy="190753"/>
          </a:xfrm>
          <a:prstGeom prst="rect">
            <a:avLst/>
          </a:prstGeom>
        </p:spPr>
      </p:pic>
      <p:pic>
        <p:nvPicPr>
          <p:cNvPr id="128" name="Picture 127" descr="\documentclass{article}&#10;\usepackage{amsmath}&#10;\pagestyle{empty}&#10;\def\*#1{\mathbf{#1}}&#10;\begin{document}&#10;&#10;\begin{equation}&#10;\*b_N\nonumber&#10;\end{equation}&#10;&#10;\end{document}" title="IguanaTex Bitmap Display">
            <a:extLst>
              <a:ext uri="{FF2B5EF4-FFF2-40B4-BE49-F238E27FC236}">
                <a16:creationId xmlns:a16="http://schemas.microsoft.com/office/drawing/2014/main" id="{53891867-35DD-8BF9-DD69-5E32052BA6A5}"/>
              </a:ext>
            </a:extLst>
          </p:cNvPr>
          <p:cNvPicPr>
            <a:picLocks noChangeAspect="1"/>
          </p:cNvPicPr>
          <p:nvPr>
            <p:custDataLst>
              <p:tags r:id="rId12"/>
            </p:custDataLst>
          </p:nvPr>
        </p:nvPicPr>
        <p:blipFill>
          <a:blip r:embed="rId27">
            <a:extLst>
              <a:ext uri="{28A0092B-C50C-407E-A947-70E740481C1C}">
                <a14:useLocalDpi xmlns:a14="http://schemas.microsoft.com/office/drawing/2010/main" val="0"/>
              </a:ext>
            </a:extLst>
          </a:blip>
          <a:stretch>
            <a:fillRect/>
          </a:stretch>
        </p:blipFill>
        <p:spPr>
          <a:xfrm>
            <a:off x="11515661" y="3099983"/>
            <a:ext cx="288855" cy="190753"/>
          </a:xfrm>
          <a:prstGeom prst="rect">
            <a:avLst/>
          </a:prstGeom>
        </p:spPr>
      </p:pic>
      <p:sp>
        <p:nvSpPr>
          <p:cNvPr id="129" name="Content Placeholder 2 1 1 1 1 1 1 1 1 1 1">
            <a:extLst>
              <a:ext uri="{FF2B5EF4-FFF2-40B4-BE49-F238E27FC236}">
                <a16:creationId xmlns:a16="http://schemas.microsoft.com/office/drawing/2014/main" id="{CD0EF874-37CE-2B1B-231D-ABA5A939CEF1}"/>
              </a:ext>
            </a:extLst>
          </p:cNvPr>
          <p:cNvSpPr txBox="1">
            <a:spLocks/>
          </p:cNvSpPr>
          <p:nvPr/>
        </p:nvSpPr>
        <p:spPr>
          <a:xfrm>
            <a:off x="447816" y="2012396"/>
            <a:ext cx="4682984"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Configurational Partition Function</a:t>
            </a:r>
          </a:p>
        </p:txBody>
      </p:sp>
      <p:sp>
        <p:nvSpPr>
          <p:cNvPr id="130" name="Content Placeholder 2 1 1 1 1 1 1 1 1 1 1">
            <a:extLst>
              <a:ext uri="{FF2B5EF4-FFF2-40B4-BE49-F238E27FC236}">
                <a16:creationId xmlns:a16="http://schemas.microsoft.com/office/drawing/2014/main" id="{E367F3A8-5DF9-02FD-E2A6-D34C4DF8F9EB}"/>
              </a:ext>
            </a:extLst>
          </p:cNvPr>
          <p:cNvSpPr txBox="1">
            <a:spLocks/>
          </p:cNvSpPr>
          <p:nvPr/>
        </p:nvSpPr>
        <p:spPr>
          <a:xfrm>
            <a:off x="452896" y="4664156"/>
            <a:ext cx="5053824"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Full Probability Distribution</a:t>
            </a:r>
          </a:p>
        </p:txBody>
      </p:sp>
      <p:pic>
        <p:nvPicPr>
          <p:cNvPr id="132" name="Picture 131" descr="\documentclass{article}&#10;\usepackage{amsmath}&#10;\pagestyle{empty}&#10;\def\*#1{\mathbf{#1}}&#10;\begin{document}&#10;&#10;\begin{equation}&#10;P(\*r_0,\*b^N)=\frac{1}{V}\prod_{i=1}^N\frac{\exp\left[-\beta h(\*b\cdot\*b)\right]}{\int d\*b_i \exp\left[-\beta h(\*b_i\cdot\*b_i)\right]}\nonumber&#10;\end{equation}&#10;&#10;\end{document}" title="IguanaTex Bitmap Display">
            <a:extLst>
              <a:ext uri="{FF2B5EF4-FFF2-40B4-BE49-F238E27FC236}">
                <a16:creationId xmlns:a16="http://schemas.microsoft.com/office/drawing/2014/main" id="{5B0CC8C6-4C51-5A7D-CF51-7C2135861B44}"/>
              </a:ext>
            </a:extLst>
          </p:cNvPr>
          <p:cNvPicPr>
            <a:picLocks noChangeAspect="1"/>
          </p:cNvPicPr>
          <p:nvPr>
            <p:custDataLst>
              <p:tags r:id="rId13"/>
            </p:custDataLst>
          </p:nvPr>
        </p:nvPicPr>
        <p:blipFill>
          <a:blip r:embed="rId28">
            <a:extLst>
              <a:ext uri="{28A0092B-C50C-407E-A947-70E740481C1C}">
                <a14:useLocalDpi xmlns:a14="http://schemas.microsoft.com/office/drawing/2010/main" val="0"/>
              </a:ext>
            </a:extLst>
          </a:blip>
          <a:stretch>
            <a:fillRect/>
          </a:stretch>
        </p:blipFill>
        <p:spPr>
          <a:xfrm>
            <a:off x="686216" y="5453901"/>
            <a:ext cx="4699428" cy="737524"/>
          </a:xfrm>
          <a:prstGeom prst="rect">
            <a:avLst/>
          </a:prstGeom>
        </p:spPr>
      </p:pic>
      <p:pic>
        <p:nvPicPr>
          <p:cNvPr id="134" name="Picture 133" descr="\documentclass{article}&#10;\usepackage{amsmath}&#10;\pagestyle{empty}&#10;\def\*#1{\mathbf{#1}}&#10;\begin{document}&#10;&#10;\begin{equation}&#10;h(x)=\frac{3kT}{2b^2}x^2\nonumber&#10;\end{equation}&#10;&#10;\end{document}" title="IguanaTex Bitmap Display">
            <a:extLst>
              <a:ext uri="{FF2B5EF4-FFF2-40B4-BE49-F238E27FC236}">
                <a16:creationId xmlns:a16="http://schemas.microsoft.com/office/drawing/2014/main" id="{DA5CDD4F-6221-34D6-1D3D-B314029E754C}"/>
              </a:ext>
            </a:extLst>
          </p:cNvPr>
          <p:cNvPicPr>
            <a:picLocks noChangeAspect="1"/>
          </p:cNvPicPr>
          <p:nvPr>
            <p:custDataLst>
              <p:tags r:id="rId14"/>
            </p:custDataLst>
          </p:nvPr>
        </p:nvPicPr>
        <p:blipFill>
          <a:blip r:embed="rId29">
            <a:extLst>
              <a:ext uri="{28A0092B-C50C-407E-A947-70E740481C1C}">
                <a14:useLocalDpi xmlns:a14="http://schemas.microsoft.com/office/drawing/2010/main" val="0"/>
              </a:ext>
            </a:extLst>
          </a:blip>
          <a:stretch>
            <a:fillRect/>
          </a:stretch>
        </p:blipFill>
        <p:spPr>
          <a:xfrm>
            <a:off x="5948680" y="5561329"/>
            <a:ext cx="1555809" cy="522667"/>
          </a:xfrm>
          <a:prstGeom prst="rect">
            <a:avLst/>
          </a:prstGeom>
        </p:spPr>
      </p:pic>
      <mc:AlternateContent xmlns:mc="http://schemas.openxmlformats.org/markup-compatibility/2006" xmlns:a14="http://schemas.microsoft.com/office/drawing/2010/main">
        <mc:Choice Requires="a14">
          <p:sp>
            <p:nvSpPr>
              <p:cNvPr id="135" name="Content Placeholder 2 1 1 1 1 1 2 2 1">
                <a:extLst>
                  <a:ext uri="{FF2B5EF4-FFF2-40B4-BE49-F238E27FC236}">
                    <a16:creationId xmlns:a16="http://schemas.microsoft.com/office/drawing/2014/main" id="{2E029575-A3AC-0D0A-EA91-BBFFDDC20319}"/>
                  </a:ext>
                </a:extLst>
              </p:cNvPr>
              <p:cNvSpPr txBox="1">
                <a:spLocks/>
              </p:cNvSpPr>
              <p:nvPr/>
            </p:nvSpPr>
            <p:spPr>
              <a:xfrm>
                <a:off x="7802475" y="5606892"/>
                <a:ext cx="3644002" cy="46270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US" sz="2000" i="1" dirty="0" smtClean="0">
                        <a:solidFill>
                          <a:srgbClr val="3050F7"/>
                        </a:solidFill>
                        <a:latin typeface="Cambria Math" panose="02040503050406030204" pitchFamily="18" charset="0"/>
                      </a:rPr>
                      <m:t>𝑁</m:t>
                    </m:r>
                  </m:oMath>
                </a14:m>
                <a:r>
                  <a:rPr lang="en-US" sz="2000" dirty="0">
                    <a:solidFill>
                      <a:srgbClr val="3050F7"/>
                    </a:solidFill>
                  </a:rPr>
                  <a:t> independent harmonic springs</a:t>
                </a:r>
              </a:p>
            </p:txBody>
          </p:sp>
        </mc:Choice>
        <mc:Fallback xmlns="">
          <p:sp>
            <p:nvSpPr>
              <p:cNvPr id="135" name="Content Placeholder 2 1 1 1 1 1 2 2 1">
                <a:extLst>
                  <a:ext uri="{FF2B5EF4-FFF2-40B4-BE49-F238E27FC236}">
                    <a16:creationId xmlns:a16="http://schemas.microsoft.com/office/drawing/2014/main" id="{2E029575-A3AC-0D0A-EA91-BBFFDDC20319}"/>
                  </a:ext>
                </a:extLst>
              </p:cNvPr>
              <p:cNvSpPr txBox="1">
                <a:spLocks noRot="1" noChangeAspect="1" noMove="1" noResize="1" noEditPoints="1" noAdjustHandles="1" noChangeArrowheads="1" noChangeShapeType="1" noTextEdit="1"/>
              </p:cNvSpPr>
              <p:nvPr/>
            </p:nvSpPr>
            <p:spPr>
              <a:xfrm>
                <a:off x="7802475" y="5606892"/>
                <a:ext cx="3644002" cy="462706"/>
              </a:xfrm>
              <a:prstGeom prst="rect">
                <a:avLst/>
              </a:prstGeom>
              <a:blipFill>
                <a:blip r:embed="rId30"/>
                <a:stretch>
                  <a:fillRect t="-3947" b="-13158"/>
                </a:stretch>
              </a:blipFill>
            </p:spPr>
            <p:txBody>
              <a:bodyPr/>
              <a:lstStyle/>
              <a:p>
                <a:r>
                  <a:rPr lang="en-US">
                    <a:noFill/>
                  </a:rPr>
                  <a:t> </a:t>
                </a:r>
              </a:p>
            </p:txBody>
          </p:sp>
        </mc:Fallback>
      </mc:AlternateContent>
    </p:spTree>
    <p:extLst>
      <p:ext uri="{BB962C8B-B14F-4D97-AF65-F5344CB8AC3E}">
        <p14:creationId xmlns:p14="http://schemas.microsoft.com/office/powerpoint/2010/main" val="291914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4E2B6E1-41D0-786F-61BE-5F0DA020EFA3}"/>
              </a:ext>
            </a:extLst>
          </p:cNvPr>
          <p:cNvSpPr/>
          <p:nvPr/>
        </p:nvSpPr>
        <p:spPr>
          <a:xfrm>
            <a:off x="1169699" y="5586863"/>
            <a:ext cx="5322541" cy="102221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490A28-D575-3CFA-B92C-BFD1AAF18179}"/>
              </a:ext>
            </a:extLst>
          </p:cNvPr>
          <p:cNvSpPr>
            <a:spLocks noGrp="1"/>
          </p:cNvSpPr>
          <p:nvPr>
            <p:ph type="title"/>
          </p:nvPr>
        </p:nvSpPr>
        <p:spPr/>
        <p:txBody>
          <a:bodyPr>
            <a:normAutofit fontScale="90000"/>
          </a:bodyPr>
          <a:lstStyle/>
          <a:p>
            <a:r>
              <a:rPr lang="en-US" dirty="0"/>
              <a:t>Chapman-Kolmogorov Equation</a:t>
            </a:r>
          </a:p>
        </p:txBody>
      </p:sp>
      <p:sp>
        <p:nvSpPr>
          <p:cNvPr id="3" name="Content Placeholder 2">
            <a:extLst>
              <a:ext uri="{FF2B5EF4-FFF2-40B4-BE49-F238E27FC236}">
                <a16:creationId xmlns:a16="http://schemas.microsoft.com/office/drawing/2014/main" id="{A3E98295-A05E-80CB-4DDD-E2DDFCD412E4}"/>
              </a:ext>
            </a:extLst>
          </p:cNvPr>
          <p:cNvSpPr>
            <a:spLocks noGrp="1"/>
          </p:cNvSpPr>
          <p:nvPr>
            <p:ph idx="1"/>
          </p:nvPr>
        </p:nvSpPr>
        <p:spPr>
          <a:xfrm>
            <a:off x="326476" y="1159513"/>
            <a:ext cx="10837306" cy="1263647"/>
          </a:xfrm>
        </p:spPr>
        <p:txBody>
          <a:bodyPr/>
          <a:lstStyle/>
          <a:p>
            <a:r>
              <a:rPr lang="en-US" dirty="0"/>
              <a:t>Bond propagation is a stochastic process</a:t>
            </a:r>
          </a:p>
          <a:p>
            <a:r>
              <a:rPr lang="en-US" dirty="0"/>
              <a:t>Build up probability recursively</a:t>
            </a:r>
          </a:p>
        </p:txBody>
      </p:sp>
      <p:sp>
        <p:nvSpPr>
          <p:cNvPr id="4" name="Slide Number Placeholder 3">
            <a:extLst>
              <a:ext uri="{FF2B5EF4-FFF2-40B4-BE49-F238E27FC236}">
                <a16:creationId xmlns:a16="http://schemas.microsoft.com/office/drawing/2014/main" id="{7A677A7B-8B59-931A-288F-773DADE80AF7}"/>
              </a:ext>
            </a:extLst>
          </p:cNvPr>
          <p:cNvSpPr>
            <a:spLocks noGrp="1"/>
          </p:cNvSpPr>
          <p:nvPr>
            <p:ph type="sldNum" sz="quarter" idx="12"/>
          </p:nvPr>
        </p:nvSpPr>
        <p:spPr/>
        <p:txBody>
          <a:bodyPr/>
          <a:lstStyle/>
          <a:p>
            <a:fld id="{BE15108C-154A-4A5A-9C05-91A49A422BA7}" type="slidenum">
              <a:rPr lang="en-US" smtClean="0"/>
              <a:t>26</a:t>
            </a:fld>
            <a:endParaRPr lang="en-US"/>
          </a:p>
        </p:txBody>
      </p:sp>
      <p:pic>
        <p:nvPicPr>
          <p:cNvPr id="12" name="Picture 11" descr="\documentclass{article}&#10;\usepackage{amsmath}&#10;\pagestyle{empty}&#10;\def\*#1{\mathbf{#1}}&#10;\begin{document}&#10;&#10;\begin{equation}&#10;p(\*r,j)\nonumber&#10;\end{equation}&#10;&#10;\end{document}" title="IguanaTex Bitmap Display">
            <a:extLst>
              <a:ext uri="{FF2B5EF4-FFF2-40B4-BE49-F238E27FC236}">
                <a16:creationId xmlns:a16="http://schemas.microsoft.com/office/drawing/2014/main" id="{10832A79-2617-CF49-B0EA-38E8BDE16956}"/>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8796020" y="1931388"/>
            <a:ext cx="777248" cy="299770"/>
          </a:xfrm>
          <a:prstGeom prst="rect">
            <a:avLst/>
          </a:prstGeom>
        </p:spPr>
      </p:pic>
      <mc:AlternateContent xmlns:mc="http://schemas.openxmlformats.org/markup-compatibility/2006" xmlns:a14="http://schemas.microsoft.com/office/drawing/2010/main">
        <mc:Choice Requires="a14">
          <p:sp>
            <p:nvSpPr>
              <p:cNvPr id="13" name="Content Placeholder 2 1 1 1 1 1 2 2 1 1">
                <a:extLst>
                  <a:ext uri="{FF2B5EF4-FFF2-40B4-BE49-F238E27FC236}">
                    <a16:creationId xmlns:a16="http://schemas.microsoft.com/office/drawing/2014/main" id="{9F7263E0-319A-2997-91DE-B03228151FC3}"/>
                  </a:ext>
                </a:extLst>
              </p:cNvPr>
              <p:cNvSpPr txBox="1">
                <a:spLocks/>
              </p:cNvSpPr>
              <p:nvPr/>
            </p:nvSpPr>
            <p:spPr>
              <a:xfrm>
                <a:off x="7032112" y="1375257"/>
                <a:ext cx="4378960"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Probability of finding bead </a:t>
                </a:r>
                <a14:m>
                  <m:oMath xmlns:m="http://schemas.openxmlformats.org/officeDocument/2006/math">
                    <m:r>
                      <a:rPr lang="en-US" sz="2000" b="0" i="1" smtClean="0">
                        <a:solidFill>
                          <a:srgbClr val="3050F7"/>
                        </a:solidFill>
                        <a:latin typeface="Cambria Math" panose="02040503050406030204" pitchFamily="18" charset="0"/>
                      </a:rPr>
                      <m:t>𝑗</m:t>
                    </m:r>
                  </m:oMath>
                </a14:m>
                <a:r>
                  <a:rPr lang="en-US" sz="2000" dirty="0">
                    <a:solidFill>
                      <a:srgbClr val="3050F7"/>
                    </a:solidFill>
                  </a:rPr>
                  <a:t> at position </a:t>
                </a:r>
                <a14:m>
                  <m:oMath xmlns:m="http://schemas.openxmlformats.org/officeDocument/2006/math">
                    <m:r>
                      <a:rPr lang="en-US" sz="2000" b="1" i="1" smtClean="0">
                        <a:solidFill>
                          <a:srgbClr val="3050F7"/>
                        </a:solidFill>
                        <a:latin typeface="Cambria Math" panose="02040503050406030204" pitchFamily="18" charset="0"/>
                      </a:rPr>
                      <m:t>𝒓</m:t>
                    </m:r>
                  </m:oMath>
                </a14:m>
                <a:endParaRPr lang="en-US" sz="2000" b="1" dirty="0">
                  <a:solidFill>
                    <a:srgbClr val="3050F7"/>
                  </a:solidFill>
                </a:endParaRPr>
              </a:p>
            </p:txBody>
          </p:sp>
        </mc:Choice>
        <mc:Fallback xmlns="">
          <p:sp>
            <p:nvSpPr>
              <p:cNvPr id="13" name="Content Placeholder 2 1 1 1 1 1 2 2 1 1">
                <a:extLst>
                  <a:ext uri="{FF2B5EF4-FFF2-40B4-BE49-F238E27FC236}">
                    <a16:creationId xmlns:a16="http://schemas.microsoft.com/office/drawing/2014/main" id="{9F7263E0-319A-2997-91DE-B03228151FC3}"/>
                  </a:ext>
                </a:extLst>
              </p:cNvPr>
              <p:cNvSpPr txBox="1">
                <a:spLocks noRot="1" noChangeAspect="1" noMove="1" noResize="1" noEditPoints="1" noAdjustHandles="1" noChangeArrowheads="1" noChangeShapeType="1" noTextEdit="1"/>
              </p:cNvSpPr>
              <p:nvPr/>
            </p:nvSpPr>
            <p:spPr>
              <a:xfrm>
                <a:off x="7032112" y="1375257"/>
                <a:ext cx="4378960" cy="462706"/>
              </a:xfrm>
              <a:prstGeom prst="rect">
                <a:avLst/>
              </a:prstGeom>
              <a:blipFill>
                <a:blip r:embed="rId9"/>
                <a:stretch>
                  <a:fillRect l="-1532" t="-3947" b="-13158"/>
                </a:stretch>
              </a:blipFill>
            </p:spPr>
            <p:txBody>
              <a:bodyPr/>
              <a:lstStyle/>
              <a:p>
                <a:r>
                  <a:rPr lang="en-US">
                    <a:noFill/>
                  </a:rPr>
                  <a:t> </a:t>
                </a:r>
              </a:p>
            </p:txBody>
          </p:sp>
        </mc:Fallback>
      </mc:AlternateContent>
      <p:pic>
        <p:nvPicPr>
          <p:cNvPr id="20" name="Picture 19" descr="\documentclass{article}&#10;\usepackage{amsmath}&#10;\pagestyle{empty}&#10;\def\*#1{\mathbf{#1}}&#10;\begin{document}&#10;&#10;\begin{equation}&#10;p(\*r,j) = \int d\*b \,\Phi(\*b)p(\*r-\*b,j-1)\nonumber&#10;\end{equation}&#10;&#10;\end{document}" title="IguanaTex Bitmap Display">
            <a:extLst>
              <a:ext uri="{FF2B5EF4-FFF2-40B4-BE49-F238E27FC236}">
                <a16:creationId xmlns:a16="http://schemas.microsoft.com/office/drawing/2014/main" id="{1F91BE24-AAA3-1EB7-CB6C-256A8D8F703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270000" y="2676011"/>
            <a:ext cx="4106977" cy="616047"/>
          </a:xfrm>
          <a:prstGeom prst="rect">
            <a:avLst/>
          </a:prstGeom>
        </p:spPr>
      </p:pic>
      <p:sp>
        <p:nvSpPr>
          <p:cNvPr id="23" name="Content Placeholder 2 1 1 1 1 1 2 2 1 2 1">
            <a:extLst>
              <a:ext uri="{FF2B5EF4-FFF2-40B4-BE49-F238E27FC236}">
                <a16:creationId xmlns:a16="http://schemas.microsoft.com/office/drawing/2014/main" id="{D45A58EE-48B7-1301-3311-37922E7B8FE6}"/>
              </a:ext>
            </a:extLst>
          </p:cNvPr>
          <p:cNvSpPr txBox="1">
            <a:spLocks/>
          </p:cNvSpPr>
          <p:nvPr/>
        </p:nvSpPr>
        <p:spPr>
          <a:xfrm>
            <a:off x="910739" y="3572471"/>
            <a:ext cx="4378960"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Fourier transform (convolution theorem)</a:t>
            </a:r>
            <a:endParaRPr lang="en-US" sz="2000" b="1" dirty="0">
              <a:solidFill>
                <a:srgbClr val="3050F7"/>
              </a:solidFill>
            </a:endParaRPr>
          </a:p>
        </p:txBody>
      </p:sp>
      <p:pic>
        <p:nvPicPr>
          <p:cNvPr id="25" name="Picture 24" descr="\documentclass{article}&#10;\usepackage{amsmath}&#10;\pagestyle{empty}&#10;\def\*#1{\mathbf{#1}}&#10;\begin{document}&#10;&#10;\begin{equation}&#10;\Phi(\*b)=\left(\frac{3}{2\pi b^2}\right)^{3/2}\exp\left[-\frac{3}{2b^2}\*b\cdot\*b\right]\nonumber&#10;\end{equation}&#10;&#10;\end{document}" title="IguanaTex Bitmap Display">
            <a:extLst>
              <a:ext uri="{FF2B5EF4-FFF2-40B4-BE49-F238E27FC236}">
                <a16:creationId xmlns:a16="http://schemas.microsoft.com/office/drawing/2014/main" id="{3B5551CB-19CC-AD3C-EAB5-874614E8A8B1}"/>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7343140" y="2947867"/>
            <a:ext cx="3530600" cy="611860"/>
          </a:xfrm>
          <a:prstGeom prst="rect">
            <a:avLst/>
          </a:prstGeom>
        </p:spPr>
      </p:pic>
      <p:sp>
        <p:nvSpPr>
          <p:cNvPr id="26" name="Content Placeholder 2 1 1 1 1 1 2 2 1 3">
            <a:extLst>
              <a:ext uri="{FF2B5EF4-FFF2-40B4-BE49-F238E27FC236}">
                <a16:creationId xmlns:a16="http://schemas.microsoft.com/office/drawing/2014/main" id="{AD660859-4C75-4073-06AC-23F6671DDBAC}"/>
              </a:ext>
            </a:extLst>
          </p:cNvPr>
          <p:cNvSpPr txBox="1">
            <a:spLocks/>
          </p:cNvSpPr>
          <p:nvPr/>
        </p:nvSpPr>
        <p:spPr>
          <a:xfrm>
            <a:off x="7388290" y="2369461"/>
            <a:ext cx="3592708"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Normalized transition probability</a:t>
            </a:r>
            <a:endParaRPr lang="en-US" sz="2000" b="1" dirty="0">
              <a:solidFill>
                <a:srgbClr val="3050F7"/>
              </a:solidFill>
            </a:endParaRPr>
          </a:p>
        </p:txBody>
      </p:sp>
      <p:pic>
        <p:nvPicPr>
          <p:cNvPr id="28" name="Picture 27" descr="\documentclass{article}&#10;\usepackage{amsmath}&#10;\pagestyle{empty}&#10;\def\*#1{\mathbf{#1}}&#10;\begin{document}&#10;&#10;\begin{equation}&#10;\hat p(\*k,j)=\hat\Phi(\*k)\hat p(\*k,j-1)\nonumber&#10;\end{equation}&#10;&#10;\end{document}" title="IguanaTex Bitmap Display">
            <a:extLst>
              <a:ext uri="{FF2B5EF4-FFF2-40B4-BE49-F238E27FC236}">
                <a16:creationId xmlns:a16="http://schemas.microsoft.com/office/drawing/2014/main" id="{479C618C-B6A9-E0C0-A795-BEAAAACA49E0}"/>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413371" y="4230560"/>
            <a:ext cx="2707809" cy="303238"/>
          </a:xfrm>
          <a:prstGeom prst="rect">
            <a:avLst/>
          </a:prstGeom>
        </p:spPr>
      </p:pic>
      <p:pic>
        <p:nvPicPr>
          <p:cNvPr id="32" name="Picture 31" descr="\documentclass{article}&#10;\usepackage{amsmath}&#10;\pagestyle{empty}&#10;\def\*#1{\mathbf{#1}}&#10;\begin{document}&#10;&#10;\begin{equation}&#10;\hat p(\*k,N)=\left[\hat\Phi(\*k)\right]^N \hat p(\*k,0) = \exp\left(-\frac{Nb^2}{6}\*k\cdot\*k\right)\hat p(\*k,0)\nonumber&#10;\end{equation}&#10;&#10;\end{document}" title="IguanaTex Bitmap Display">
            <a:extLst>
              <a:ext uri="{FF2B5EF4-FFF2-40B4-BE49-F238E27FC236}">
                <a16:creationId xmlns:a16="http://schemas.microsoft.com/office/drawing/2014/main" id="{5BDEEBD9-DBD9-FC9C-4F56-A1D0CD15BFBA}"/>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324722" y="4803104"/>
            <a:ext cx="5961142" cy="621714"/>
          </a:xfrm>
          <a:prstGeom prst="rect">
            <a:avLst/>
          </a:prstGeom>
        </p:spPr>
      </p:pic>
      <p:sp>
        <p:nvSpPr>
          <p:cNvPr id="33" name="Content Placeholder 2 1 1 1 1 1 2 2 1 2 2">
            <a:extLst>
              <a:ext uri="{FF2B5EF4-FFF2-40B4-BE49-F238E27FC236}">
                <a16:creationId xmlns:a16="http://schemas.microsoft.com/office/drawing/2014/main" id="{91CF22C8-84EB-C384-F4C0-0AA9889F37AA}"/>
              </a:ext>
            </a:extLst>
          </p:cNvPr>
          <p:cNvSpPr txBox="1">
            <a:spLocks/>
          </p:cNvSpPr>
          <p:nvPr/>
        </p:nvSpPr>
        <p:spPr>
          <a:xfrm>
            <a:off x="7388290" y="4918922"/>
            <a:ext cx="2602284"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Fix bead 0 at the origin</a:t>
            </a:r>
            <a:endParaRPr lang="en-US" sz="2000" b="1" dirty="0">
              <a:solidFill>
                <a:srgbClr val="3050F7"/>
              </a:solidFill>
            </a:endParaRPr>
          </a:p>
        </p:txBody>
      </p:sp>
      <p:pic>
        <p:nvPicPr>
          <p:cNvPr id="38" name="Picture 37" descr="\documentclass{article}&#10;\usepackage{amsmath}&#10;\pagestyle{empty}&#10;\def\*#1{\mathbf{#1}}&#10;\begin{document}&#10;&#10;\begin{equation}&#10;\hat p(\*R,N) = \left(\frac{3}{2\pi Nb^2}\right)^{3/2}\exp\left(-\frac{3}{2Nb^2}\*R\cdot\*R\right)\nonumber&#10;\end{equation}&#10;&#10;\end{document}" title="IguanaTex Bitmap Display">
            <a:extLst>
              <a:ext uri="{FF2B5EF4-FFF2-40B4-BE49-F238E27FC236}">
                <a16:creationId xmlns:a16="http://schemas.microsoft.com/office/drawing/2014/main" id="{77707E8E-AEE2-6939-1C4B-09EE9FF24C06}"/>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324722" y="5779190"/>
            <a:ext cx="4963046" cy="676571"/>
          </a:xfrm>
          <a:prstGeom prst="rect">
            <a:avLst/>
          </a:prstGeom>
        </p:spPr>
      </p:pic>
    </p:spTree>
    <p:extLst>
      <p:ext uri="{BB962C8B-B14F-4D97-AF65-F5344CB8AC3E}">
        <p14:creationId xmlns:p14="http://schemas.microsoft.com/office/powerpoint/2010/main" val="16118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3" grpId="0"/>
      <p:bldP spid="23" grpId="0"/>
      <p:bldP spid="26"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491B9-1F09-FDB1-B76C-3A2086D872A9}"/>
              </a:ext>
            </a:extLst>
          </p:cNvPr>
          <p:cNvSpPr>
            <a:spLocks noGrp="1"/>
          </p:cNvSpPr>
          <p:nvPr>
            <p:ph type="title"/>
          </p:nvPr>
        </p:nvSpPr>
        <p:spPr/>
        <p:txBody>
          <a:bodyPr>
            <a:normAutofit fontScale="90000"/>
          </a:bodyPr>
          <a:lstStyle/>
          <a:p>
            <a:r>
              <a:rPr lang="en-US" dirty="0"/>
              <a:t>Continuous Gaussian Chain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CE1859-0E7E-7D0F-DAA5-116030EA29D4}"/>
                  </a:ext>
                </a:extLst>
              </p:cNvPr>
              <p:cNvSpPr>
                <a:spLocks noGrp="1"/>
              </p:cNvSpPr>
              <p:nvPr>
                <p:ph idx="1"/>
              </p:nvPr>
            </p:nvSpPr>
            <p:spPr>
              <a:xfrm>
                <a:off x="326476" y="1159513"/>
                <a:ext cx="10837306" cy="1710687"/>
              </a:xfrm>
            </p:spPr>
            <p:txBody>
              <a:bodyPr/>
              <a:lstStyle/>
              <a:p>
                <a:r>
                  <a:rPr lang="en-US" dirty="0"/>
                  <a:t>Chain is a space curve </a:t>
                </a:r>
                <a14:m>
                  <m:oMath xmlns:m="http://schemas.openxmlformats.org/officeDocument/2006/math">
                    <m:r>
                      <a:rPr lang="en-US" b="1" i="1" smtClean="0">
                        <a:latin typeface="Cambria Math" panose="02040503050406030204" pitchFamily="18" charset="0"/>
                      </a:rPr>
                      <m:t>𝒓</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b="1" dirty="0"/>
                  <a:t> </a:t>
                </a:r>
                <a:r>
                  <a:rPr lang="en-US" dirty="0"/>
                  <a:t>with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𝑁</m:t>
                    </m:r>
                    <m:r>
                      <a:rPr lang="en-US" b="0" i="1" smtClean="0">
                        <a:latin typeface="Cambria Math" panose="02040503050406030204" pitchFamily="18" charset="0"/>
                      </a:rPr>
                      <m:t>]</m:t>
                    </m:r>
                  </m:oMath>
                </a14:m>
                <a:endParaRPr lang="en-US" b="1" dirty="0"/>
              </a:p>
              <a:p>
                <a:pPr lvl="1"/>
                <a14:m>
                  <m:oMath xmlns:m="http://schemas.openxmlformats.org/officeDocument/2006/math">
                    <m:r>
                      <a:rPr lang="en-US" b="0" i="1" smtClean="0">
                        <a:latin typeface="Cambria Math" panose="02040503050406030204" pitchFamily="18" charset="0"/>
                      </a:rPr>
                      <m:t>𝑠</m:t>
                    </m:r>
                  </m:oMath>
                </a14:m>
                <a:r>
                  <a:rPr lang="en-US" dirty="0"/>
                  <a:t> is the location of a segment on the backbone</a:t>
                </a:r>
              </a:p>
              <a:p>
                <a:pPr lvl="1"/>
                <a14:m>
                  <m:oMath xmlns:m="http://schemas.openxmlformats.org/officeDocument/2006/math">
                    <m:r>
                      <a:rPr lang="en-US" b="1" i="1" smtClean="0">
                        <a:latin typeface="Cambria Math" panose="02040503050406030204" pitchFamily="18" charset="0"/>
                      </a:rPr>
                      <m:t>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b="1" dirty="0"/>
                  <a:t> </a:t>
                </a:r>
                <a:r>
                  <a:rPr lang="en-US" dirty="0"/>
                  <a:t>is the location of that segment in space</a:t>
                </a:r>
                <a:endParaRPr lang="en-US" b="1" dirty="0"/>
              </a:p>
            </p:txBody>
          </p:sp>
        </mc:Choice>
        <mc:Fallback xmlns="">
          <p:sp>
            <p:nvSpPr>
              <p:cNvPr id="3" name="Content Placeholder 2">
                <a:extLst>
                  <a:ext uri="{FF2B5EF4-FFF2-40B4-BE49-F238E27FC236}">
                    <a16:creationId xmlns:a16="http://schemas.microsoft.com/office/drawing/2014/main" id="{3ECE1859-0E7E-7D0F-DAA5-116030EA29D4}"/>
                  </a:ext>
                </a:extLst>
              </p:cNvPr>
              <p:cNvSpPr>
                <a:spLocks noGrp="1" noRot="1" noChangeAspect="1" noMove="1" noResize="1" noEditPoints="1" noAdjustHandles="1" noChangeArrowheads="1" noChangeShapeType="1" noTextEdit="1"/>
              </p:cNvSpPr>
              <p:nvPr>
                <p:ph idx="1"/>
              </p:nvPr>
            </p:nvSpPr>
            <p:spPr>
              <a:xfrm>
                <a:off x="326476" y="1159513"/>
                <a:ext cx="10837306" cy="1710687"/>
              </a:xfrm>
              <a:blipFill>
                <a:blip r:embed="rId4"/>
                <a:stretch>
                  <a:fillRect l="-563" t="-21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865E8B5-9AF9-35EE-33D4-7B86286DBF92}"/>
              </a:ext>
            </a:extLst>
          </p:cNvPr>
          <p:cNvSpPr>
            <a:spLocks noGrp="1"/>
          </p:cNvSpPr>
          <p:nvPr>
            <p:ph type="sldNum" sz="quarter" idx="12"/>
          </p:nvPr>
        </p:nvSpPr>
        <p:spPr/>
        <p:txBody>
          <a:bodyPr/>
          <a:lstStyle/>
          <a:p>
            <a:fld id="{BE15108C-154A-4A5A-9C05-91A49A422BA7}" type="slidenum">
              <a:rPr lang="en-US" smtClean="0"/>
              <a:t>27</a:t>
            </a:fld>
            <a:endParaRPr lang="en-US"/>
          </a:p>
        </p:txBody>
      </p:sp>
      <p:pic>
        <p:nvPicPr>
          <p:cNvPr id="6" name="Picture 5">
            <a:extLst>
              <a:ext uri="{FF2B5EF4-FFF2-40B4-BE49-F238E27FC236}">
                <a16:creationId xmlns:a16="http://schemas.microsoft.com/office/drawing/2014/main" id="{26CDA040-F175-53A6-1245-891BB5841A94}"/>
              </a:ext>
            </a:extLst>
          </p:cNvPr>
          <p:cNvPicPr>
            <a:picLocks noChangeAspect="1"/>
          </p:cNvPicPr>
          <p:nvPr/>
        </p:nvPicPr>
        <p:blipFill>
          <a:blip r:embed="rId5"/>
          <a:stretch>
            <a:fillRect/>
          </a:stretch>
        </p:blipFill>
        <p:spPr>
          <a:xfrm>
            <a:off x="6620204" y="2484581"/>
            <a:ext cx="4543578" cy="3717473"/>
          </a:xfrm>
          <a:prstGeom prst="rect">
            <a:avLst/>
          </a:prstGeom>
        </p:spPr>
      </p:pic>
      <p:pic>
        <p:nvPicPr>
          <p:cNvPr id="8" name="Picture 7" descr="\documentclass{article}&#10;\usepackage{amsmath}&#10;\pagestyle{empty}&#10;\def\*#1{\mathbf{#1}}&#10;\begin{document}&#10;&#10;\begin{equation}&#10;\beta U\left[\*r\right]=\frac{3}{2b^2}\int_0^N ds \left|\frac{d\*r(s)}{ds}\right|^2\nonumber&#10;\end{equation}&#10;&#10;\end{document}" title="IguanaTex Bitmap Display">
            <a:extLst>
              <a:ext uri="{FF2B5EF4-FFF2-40B4-BE49-F238E27FC236}">
                <a16:creationId xmlns:a16="http://schemas.microsoft.com/office/drawing/2014/main" id="{CC8BC5D2-87EB-B4BE-046B-B33EB396FEC8}"/>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894840" y="3037840"/>
            <a:ext cx="3107047" cy="667429"/>
          </a:xfrm>
          <a:prstGeom prst="rect">
            <a:avLst/>
          </a:prstGeom>
        </p:spPr>
      </p:pic>
      <p:cxnSp>
        <p:nvCxnSpPr>
          <p:cNvPr id="9" name="Connector: Elbow 8">
            <a:extLst>
              <a:ext uri="{FF2B5EF4-FFF2-40B4-BE49-F238E27FC236}">
                <a16:creationId xmlns:a16="http://schemas.microsoft.com/office/drawing/2014/main" id="{2D732394-A914-B802-DF80-E7B4DA650F04}"/>
              </a:ext>
            </a:extLst>
          </p:cNvPr>
          <p:cNvCxnSpPr>
            <a:cxnSpLocks/>
          </p:cNvCxnSpPr>
          <p:nvPr/>
        </p:nvCxnSpPr>
        <p:spPr>
          <a:xfrm flipV="1">
            <a:off x="1775011" y="3659684"/>
            <a:ext cx="640076" cy="582116"/>
          </a:xfrm>
          <a:prstGeom prst="bentConnector3">
            <a:avLst>
              <a:gd name="adj1" fmla="val 9920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1 1 1 1 1 2 2 1 2 2">
            <a:extLst>
              <a:ext uri="{FF2B5EF4-FFF2-40B4-BE49-F238E27FC236}">
                <a16:creationId xmlns:a16="http://schemas.microsoft.com/office/drawing/2014/main" id="{6579F2BF-4F0D-7056-41A8-B6AD8F633CBE}"/>
              </a:ext>
            </a:extLst>
          </p:cNvPr>
          <p:cNvSpPr txBox="1">
            <a:spLocks/>
          </p:cNvSpPr>
          <p:nvPr/>
        </p:nvSpPr>
        <p:spPr>
          <a:xfrm>
            <a:off x="326478" y="4010447"/>
            <a:ext cx="1448533"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 function</a:t>
            </a:r>
            <a:r>
              <a:rPr lang="en-US" sz="2000" b="1" u="sng" dirty="0">
                <a:solidFill>
                  <a:srgbClr val="3050F7"/>
                </a:solidFill>
              </a:rPr>
              <a:t>al</a:t>
            </a:r>
          </a:p>
        </p:txBody>
      </p:sp>
      <p:pic>
        <p:nvPicPr>
          <p:cNvPr id="14" name="Picture 13" descr="\documentclass{article}&#10;\usepackage{amsmath}&#10;\pagestyle{empty}&#10;\def\*#1{\mathbf{#1}}&#10;\begin{document}&#10;&#10;\begin{equation}&#10;\frac{\partial}{\partial s}p(\*r,s) = \frac{b^2}{6}\nabla^2 p(\*r,s)\nonumber&#10;\end{equation}&#10;&#10;\end{document}" title="IguanaTex Bitmap Display">
            <a:extLst>
              <a:ext uri="{FF2B5EF4-FFF2-40B4-BE49-F238E27FC236}">
                <a16:creationId xmlns:a16="http://schemas.microsoft.com/office/drawing/2014/main" id="{DB09E4B5-50E9-4344-BEF0-7BFBF5888ECF}"/>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095049" y="5698487"/>
            <a:ext cx="2897372" cy="633155"/>
          </a:xfrm>
          <a:prstGeom prst="rect">
            <a:avLst/>
          </a:prstGeom>
        </p:spPr>
      </p:pic>
      <p:sp>
        <p:nvSpPr>
          <p:cNvPr id="15" name="Content Placeholder 2 1 1 1 1 1 2 2 1 2 1">
            <a:extLst>
              <a:ext uri="{FF2B5EF4-FFF2-40B4-BE49-F238E27FC236}">
                <a16:creationId xmlns:a16="http://schemas.microsoft.com/office/drawing/2014/main" id="{BBD9B1E4-E49F-08A7-1A1D-ACAC0A08F104}"/>
              </a:ext>
            </a:extLst>
          </p:cNvPr>
          <p:cNvSpPr txBox="1">
            <a:spLocks/>
          </p:cNvSpPr>
          <p:nvPr/>
        </p:nvSpPr>
        <p:spPr>
          <a:xfrm>
            <a:off x="1775011" y="4752007"/>
            <a:ext cx="3817185" cy="86139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Continuous chain results in a PDE for the probability distribution</a:t>
            </a:r>
            <a:endParaRPr lang="en-US" sz="2000" b="1" dirty="0">
              <a:solidFill>
                <a:srgbClr val="3050F7"/>
              </a:solidFill>
            </a:endParaRPr>
          </a:p>
        </p:txBody>
      </p:sp>
    </p:spTree>
    <p:extLst>
      <p:ext uri="{BB962C8B-B14F-4D97-AF65-F5344CB8AC3E}">
        <p14:creationId xmlns:p14="http://schemas.microsoft.com/office/powerpoint/2010/main" val="420806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55DF-E68F-9157-3BD7-67AB63A93CFF}"/>
              </a:ext>
            </a:extLst>
          </p:cNvPr>
          <p:cNvSpPr>
            <a:spLocks noGrp="1"/>
          </p:cNvSpPr>
          <p:nvPr>
            <p:ph type="title"/>
          </p:nvPr>
        </p:nvSpPr>
        <p:spPr/>
        <p:txBody>
          <a:bodyPr>
            <a:normAutofit fontScale="90000"/>
          </a:bodyPr>
          <a:lstStyle/>
          <a:p>
            <a:r>
              <a:rPr lang="en-US" dirty="0"/>
              <a:t>Solving the Fokker-Planck Equation</a:t>
            </a:r>
          </a:p>
        </p:txBody>
      </p:sp>
      <p:sp>
        <p:nvSpPr>
          <p:cNvPr id="3" name="Content Placeholder 2 1">
            <a:extLst>
              <a:ext uri="{FF2B5EF4-FFF2-40B4-BE49-F238E27FC236}">
                <a16:creationId xmlns:a16="http://schemas.microsoft.com/office/drawing/2014/main" id="{59B12051-F00D-FB16-D3A6-FF606B9ECEB2}"/>
              </a:ext>
            </a:extLst>
          </p:cNvPr>
          <p:cNvSpPr>
            <a:spLocks noGrp="1"/>
          </p:cNvSpPr>
          <p:nvPr>
            <p:ph idx="1"/>
          </p:nvPr>
        </p:nvSpPr>
        <p:spPr>
          <a:xfrm>
            <a:off x="326476" y="1159513"/>
            <a:ext cx="4997364" cy="679447"/>
          </a:xfrm>
        </p:spPr>
        <p:txBody>
          <a:bodyPr/>
          <a:lstStyle/>
          <a:p>
            <a:r>
              <a:rPr lang="en-US" dirty="0"/>
              <a:t>Fix chain end at origin</a:t>
            </a:r>
            <a:endParaRPr lang="en-US" b="1" dirty="0"/>
          </a:p>
        </p:txBody>
      </p:sp>
      <p:sp>
        <p:nvSpPr>
          <p:cNvPr id="4" name="Slide Number Placeholder 3">
            <a:extLst>
              <a:ext uri="{FF2B5EF4-FFF2-40B4-BE49-F238E27FC236}">
                <a16:creationId xmlns:a16="http://schemas.microsoft.com/office/drawing/2014/main" id="{26D307CC-3F09-5E80-4DE9-209D7AB55DB1}"/>
              </a:ext>
            </a:extLst>
          </p:cNvPr>
          <p:cNvSpPr>
            <a:spLocks noGrp="1"/>
          </p:cNvSpPr>
          <p:nvPr>
            <p:ph type="sldNum" sz="quarter" idx="12"/>
          </p:nvPr>
        </p:nvSpPr>
        <p:spPr/>
        <p:txBody>
          <a:bodyPr/>
          <a:lstStyle/>
          <a:p>
            <a:fld id="{BE15108C-154A-4A5A-9C05-91A49A422BA7}" type="slidenum">
              <a:rPr lang="en-US" smtClean="0"/>
              <a:t>28</a:t>
            </a:fld>
            <a:endParaRPr lang="en-US"/>
          </a:p>
        </p:txBody>
      </p:sp>
      <p:pic>
        <p:nvPicPr>
          <p:cNvPr id="5" name="Picture 4" descr="\documentclass{article}&#10;\usepackage{amsmath}&#10;\pagestyle{empty}&#10;\def\*#1{\mathbf{#1}}&#10;\begin{document}&#10;&#10;\begin{equation}&#10;\frac{\partial}{\partial s}p(\*r,s) = \frac{b^2}{6}\nabla^2 p(\*r,s)\nonumber&#10;\end{equation}&#10;&#10;\end{document}" title="IguanaTex Bitmap Display">
            <a:extLst>
              <a:ext uri="{FF2B5EF4-FFF2-40B4-BE49-F238E27FC236}">
                <a16:creationId xmlns:a16="http://schemas.microsoft.com/office/drawing/2014/main" id="{0233FBC6-469D-9111-9F48-E47747917D95}"/>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596041" y="1949672"/>
            <a:ext cx="2675071" cy="584576"/>
          </a:xfrm>
          <a:prstGeom prst="rect">
            <a:avLst/>
          </a:prstGeom>
        </p:spPr>
      </p:pic>
      <p:pic>
        <p:nvPicPr>
          <p:cNvPr id="9" name="Picture 8" descr="\documentclass{article}&#10;\usepackage{amsmath}&#10;\pagestyle{empty}&#10;\def\*#1{\mathbf{#1}}&#10;\begin{document}&#10;&#10;\begin{equation}&#10;p(\*r,0)=\delta(\*r)\nonumber&#10;\end{equation}&#10;&#10;\end{document}" title="IguanaTex Bitmap Display">
            <a:extLst>
              <a:ext uri="{FF2B5EF4-FFF2-40B4-BE49-F238E27FC236}">
                <a16:creationId xmlns:a16="http://schemas.microsoft.com/office/drawing/2014/main" id="{95436A74-750F-CEF7-3A9F-494DF3C4F89D}"/>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052320" y="2934993"/>
            <a:ext cx="1411394" cy="248894"/>
          </a:xfrm>
          <a:prstGeom prst="rect">
            <a:avLst/>
          </a:prstGeom>
        </p:spPr>
      </p:pic>
      <p:sp>
        <p:nvSpPr>
          <p:cNvPr id="10" name="Right Brace 9">
            <a:extLst>
              <a:ext uri="{FF2B5EF4-FFF2-40B4-BE49-F238E27FC236}">
                <a16:creationId xmlns:a16="http://schemas.microsoft.com/office/drawing/2014/main" id="{6F01F25B-748F-417C-C69F-56D7593B4C40}"/>
              </a:ext>
            </a:extLst>
          </p:cNvPr>
          <p:cNvSpPr/>
          <p:nvPr/>
        </p:nvSpPr>
        <p:spPr>
          <a:xfrm>
            <a:off x="4714240" y="1853622"/>
            <a:ext cx="370840" cy="1539240"/>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Content Placeholder 2 1 1 1 1 1 2 2 1 2 2">
            <a:extLst>
              <a:ext uri="{FF2B5EF4-FFF2-40B4-BE49-F238E27FC236}">
                <a16:creationId xmlns:a16="http://schemas.microsoft.com/office/drawing/2014/main" id="{ADC870AB-EE31-E17A-BA78-F406C8DF75F8}"/>
              </a:ext>
            </a:extLst>
          </p:cNvPr>
          <p:cNvSpPr txBox="1">
            <a:spLocks/>
          </p:cNvSpPr>
          <p:nvPr/>
        </p:nvSpPr>
        <p:spPr>
          <a:xfrm>
            <a:off x="5930999" y="1267883"/>
            <a:ext cx="4521200"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Fundamental Solution (Green’s  Function)</a:t>
            </a:r>
            <a:endParaRPr lang="en-US" sz="2000" b="1" dirty="0">
              <a:solidFill>
                <a:srgbClr val="3050F7"/>
              </a:solidFill>
            </a:endParaRPr>
          </a:p>
        </p:txBody>
      </p:sp>
      <p:pic>
        <p:nvPicPr>
          <p:cNvPr id="13" name="Picture 12" descr="\documentclass{article}&#10;\usepackage{amsmath}&#10;\pagestyle{empty}&#10;\def\*#1{\mathbf{#1}}&#10;\begin{document}&#10;&#10;\begin{equation}&#10;p(\*r,s)=\left(\frac{3}{2\pi s b^2}\right)^{3/2}\exp\left(-\frac{3r^2}{2sb^2}\right)\nonumber&#10;\end{equation}&#10;&#10;\end{document}" title="IguanaTex Bitmap Display">
            <a:extLst>
              <a:ext uri="{FF2B5EF4-FFF2-40B4-BE49-F238E27FC236}">
                <a16:creationId xmlns:a16="http://schemas.microsoft.com/office/drawing/2014/main" id="{51F23652-19A2-C0FB-3651-4CAA2764EC7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045200" y="2230120"/>
            <a:ext cx="3908571" cy="676571"/>
          </a:xfrm>
          <a:prstGeom prst="rect">
            <a:avLst/>
          </a:prstGeom>
        </p:spPr>
      </p:pic>
      <p:sp>
        <p:nvSpPr>
          <p:cNvPr id="14" name="Content Placeholder 2 2">
            <a:extLst>
              <a:ext uri="{FF2B5EF4-FFF2-40B4-BE49-F238E27FC236}">
                <a16:creationId xmlns:a16="http://schemas.microsoft.com/office/drawing/2014/main" id="{DA371AC8-A72B-8209-0E13-FE82C2E90BF0}"/>
              </a:ext>
            </a:extLst>
          </p:cNvPr>
          <p:cNvSpPr txBox="1">
            <a:spLocks/>
          </p:cNvSpPr>
          <p:nvPr/>
        </p:nvSpPr>
        <p:spPr>
          <a:xfrm>
            <a:off x="377276" y="3674113"/>
            <a:ext cx="5977804" cy="67944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Compute segment density distribution</a:t>
            </a:r>
            <a:endParaRPr lang="en-US" b="1" dirty="0"/>
          </a:p>
        </p:txBody>
      </p:sp>
      <p:pic>
        <p:nvPicPr>
          <p:cNvPr id="22" name="Picture 21" descr="\documentclass{article}&#10;\usepackage{amsmath}&#10;\pagestyle{empty}&#10;\def\*#1{\mathbf{#1}}&#10;\begin{document}&#10;&#10;\begin{equation}&#10;\hat\rho(\*r,s) = \int d\*R \,\,p(\*r,s)p(\*R-\*r,N-s) \nonumber&#10;\end{equation}&#10;&#10;\end{document}" title="IguanaTex Bitmap Display">
            <a:extLst>
              <a:ext uri="{FF2B5EF4-FFF2-40B4-BE49-F238E27FC236}">
                <a16:creationId xmlns:a16="http://schemas.microsoft.com/office/drawing/2014/main" id="{17474C68-D63C-6FCA-AB6B-013BB32E3BBE}"/>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246964" y="4946872"/>
            <a:ext cx="4131047" cy="562286"/>
          </a:xfrm>
          <a:prstGeom prst="rect">
            <a:avLst/>
          </a:prstGeom>
        </p:spPr>
      </p:pic>
      <p:pic>
        <p:nvPicPr>
          <p:cNvPr id="26" name="Picture 25" descr="\documentclass{article}&#10;\usepackage{amsmath}&#10;\pagestyle{empty}&#10;\def\*#1{\mathbf{#1}}&#10;\begin{document}&#10;&#10;\begin{equation}&#10;\rho(\*r)=\int_0^N ds\,\,\hat\rho(\*r,s)\nonumber&#10;\end{equation}&#10;&#10;\end{document}" title="IguanaTex Bitmap Display">
            <a:extLst>
              <a:ext uri="{FF2B5EF4-FFF2-40B4-BE49-F238E27FC236}">
                <a16:creationId xmlns:a16="http://schemas.microsoft.com/office/drawing/2014/main" id="{4A104003-239F-FB24-BDFB-0112FC6238F7}"/>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440004" y="5778067"/>
            <a:ext cx="2253714" cy="635429"/>
          </a:xfrm>
          <a:prstGeom prst="rect">
            <a:avLst/>
          </a:prstGeom>
        </p:spPr>
      </p:pic>
      <p:cxnSp>
        <p:nvCxnSpPr>
          <p:cNvPr id="28" name="Connector: Elbow 27">
            <a:extLst>
              <a:ext uri="{FF2B5EF4-FFF2-40B4-BE49-F238E27FC236}">
                <a16:creationId xmlns:a16="http://schemas.microsoft.com/office/drawing/2014/main" id="{9AB2244A-B733-849C-A532-B1D64F70AAF3}"/>
              </a:ext>
            </a:extLst>
          </p:cNvPr>
          <p:cNvCxnSpPr>
            <a:cxnSpLocks/>
            <a:endCxn id="22" idx="0"/>
          </p:cNvCxnSpPr>
          <p:nvPr/>
        </p:nvCxnSpPr>
        <p:spPr>
          <a:xfrm rot="10800000" flipV="1">
            <a:off x="3312488" y="4582160"/>
            <a:ext cx="2676832" cy="364712"/>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ontent Placeholder 2 1 1 1 1 1 2 2 1 2 2">
                <a:extLst>
                  <a:ext uri="{FF2B5EF4-FFF2-40B4-BE49-F238E27FC236}">
                    <a16:creationId xmlns:a16="http://schemas.microsoft.com/office/drawing/2014/main" id="{489EA377-3640-84DD-16F5-08A630989B39}"/>
                  </a:ext>
                </a:extLst>
              </p:cNvPr>
              <p:cNvSpPr txBox="1">
                <a:spLocks/>
              </p:cNvSpPr>
              <p:nvPr/>
            </p:nvSpPr>
            <p:spPr>
              <a:xfrm>
                <a:off x="6096000" y="4198420"/>
                <a:ext cx="4521200" cy="75907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Probability that chain of </a:t>
                </a:r>
                <a14:m>
                  <m:oMath xmlns:m="http://schemas.openxmlformats.org/officeDocument/2006/math">
                    <m:r>
                      <a:rPr lang="en-US" sz="2000" b="0" i="1" smtClean="0">
                        <a:solidFill>
                          <a:srgbClr val="3050F7"/>
                        </a:solidFill>
                        <a:latin typeface="Cambria Math" panose="02040503050406030204" pitchFamily="18" charset="0"/>
                      </a:rPr>
                      <m:t>𝑠</m:t>
                    </m:r>
                  </m:oMath>
                </a14:m>
                <a:r>
                  <a:rPr lang="en-US" sz="2000" b="1" dirty="0">
                    <a:solidFill>
                      <a:srgbClr val="3050F7"/>
                    </a:solidFill>
                  </a:rPr>
                  <a:t> </a:t>
                </a:r>
                <a:r>
                  <a:rPr lang="en-US" sz="2000" dirty="0">
                    <a:solidFill>
                      <a:srgbClr val="3050F7"/>
                    </a:solidFill>
                  </a:rPr>
                  <a:t>segments originating at origin ends at </a:t>
                </a:r>
                <a14:m>
                  <m:oMath xmlns:m="http://schemas.openxmlformats.org/officeDocument/2006/math">
                    <m:r>
                      <a:rPr lang="en-US" sz="2000" b="1" i="1" smtClean="0">
                        <a:solidFill>
                          <a:srgbClr val="3050F7"/>
                        </a:solidFill>
                        <a:latin typeface="Cambria Math" panose="02040503050406030204" pitchFamily="18" charset="0"/>
                      </a:rPr>
                      <m:t>𝒓</m:t>
                    </m:r>
                  </m:oMath>
                </a14:m>
                <a:endParaRPr lang="en-US" sz="2000" b="1" dirty="0">
                  <a:solidFill>
                    <a:srgbClr val="3050F7"/>
                  </a:solidFill>
                </a:endParaRPr>
              </a:p>
            </p:txBody>
          </p:sp>
        </mc:Choice>
        <mc:Fallback xmlns="">
          <p:sp>
            <p:nvSpPr>
              <p:cNvPr id="30" name="Content Placeholder 2 1 1 1 1 1 2 2 1 2 2">
                <a:extLst>
                  <a:ext uri="{FF2B5EF4-FFF2-40B4-BE49-F238E27FC236}">
                    <a16:creationId xmlns:a16="http://schemas.microsoft.com/office/drawing/2014/main" id="{489EA377-3640-84DD-16F5-08A630989B39}"/>
                  </a:ext>
                </a:extLst>
              </p:cNvPr>
              <p:cNvSpPr txBox="1">
                <a:spLocks noRot="1" noChangeAspect="1" noMove="1" noResize="1" noEditPoints="1" noAdjustHandles="1" noChangeArrowheads="1" noChangeShapeType="1" noTextEdit="1"/>
              </p:cNvSpPr>
              <p:nvPr/>
            </p:nvSpPr>
            <p:spPr>
              <a:xfrm>
                <a:off x="6096000" y="4198420"/>
                <a:ext cx="4521200" cy="759079"/>
              </a:xfrm>
              <a:prstGeom prst="rect">
                <a:avLst/>
              </a:prstGeom>
              <a:blipFill>
                <a:blip r:embed="rId12"/>
                <a:stretch>
                  <a:fillRect l="-1348" t="-2419" b="-137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1 1 1 1 1 2 2 1 2 2">
                <a:extLst>
                  <a:ext uri="{FF2B5EF4-FFF2-40B4-BE49-F238E27FC236}">
                    <a16:creationId xmlns:a16="http://schemas.microsoft.com/office/drawing/2014/main" id="{E1F23312-C373-4CE5-F5A0-E6C31F19D14A}"/>
                  </a:ext>
                </a:extLst>
              </p:cNvPr>
              <p:cNvSpPr txBox="1">
                <a:spLocks/>
              </p:cNvSpPr>
              <p:nvPr/>
            </p:nvSpPr>
            <p:spPr>
              <a:xfrm>
                <a:off x="6096000" y="5024891"/>
                <a:ext cx="4521200" cy="75907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50D0D"/>
                    </a:solidFill>
                  </a:rPr>
                  <a:t>Probability that chain of </a:t>
                </a:r>
                <a14:m>
                  <m:oMath xmlns:m="http://schemas.openxmlformats.org/officeDocument/2006/math">
                    <m:r>
                      <a:rPr lang="en-US" sz="2000" b="0" i="1" smtClean="0">
                        <a:solidFill>
                          <a:srgbClr val="F50D0D"/>
                        </a:solidFill>
                        <a:latin typeface="Cambria Math" panose="02040503050406030204" pitchFamily="18" charset="0"/>
                      </a:rPr>
                      <m:t>𝑁</m:t>
                    </m:r>
                    <m:r>
                      <a:rPr lang="en-US" sz="2000" b="0" i="1" smtClean="0">
                        <a:solidFill>
                          <a:srgbClr val="F50D0D"/>
                        </a:solidFill>
                        <a:latin typeface="Cambria Math" panose="02040503050406030204" pitchFamily="18" charset="0"/>
                      </a:rPr>
                      <m:t>−</m:t>
                    </m:r>
                    <m:r>
                      <a:rPr lang="en-US" sz="2000" b="0" i="1" smtClean="0">
                        <a:solidFill>
                          <a:srgbClr val="F50D0D"/>
                        </a:solidFill>
                        <a:latin typeface="Cambria Math" panose="02040503050406030204" pitchFamily="18" charset="0"/>
                      </a:rPr>
                      <m:t>𝑠</m:t>
                    </m:r>
                  </m:oMath>
                </a14:m>
                <a:r>
                  <a:rPr lang="en-US" sz="2000" b="1" dirty="0">
                    <a:solidFill>
                      <a:srgbClr val="F50D0D"/>
                    </a:solidFill>
                  </a:rPr>
                  <a:t> </a:t>
                </a:r>
                <a:r>
                  <a:rPr lang="en-US" sz="2000" dirty="0">
                    <a:solidFill>
                      <a:srgbClr val="F50D0D"/>
                    </a:solidFill>
                  </a:rPr>
                  <a:t>segments originating at </a:t>
                </a:r>
                <a14:m>
                  <m:oMath xmlns:m="http://schemas.openxmlformats.org/officeDocument/2006/math">
                    <m:r>
                      <a:rPr lang="en-US" sz="2000" b="1" i="1" smtClean="0">
                        <a:solidFill>
                          <a:srgbClr val="F50D0D"/>
                        </a:solidFill>
                        <a:latin typeface="Cambria Math" panose="02040503050406030204" pitchFamily="18" charset="0"/>
                      </a:rPr>
                      <m:t>𝒓</m:t>
                    </m:r>
                  </m:oMath>
                </a14:m>
                <a:r>
                  <a:rPr lang="en-US" sz="2000" b="1" dirty="0">
                    <a:solidFill>
                      <a:srgbClr val="F50D0D"/>
                    </a:solidFill>
                  </a:rPr>
                  <a:t> </a:t>
                </a:r>
                <a:r>
                  <a:rPr lang="en-US" sz="2000" dirty="0">
                    <a:solidFill>
                      <a:srgbClr val="F50D0D"/>
                    </a:solidFill>
                  </a:rPr>
                  <a:t>ends at </a:t>
                </a:r>
                <a14:m>
                  <m:oMath xmlns:m="http://schemas.openxmlformats.org/officeDocument/2006/math">
                    <m:r>
                      <a:rPr lang="en-US" sz="2000" b="1" i="1" smtClean="0">
                        <a:solidFill>
                          <a:srgbClr val="F50D0D"/>
                        </a:solidFill>
                        <a:latin typeface="Cambria Math" panose="02040503050406030204" pitchFamily="18" charset="0"/>
                      </a:rPr>
                      <m:t>𝑹</m:t>
                    </m:r>
                  </m:oMath>
                </a14:m>
                <a:endParaRPr lang="en-US" sz="2000" b="1" dirty="0">
                  <a:solidFill>
                    <a:srgbClr val="F50D0D"/>
                  </a:solidFill>
                </a:endParaRPr>
              </a:p>
            </p:txBody>
          </p:sp>
        </mc:Choice>
        <mc:Fallback xmlns="">
          <p:sp>
            <p:nvSpPr>
              <p:cNvPr id="31" name="Content Placeholder 2 1 1 1 1 1 2 2 1 2 2">
                <a:extLst>
                  <a:ext uri="{FF2B5EF4-FFF2-40B4-BE49-F238E27FC236}">
                    <a16:creationId xmlns:a16="http://schemas.microsoft.com/office/drawing/2014/main" id="{E1F23312-C373-4CE5-F5A0-E6C31F19D14A}"/>
                  </a:ext>
                </a:extLst>
              </p:cNvPr>
              <p:cNvSpPr txBox="1">
                <a:spLocks noRot="1" noChangeAspect="1" noMove="1" noResize="1" noEditPoints="1" noAdjustHandles="1" noChangeArrowheads="1" noChangeShapeType="1" noTextEdit="1"/>
              </p:cNvSpPr>
              <p:nvPr/>
            </p:nvSpPr>
            <p:spPr>
              <a:xfrm>
                <a:off x="6096000" y="5024891"/>
                <a:ext cx="4521200" cy="759079"/>
              </a:xfrm>
              <a:prstGeom prst="rect">
                <a:avLst/>
              </a:prstGeom>
              <a:blipFill>
                <a:blip r:embed="rId13"/>
                <a:stretch>
                  <a:fillRect l="-1348" t="-1600" b="-12800"/>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4DCAF1F4-1163-314B-0E89-AF90148341FD}"/>
              </a:ext>
            </a:extLst>
          </p:cNvPr>
          <p:cNvCxnSpPr/>
          <p:nvPr/>
        </p:nvCxnSpPr>
        <p:spPr>
          <a:xfrm flipH="1">
            <a:off x="5486400" y="5228015"/>
            <a:ext cx="502920"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19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0"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180F-A41C-4474-BCE6-59D9A8EEFB89}"/>
              </a:ext>
            </a:extLst>
          </p:cNvPr>
          <p:cNvSpPr>
            <a:spLocks noGrp="1"/>
          </p:cNvSpPr>
          <p:nvPr>
            <p:ph type="title"/>
          </p:nvPr>
        </p:nvSpPr>
        <p:spPr/>
        <p:txBody>
          <a:bodyPr>
            <a:normAutofit fontScale="90000"/>
          </a:bodyPr>
          <a:lstStyle/>
          <a:p>
            <a:r>
              <a:rPr lang="en-US" dirty="0"/>
              <a:t>Chain with Fixed End</a:t>
            </a:r>
          </a:p>
        </p:txBody>
      </p:sp>
      <p:sp>
        <p:nvSpPr>
          <p:cNvPr id="4" name="Slide Number Placeholder 3">
            <a:extLst>
              <a:ext uri="{FF2B5EF4-FFF2-40B4-BE49-F238E27FC236}">
                <a16:creationId xmlns:a16="http://schemas.microsoft.com/office/drawing/2014/main" id="{DC73B615-5AA8-A8CB-1C10-FAC9BBCE7AA0}"/>
              </a:ext>
            </a:extLst>
          </p:cNvPr>
          <p:cNvSpPr>
            <a:spLocks noGrp="1"/>
          </p:cNvSpPr>
          <p:nvPr>
            <p:ph type="sldNum" sz="quarter" idx="12"/>
          </p:nvPr>
        </p:nvSpPr>
        <p:spPr/>
        <p:txBody>
          <a:bodyPr/>
          <a:lstStyle/>
          <a:p>
            <a:fld id="{BE15108C-154A-4A5A-9C05-91A49A422BA7}" type="slidenum">
              <a:rPr lang="en-US" smtClean="0"/>
              <a:t>29</a:t>
            </a:fld>
            <a:endParaRPr lang="en-US"/>
          </a:p>
        </p:txBody>
      </p:sp>
      <p:pic>
        <p:nvPicPr>
          <p:cNvPr id="6" name="Picture 5">
            <a:extLst>
              <a:ext uri="{FF2B5EF4-FFF2-40B4-BE49-F238E27FC236}">
                <a16:creationId xmlns:a16="http://schemas.microsoft.com/office/drawing/2014/main" id="{3FF62416-21AE-A315-2204-9A0A9209B745}"/>
              </a:ext>
            </a:extLst>
          </p:cNvPr>
          <p:cNvPicPr>
            <a:picLocks noChangeAspect="1"/>
          </p:cNvPicPr>
          <p:nvPr/>
        </p:nvPicPr>
        <p:blipFill>
          <a:blip r:embed="rId3"/>
          <a:stretch>
            <a:fillRect/>
          </a:stretch>
        </p:blipFill>
        <p:spPr>
          <a:xfrm>
            <a:off x="5485338" y="1365194"/>
            <a:ext cx="5972826" cy="4127612"/>
          </a:xfrm>
          <a:prstGeom prst="rect">
            <a:avLst/>
          </a:prstGeom>
        </p:spPr>
      </p:pic>
      <p:pic>
        <p:nvPicPr>
          <p:cNvPr id="10" name="Picture 9" descr="\documentclass{article}&#10;\usepackage{amsmath}&#10;\pagestyle{empty}&#10;\def\*#1{\mathbf{#1}}&#10;\begin{document}&#10;&#10;\begin{equation}&#10;\rho(r)=\frac{3}{2\pi b^2 r}\left[1-\text{erf}\left(\sqrt{\frac{3}{2N}}\frac{r}{b}\right)\right]\nonumber&#10;\end{equation}&#10;&#10;\end{document}" title="IguanaTex Bitmap Display">
            <a:extLst>
              <a:ext uri="{FF2B5EF4-FFF2-40B4-BE49-F238E27FC236}">
                <a16:creationId xmlns:a16="http://schemas.microsoft.com/office/drawing/2014/main" id="{AE755E1C-F26B-3E2A-6F27-539F1337AB0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192633" y="2042160"/>
            <a:ext cx="3750094" cy="758857"/>
          </a:xfrm>
          <a:prstGeom prst="rect">
            <a:avLst/>
          </a:prstGeom>
        </p:spPr>
      </p:pic>
    </p:spTree>
    <p:extLst>
      <p:ext uri="{BB962C8B-B14F-4D97-AF65-F5344CB8AC3E}">
        <p14:creationId xmlns:p14="http://schemas.microsoft.com/office/powerpoint/2010/main" val="93372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Ideal Chain – Basics</a:t>
            </a:r>
          </a:p>
        </p:txBody>
      </p:sp>
      <p:sp>
        <p:nvSpPr>
          <p:cNvPr id="3" name="Content Placeholder 2">
            <a:extLst>
              <a:ext uri="{FF2B5EF4-FFF2-40B4-BE49-F238E27FC236}">
                <a16:creationId xmlns:a16="http://schemas.microsoft.com/office/drawing/2014/main" id="{3E1CC077-5165-772A-AC71-16B56079EDF3}"/>
              </a:ext>
            </a:extLst>
          </p:cNvPr>
          <p:cNvSpPr>
            <a:spLocks noGrp="1"/>
          </p:cNvSpPr>
          <p:nvPr>
            <p:ph idx="1"/>
          </p:nvPr>
        </p:nvSpPr>
        <p:spPr>
          <a:xfrm>
            <a:off x="326476" y="1159513"/>
            <a:ext cx="8402854" cy="1394368"/>
          </a:xfrm>
        </p:spPr>
        <p:txBody>
          <a:bodyPr>
            <a:normAutofit/>
          </a:bodyPr>
          <a:lstStyle/>
          <a:p>
            <a:r>
              <a:rPr lang="en-US" dirty="0"/>
              <a:t>Monomers separated by </a:t>
            </a:r>
            <a:r>
              <a:rPr lang="en-US" i="1" dirty="0"/>
              <a:t>enough</a:t>
            </a:r>
            <a:r>
              <a:rPr lang="en-US" dirty="0"/>
              <a:t> bonds do not interact</a:t>
            </a:r>
          </a:p>
          <a:p>
            <a:r>
              <a:rPr lang="en-US" dirty="0"/>
              <a:t>Random walk where bonds are </a:t>
            </a:r>
            <a:r>
              <a:rPr lang="en-US" i="1" dirty="0"/>
              <a:t>steps</a:t>
            </a:r>
            <a:endParaRPr lang="en-US" dirty="0"/>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3</a:t>
            </a:fld>
            <a:endParaRPr lang="en-US"/>
          </a:p>
        </p:txBody>
      </p:sp>
      <p:grpSp>
        <p:nvGrpSpPr>
          <p:cNvPr id="85" name="Group 84">
            <a:extLst>
              <a:ext uri="{FF2B5EF4-FFF2-40B4-BE49-F238E27FC236}">
                <a16:creationId xmlns:a16="http://schemas.microsoft.com/office/drawing/2014/main" id="{D20B27C6-3F14-319C-EB39-03187775EAD3}"/>
              </a:ext>
            </a:extLst>
          </p:cNvPr>
          <p:cNvGrpSpPr/>
          <p:nvPr/>
        </p:nvGrpSpPr>
        <p:grpSpPr>
          <a:xfrm>
            <a:off x="1133237" y="2853175"/>
            <a:ext cx="3070152" cy="3002253"/>
            <a:chOff x="1133237" y="2853175"/>
            <a:chExt cx="3070152" cy="3002253"/>
          </a:xfrm>
        </p:grpSpPr>
        <p:grpSp>
          <p:nvGrpSpPr>
            <p:cNvPr id="68" name="Group 67">
              <a:extLst>
                <a:ext uri="{FF2B5EF4-FFF2-40B4-BE49-F238E27FC236}">
                  <a16:creationId xmlns:a16="http://schemas.microsoft.com/office/drawing/2014/main" id="{128588EC-BCC7-997C-CD9B-6415A28CF8AA}"/>
                </a:ext>
              </a:extLst>
            </p:cNvPr>
            <p:cNvGrpSpPr/>
            <p:nvPr/>
          </p:nvGrpSpPr>
          <p:grpSpPr>
            <a:xfrm>
              <a:off x="1133237" y="2853175"/>
              <a:ext cx="3070152" cy="3002253"/>
              <a:chOff x="1467293" y="3056859"/>
              <a:chExt cx="3070152" cy="3002253"/>
            </a:xfrm>
          </p:grpSpPr>
          <p:cxnSp>
            <p:nvCxnSpPr>
              <p:cNvPr id="28" name="Straight Connector 27">
                <a:extLst>
                  <a:ext uri="{FF2B5EF4-FFF2-40B4-BE49-F238E27FC236}">
                    <a16:creationId xmlns:a16="http://schemas.microsoft.com/office/drawing/2014/main" id="{D39462F9-C638-EF92-4A2C-9CB8BCC80D4F}"/>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7E9137-06ED-BEFD-C479-32DF33D83792}"/>
                  </a:ext>
                </a:extLst>
              </p:cNvPr>
              <p:cNvCxnSpPr>
                <a:cxnSpLocks/>
                <a:stCxn id="7"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F5F761-B6C5-3BC8-8977-4CFCAF0B8A55}"/>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3DFBD1-FD8B-F6BC-F702-B17C8E05ED59}"/>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FDE52C1-4BBA-62D6-CF3B-EBD80575FC19}"/>
                  </a:ext>
                </a:extLst>
              </p:cNvPr>
              <p:cNvCxnSpPr>
                <a:cxnSpLocks/>
                <a:endCxn id="11"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BF0A7B-7A85-2E5E-C5F6-E2AFE0C826AE}"/>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AE05F4-7100-414F-C280-47A61C9CAE5A}"/>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A51B2F-DB00-34C9-5658-03ABF03572DA}"/>
                  </a:ext>
                </a:extLst>
              </p:cNvPr>
              <p:cNvCxnSpPr>
                <a:cxnSpLocks/>
              </p:cNvCxnSpPr>
              <p:nvPr/>
            </p:nvCxnSpPr>
            <p:spPr>
              <a:xfrm flipV="1">
                <a:off x="1695893" y="3285459"/>
                <a:ext cx="646814" cy="4779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0AF0E60-C2A8-62CF-DC29-E6D1B3DACB87}"/>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29CFB6F-0F5D-7B00-4032-2649F8D35D7E}"/>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BBDC20-43CF-FDF8-F2E2-DFC6718600EF}"/>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338D915-9464-BB62-F169-DD3355671F3E}"/>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D9DEA6-C54E-ABAC-557F-7F0C6F4D305E}"/>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869BDF-C652-0C4B-7A02-A44C384E3B3D}"/>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95A96D-AF6B-1C53-EB74-5288B8B98DA2}"/>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D1A8F4-8C98-4014-4DE4-9A21F3863962}"/>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45559CC-6896-33D3-AD9B-5353072B697D}"/>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E075D40-A3F1-8CB1-71FA-90AE7532E82B}"/>
                  </a:ext>
                </a:extLst>
              </p:cNvPr>
              <p:cNvCxnSpPr>
                <a:cxnSpLocks/>
                <a:stCxn id="5" idx="5"/>
                <a:endCxn id="13"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2174C9A8-704E-2B40-D1C8-B7618C66FC4B}"/>
                  </a:ext>
                </a:extLst>
              </p:cNvPr>
              <p:cNvPicPr>
                <a:picLocks noChangeAspect="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52" name="Picture 51"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79B8BFA9-B11A-DD6A-5EBC-048F8E652D73}"/>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55" name="Picture 54"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585B9E75-C32C-BC63-8E8F-7A8550657979}"/>
                  </a:ext>
                </a:extLst>
              </p:cNvPr>
              <p:cNvPicPr>
                <a:picLocks noChangeAspect="1"/>
              </p:cNvPicPr>
              <p:nvPr>
                <p:custDataLst>
                  <p:tags r:id="rId9"/>
                </p:custDataLst>
              </p:nvPr>
            </p:nvPicPr>
            <p:blipFill>
              <a:blip r:embed="rId14">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67" name="Picture 66"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535508A1-E52A-B28B-D2A4-B43E31333B40}"/>
                  </a:ext>
                </a:extLst>
              </p:cNvPr>
              <p:cNvPicPr>
                <a:picLocks noChangeAspect="1"/>
              </p:cNvPicPr>
              <p:nvPr>
                <p:custDataLst>
                  <p:tags r:id="rId10"/>
                </p:custDataLst>
              </p:nvPr>
            </p:nvPicPr>
            <p:blipFill>
              <a:blip r:embed="rId15">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70" name="Picture 69"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7C5B2F27-DC4A-17EB-380B-0029B2E8299D}"/>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73" name="Picture 72"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703C71C5-8AE0-DB5E-60EF-BD3F1398CE3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76" name="Picture 75"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87DD8712-3DAE-D149-0071-FFE8D359F677}"/>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pic>
        <p:nvPicPr>
          <p:cNvPr id="78" name="Picture 77" descr="\documentclass{article}&#10;\usepackage{amsmath}&#10;\pagestyle{empty}&#10;\def\*#1{\mathbf{#1}}&#10;\begin{document}&#10;&#10;\begin{equation}&#10;\*R_\text{e2e}=\*r_N-\*r_0=\sum_{i=1}^N \*b_i\nonumber&#10;\end{equation}&#10;&#10;\end{document}" title="IguanaTex Bitmap Display">
            <a:extLst>
              <a:ext uri="{FF2B5EF4-FFF2-40B4-BE49-F238E27FC236}">
                <a16:creationId xmlns:a16="http://schemas.microsoft.com/office/drawing/2014/main" id="{717E0123-1361-0D75-99A6-842FECBFC31C}"/>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5378732" y="2853175"/>
            <a:ext cx="2662095" cy="737524"/>
          </a:xfrm>
          <a:prstGeom prst="rect">
            <a:avLst/>
          </a:prstGeom>
        </p:spPr>
      </p:pic>
      <p:pic>
        <p:nvPicPr>
          <p:cNvPr id="80" name="Picture 79" descr="\documentclass{article}&#10;\usepackage{amsmath}&#10;\pagestyle{empty}&#10;\def\*#1{\mathbf{#1}}&#10;\begin{document}&#10;&#10;\begin{equation}&#10;\langle \*R_\text{e2e} \rangle = \*0\nonumber&#10;\end{equation}&#10;&#10;\end{document}" title="IguanaTex Bitmap Display">
            <a:extLst>
              <a:ext uri="{FF2B5EF4-FFF2-40B4-BE49-F238E27FC236}">
                <a16:creationId xmlns:a16="http://schemas.microsoft.com/office/drawing/2014/main" id="{FA4CC05D-6248-5455-5455-1930C1831B47}"/>
              </a:ext>
            </a:extLst>
          </p:cNvPr>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5378732" y="4183481"/>
            <a:ext cx="1152000" cy="254476"/>
          </a:xfrm>
          <a:prstGeom prst="rect">
            <a:avLst/>
          </a:prstGeom>
        </p:spPr>
      </p:pic>
      <p:sp>
        <p:nvSpPr>
          <p:cNvPr id="81" name="Content Placeholder 2">
            <a:extLst>
              <a:ext uri="{FF2B5EF4-FFF2-40B4-BE49-F238E27FC236}">
                <a16:creationId xmlns:a16="http://schemas.microsoft.com/office/drawing/2014/main" id="{F1A5CF8E-ED6F-E382-8D97-C4DC3FE13336}"/>
              </a:ext>
            </a:extLst>
          </p:cNvPr>
          <p:cNvSpPr txBox="1">
            <a:spLocks/>
          </p:cNvSpPr>
          <p:nvPr/>
        </p:nvSpPr>
        <p:spPr>
          <a:xfrm>
            <a:off x="5954732" y="5013164"/>
            <a:ext cx="4380932" cy="8306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Indicates ensemble average (over many chains or over many conformations)</a:t>
            </a:r>
          </a:p>
        </p:txBody>
      </p:sp>
      <p:pic>
        <p:nvPicPr>
          <p:cNvPr id="83" name="Picture 82" descr="\documentclass{article}&#10;\usepackage{amsmath}&#10;\pagestyle{empty}&#10;\def\*#1{\mathbf{#1}}&#10;\begin{document}&#10;&#10;\begin{equation}&#10;\langle \cdots \rangle\nonumber&#10;\end{equation}&#10;&#10;\end{document}" title="IguanaTex Bitmap Display">
            <a:extLst>
              <a:ext uri="{FF2B5EF4-FFF2-40B4-BE49-F238E27FC236}">
                <a16:creationId xmlns:a16="http://schemas.microsoft.com/office/drawing/2014/main" id="{A51506F0-8D35-42E8-5363-1E88C85DB728}"/>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5398466" y="5113925"/>
            <a:ext cx="480000" cy="254476"/>
          </a:xfrm>
          <a:prstGeom prst="rect">
            <a:avLst/>
          </a:prstGeom>
        </p:spPr>
      </p:pic>
      <p:sp>
        <p:nvSpPr>
          <p:cNvPr id="84" name="Content Placeholder 2">
            <a:extLst>
              <a:ext uri="{FF2B5EF4-FFF2-40B4-BE49-F238E27FC236}">
                <a16:creationId xmlns:a16="http://schemas.microsoft.com/office/drawing/2014/main" id="{47E78B4B-6ECD-DE6D-50C4-60A02799675B}"/>
              </a:ext>
            </a:extLst>
          </p:cNvPr>
          <p:cNvSpPr txBox="1">
            <a:spLocks/>
          </p:cNvSpPr>
          <p:nvPr/>
        </p:nvSpPr>
        <p:spPr>
          <a:xfrm>
            <a:off x="6775872" y="4097985"/>
            <a:ext cx="371466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solidFill>
                  <a:srgbClr val="3050F7"/>
                </a:solidFill>
              </a:rPr>
              <a:t>Bonds have no preferred direction!</a:t>
            </a:r>
          </a:p>
        </p:txBody>
      </p:sp>
    </p:spTree>
    <p:extLst>
      <p:ext uri="{BB962C8B-B14F-4D97-AF65-F5344CB8AC3E}">
        <p14:creationId xmlns:p14="http://schemas.microsoft.com/office/powerpoint/2010/main" val="31668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5DA7-3EF6-863E-399F-F99BB286B7BF}"/>
              </a:ext>
            </a:extLst>
          </p:cNvPr>
          <p:cNvSpPr>
            <a:spLocks noGrp="1"/>
          </p:cNvSpPr>
          <p:nvPr>
            <p:ph type="title"/>
          </p:nvPr>
        </p:nvSpPr>
        <p:spPr/>
        <p:txBody>
          <a:bodyPr>
            <a:normAutofit fontScale="90000"/>
          </a:bodyPr>
          <a:lstStyle/>
          <a:p>
            <a:r>
              <a:rPr lang="en-US" dirty="0"/>
              <a:t>Two-Point Green’s Function</a:t>
            </a:r>
          </a:p>
        </p:txBody>
      </p:sp>
      <p:sp>
        <p:nvSpPr>
          <p:cNvPr id="4" name="Slide Number Placeholder 3">
            <a:extLst>
              <a:ext uri="{FF2B5EF4-FFF2-40B4-BE49-F238E27FC236}">
                <a16:creationId xmlns:a16="http://schemas.microsoft.com/office/drawing/2014/main" id="{76E0D61C-4AF6-7F6C-DF0F-5137565FF100}"/>
              </a:ext>
            </a:extLst>
          </p:cNvPr>
          <p:cNvSpPr>
            <a:spLocks noGrp="1"/>
          </p:cNvSpPr>
          <p:nvPr>
            <p:ph type="sldNum" sz="quarter" idx="12"/>
          </p:nvPr>
        </p:nvSpPr>
        <p:spPr/>
        <p:txBody>
          <a:bodyPr/>
          <a:lstStyle/>
          <a:p>
            <a:fld id="{BE15108C-154A-4A5A-9C05-91A49A422BA7}" type="slidenum">
              <a:rPr lang="en-US" smtClean="0"/>
              <a:t>30</a:t>
            </a:fld>
            <a:endParaRPr lang="en-US"/>
          </a:p>
        </p:txBody>
      </p:sp>
      <p:pic>
        <p:nvPicPr>
          <p:cNvPr id="6" name="Picture 5" descr="\documentclass{article}&#10;\usepackage{amsmath}&#10;\pagestyle{empty}&#10;\def\*#1{\mathbf{#1}}&#10;\begin{document}&#10;&#10;\begin{equation}&#10;G(\*r,\*r',N)\nonumber&#10;\end{equation}&#10;&#10;\end{document}" title="IguanaTex Bitmap Display">
            <a:extLst>
              <a:ext uri="{FF2B5EF4-FFF2-40B4-BE49-F238E27FC236}">
                <a16:creationId xmlns:a16="http://schemas.microsoft.com/office/drawing/2014/main" id="{73E51C32-542D-2A95-88C4-9C70A2907E5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16000" y="1638456"/>
            <a:ext cx="1124571" cy="268190"/>
          </a:xfrm>
          <a:prstGeom prst="rect">
            <a:avLst/>
          </a:prstGeom>
        </p:spPr>
      </p:pic>
      <mc:AlternateContent xmlns:mc="http://schemas.openxmlformats.org/markup-compatibility/2006" xmlns:a14="http://schemas.microsoft.com/office/drawing/2010/main">
        <mc:Choice Requires="a14">
          <p:sp>
            <p:nvSpPr>
              <p:cNvPr id="7" name="Content Placeholder 2 1 1 1 1 1 2 2 1 2 2 1">
                <a:extLst>
                  <a:ext uri="{FF2B5EF4-FFF2-40B4-BE49-F238E27FC236}">
                    <a16:creationId xmlns:a16="http://schemas.microsoft.com/office/drawing/2014/main" id="{AC037782-2DF7-2007-9B73-E4492D8D7F12}"/>
                  </a:ext>
                </a:extLst>
              </p:cNvPr>
              <p:cNvSpPr txBox="1">
                <a:spLocks/>
              </p:cNvSpPr>
              <p:nvPr/>
            </p:nvSpPr>
            <p:spPr>
              <a:xfrm>
                <a:off x="2573118" y="1365782"/>
                <a:ext cx="6875682" cy="813538"/>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Conditional probability that the chain-end is located at </a:t>
                </a:r>
                <a14:m>
                  <m:oMath xmlns:m="http://schemas.openxmlformats.org/officeDocument/2006/math">
                    <m:r>
                      <a:rPr lang="en-US" sz="2000" b="1" i="1" smtClean="0">
                        <a:solidFill>
                          <a:srgbClr val="3050F7"/>
                        </a:solidFill>
                        <a:latin typeface="Cambria Math" panose="02040503050406030204" pitchFamily="18" charset="0"/>
                      </a:rPr>
                      <m:t>𝒓</m:t>
                    </m:r>
                  </m:oMath>
                </a14:m>
                <a:r>
                  <a:rPr lang="en-US" sz="2000" b="1" dirty="0">
                    <a:solidFill>
                      <a:srgbClr val="3050F7"/>
                    </a:solidFill>
                  </a:rPr>
                  <a:t> </a:t>
                </a:r>
                <a:r>
                  <a:rPr lang="en-US" sz="2000" dirty="0">
                    <a:solidFill>
                      <a:srgbClr val="3050F7"/>
                    </a:solidFill>
                  </a:rPr>
                  <a:t>given that the other chain end is located at </a:t>
                </a:r>
                <a14:m>
                  <m:oMath xmlns:m="http://schemas.openxmlformats.org/officeDocument/2006/math">
                    <m:r>
                      <a:rPr lang="en-US" sz="2000" b="1" i="1" smtClean="0">
                        <a:solidFill>
                          <a:srgbClr val="3050F7"/>
                        </a:solidFill>
                        <a:latin typeface="Cambria Math" panose="02040503050406030204" pitchFamily="18" charset="0"/>
                      </a:rPr>
                      <m:t>𝒓</m:t>
                    </m:r>
                    <m:r>
                      <a:rPr lang="en-US" sz="2000" b="0" i="1" smtClean="0">
                        <a:solidFill>
                          <a:srgbClr val="3050F7"/>
                        </a:solidFill>
                        <a:latin typeface="Cambria Math" panose="02040503050406030204" pitchFamily="18" charset="0"/>
                      </a:rPr>
                      <m:t>′</m:t>
                    </m:r>
                  </m:oMath>
                </a14:m>
                <a:endParaRPr lang="en-US" sz="2000" b="1" dirty="0">
                  <a:solidFill>
                    <a:srgbClr val="3050F7"/>
                  </a:solidFill>
                </a:endParaRPr>
              </a:p>
            </p:txBody>
          </p:sp>
        </mc:Choice>
        <mc:Fallback xmlns="">
          <p:sp>
            <p:nvSpPr>
              <p:cNvPr id="7" name="Content Placeholder 2 1 1 1 1 1 2 2 1 2 2 1">
                <a:extLst>
                  <a:ext uri="{FF2B5EF4-FFF2-40B4-BE49-F238E27FC236}">
                    <a16:creationId xmlns:a16="http://schemas.microsoft.com/office/drawing/2014/main" id="{AC037782-2DF7-2007-9B73-E4492D8D7F12}"/>
                  </a:ext>
                </a:extLst>
              </p:cNvPr>
              <p:cNvSpPr txBox="1">
                <a:spLocks noRot="1" noChangeAspect="1" noMove="1" noResize="1" noEditPoints="1" noAdjustHandles="1" noChangeArrowheads="1" noChangeShapeType="1" noTextEdit="1"/>
              </p:cNvSpPr>
              <p:nvPr/>
            </p:nvSpPr>
            <p:spPr>
              <a:xfrm>
                <a:off x="2573118" y="1365782"/>
                <a:ext cx="6875682" cy="813538"/>
              </a:xfrm>
              <a:prstGeom prst="rect">
                <a:avLst/>
              </a:prstGeom>
              <a:blipFill>
                <a:blip r:embed="rId6"/>
                <a:stretch>
                  <a:fillRect l="-887" t="-1493" b="-5224"/>
                </a:stretch>
              </a:blipFill>
            </p:spPr>
            <p:txBody>
              <a:bodyPr/>
              <a:lstStyle/>
              <a:p>
                <a:r>
                  <a:rPr lang="en-US">
                    <a:noFill/>
                  </a:rPr>
                  <a:t> </a:t>
                </a:r>
              </a:p>
            </p:txBody>
          </p:sp>
        </mc:Fallback>
      </mc:AlternateContent>
      <p:pic>
        <p:nvPicPr>
          <p:cNvPr id="13" name="Picture 12" descr="\documentclass{article}&#10;\usepackage{amsmath}&#10;\pagestyle{empty}&#10;\def\*#1{\mathbf{#1}}&#10;\begin{document}&#10;&#10;\begin{equation}&#10;G(\*r-\*r',N)=p(\*r-\*r',N)\nonumber&#10;\end{equation}&#10;&#10;\end{document}" title="IguanaTex Bitmap Display">
            <a:extLst>
              <a:ext uri="{FF2B5EF4-FFF2-40B4-BE49-F238E27FC236}">
                <a16:creationId xmlns:a16="http://schemas.microsoft.com/office/drawing/2014/main" id="{EDD984BF-BD84-7610-3E49-8D747033F0C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016000" y="2684883"/>
            <a:ext cx="2945522" cy="268190"/>
          </a:xfrm>
          <a:prstGeom prst="rect">
            <a:avLst/>
          </a:prstGeom>
        </p:spPr>
      </p:pic>
      <p:sp>
        <p:nvSpPr>
          <p:cNvPr id="9" name="Content Placeholder 2 1 1 1 1 1 2 2 1 2 2 2">
            <a:extLst>
              <a:ext uri="{FF2B5EF4-FFF2-40B4-BE49-F238E27FC236}">
                <a16:creationId xmlns:a16="http://schemas.microsoft.com/office/drawing/2014/main" id="{A6FD483C-F982-2740-C67C-9BEC05CAB038}"/>
              </a:ext>
            </a:extLst>
          </p:cNvPr>
          <p:cNvSpPr txBox="1">
            <a:spLocks/>
          </p:cNvSpPr>
          <p:nvPr/>
        </p:nvSpPr>
        <p:spPr>
          <a:xfrm>
            <a:off x="4254598" y="2595089"/>
            <a:ext cx="4594762" cy="447778"/>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50D0D"/>
                </a:solidFill>
              </a:rPr>
              <a:t>Often-times reduces to symmetric case</a:t>
            </a:r>
            <a:endParaRPr lang="en-US" sz="2000" b="1" dirty="0">
              <a:solidFill>
                <a:srgbClr val="F50D0D"/>
              </a:solidFill>
            </a:endParaRPr>
          </a:p>
        </p:txBody>
      </p:sp>
      <p:pic>
        <p:nvPicPr>
          <p:cNvPr id="15" name="Picture 14" descr="\documentclass{article}&#10;\usepackage{amsmath}&#10;\pagestyle{empty}&#10;\def\*#1{\mathbf{#1}}&#10;\begin{document}&#10;&#10;\begin{equation}&#10;\left(\frac{\partial}{\partial s}-\frac{b^2}{6}\nabla^2\right)G(\*r,\*r',s) = \delta(\*r-\*r')\delta(s)\nonumber&#10;\end{equation}&#10;&#10;\end{document}" title="IguanaTex Bitmap Display">
            <a:extLst>
              <a:ext uri="{FF2B5EF4-FFF2-40B4-BE49-F238E27FC236}">
                <a16:creationId xmlns:a16="http://schemas.microsoft.com/office/drawing/2014/main" id="{D2566E98-79E4-B132-2012-45A9649AC364}"/>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016000" y="3693127"/>
            <a:ext cx="4344381" cy="621714"/>
          </a:xfrm>
          <a:prstGeom prst="rect">
            <a:avLst/>
          </a:prstGeom>
        </p:spPr>
      </p:pic>
    </p:spTree>
    <p:extLst>
      <p:ext uri="{BB962C8B-B14F-4D97-AF65-F5344CB8AC3E}">
        <p14:creationId xmlns:p14="http://schemas.microsoft.com/office/powerpoint/2010/main" val="1652683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CC48-08E1-FA46-9DC0-8C7556FDA6DA}"/>
              </a:ext>
            </a:extLst>
          </p:cNvPr>
          <p:cNvSpPr>
            <a:spLocks noGrp="1"/>
          </p:cNvSpPr>
          <p:nvPr>
            <p:ph type="title"/>
          </p:nvPr>
        </p:nvSpPr>
        <p:spPr/>
        <p:txBody>
          <a:bodyPr>
            <a:normAutofit fontScale="90000"/>
          </a:bodyPr>
          <a:lstStyle/>
          <a:p>
            <a:r>
              <a:rPr lang="en-US" dirty="0"/>
              <a:t>Gaussian Chain in External Potential</a:t>
            </a:r>
          </a:p>
        </p:txBody>
      </p:sp>
      <p:sp>
        <p:nvSpPr>
          <p:cNvPr id="4" name="Slide Number Placeholder 3">
            <a:extLst>
              <a:ext uri="{FF2B5EF4-FFF2-40B4-BE49-F238E27FC236}">
                <a16:creationId xmlns:a16="http://schemas.microsoft.com/office/drawing/2014/main" id="{CD41C124-EA74-BB71-F407-29C9E229F61C}"/>
              </a:ext>
            </a:extLst>
          </p:cNvPr>
          <p:cNvSpPr>
            <a:spLocks noGrp="1"/>
          </p:cNvSpPr>
          <p:nvPr>
            <p:ph type="sldNum" sz="quarter" idx="12"/>
          </p:nvPr>
        </p:nvSpPr>
        <p:spPr/>
        <p:txBody>
          <a:bodyPr/>
          <a:lstStyle/>
          <a:p>
            <a:fld id="{BE15108C-154A-4A5A-9C05-91A49A422BA7}" type="slidenum">
              <a:rPr lang="en-US" smtClean="0"/>
              <a:t>31</a:t>
            </a:fld>
            <a:endParaRPr lang="en-US"/>
          </a:p>
        </p:txBody>
      </p:sp>
      <p:pic>
        <p:nvPicPr>
          <p:cNvPr id="9" name="Picture 8" descr="\documentclass{article}&#10;\usepackage{amsmath}&#10;\pagestyle{empty}&#10;\def\*#1{\mathbf{#1}}&#10;\begin{document}&#10;&#10;\begin{equation}&#10;Z=\int \mathcal{D}\*r\;\exp\left[-\beta U_0 [\*r] - \beta U_1[\*r]\right] = \int \mathcal{D}\*r\;\exp\left[-\frac{3}{2b^2}\int ds \left|\frac{d\*r(s)}{ds}\right|^2 - \int_0^N ds\,\int d\*r'\,w(\*r')\delta(\*r'-\*r(s))\right]\nonumber&#10;\end{equation}&#10;&#10;\end{document}" title="IguanaTex Bitmap Display">
            <a:extLst>
              <a:ext uri="{FF2B5EF4-FFF2-40B4-BE49-F238E27FC236}">
                <a16:creationId xmlns:a16="http://schemas.microsoft.com/office/drawing/2014/main" id="{3929FCD4-7DD0-43A3-603F-FCBE45F4F7C6}"/>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89907" y="1220963"/>
            <a:ext cx="11212185" cy="758858"/>
          </a:xfrm>
          <a:prstGeom prst="rect">
            <a:avLst/>
          </a:prstGeom>
        </p:spPr>
      </p:pic>
      <p:sp>
        <p:nvSpPr>
          <p:cNvPr id="10" name="Content Placeholder 2 1 1 1 1 1 2 2 1 2 2 1 1">
            <a:extLst>
              <a:ext uri="{FF2B5EF4-FFF2-40B4-BE49-F238E27FC236}">
                <a16:creationId xmlns:a16="http://schemas.microsoft.com/office/drawing/2014/main" id="{C06BCC43-15F0-5CBF-E902-888E8CBDCF1B}"/>
              </a:ext>
            </a:extLst>
          </p:cNvPr>
          <p:cNvSpPr txBox="1">
            <a:spLocks/>
          </p:cNvSpPr>
          <p:nvPr/>
        </p:nvSpPr>
        <p:spPr>
          <a:xfrm>
            <a:off x="8216998" y="1979821"/>
            <a:ext cx="3848002" cy="813538"/>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Segment density is conjugate to external chemical potential field</a:t>
            </a:r>
            <a:endParaRPr lang="en-US" sz="2000" b="1" dirty="0">
              <a:solidFill>
                <a:srgbClr val="3050F7"/>
              </a:solidFill>
            </a:endParaRPr>
          </a:p>
        </p:txBody>
      </p:sp>
      <p:pic>
        <p:nvPicPr>
          <p:cNvPr id="16" name="Picture 15" descr="\documentclass{article}&#10;\usepackage{amsmath}&#10;\pagestyle{empty}&#10;\def\*#1{\mathbf{#1}}&#10;\begin{document}&#10;&#10;\begin{equation}&#10;\frac{\partial}{\partial s}q(\*r,s) = \left(\frac{b^2}{6}\nabla^2 - w(\*r)\right)q(\*r,s) = \mathcal{L}q(\*r,s)\nonumber&#10;\end{equation}&#10;&#10;\end{document}" title="IguanaTex Bitmap Display">
            <a:extLst>
              <a:ext uri="{FF2B5EF4-FFF2-40B4-BE49-F238E27FC236}">
                <a16:creationId xmlns:a16="http://schemas.microsoft.com/office/drawing/2014/main" id="{92BD259A-E693-FEE7-3ED1-159E1225C0AA}"/>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89907" y="2401189"/>
            <a:ext cx="4966097" cy="621714"/>
          </a:xfrm>
          <a:prstGeom prst="rect">
            <a:avLst/>
          </a:prstGeom>
        </p:spPr>
      </p:pic>
      <p:pic>
        <p:nvPicPr>
          <p:cNvPr id="18" name="Picture 17" descr="\documentclass{article}&#10;\usepackage{amsmath}&#10;\pagestyle{empty}&#10;\def\*#1{\mathbf{#1}}&#10;\begin{document}&#10;&#10;\begin{equation}&#10;Q[w]=\frac{1}{V}\int d\*r\, q(\*r,N;[w])\nonumber&#10;\end{equation}&#10;&#10;\end{document}" title="IguanaTex Bitmap Display">
            <a:extLst>
              <a:ext uri="{FF2B5EF4-FFF2-40B4-BE49-F238E27FC236}">
                <a16:creationId xmlns:a16="http://schemas.microsoft.com/office/drawing/2014/main" id="{FECB7228-52D7-0006-14B7-B80466786179}"/>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89907" y="3553955"/>
            <a:ext cx="2945524" cy="562286"/>
          </a:xfrm>
          <a:prstGeom prst="rect">
            <a:avLst/>
          </a:prstGeom>
        </p:spPr>
      </p:pic>
      <p:sp>
        <p:nvSpPr>
          <p:cNvPr id="19" name="Content Placeholder 2 1 1 1 1 1 2 2 1 2 2 1 2">
            <a:extLst>
              <a:ext uri="{FF2B5EF4-FFF2-40B4-BE49-F238E27FC236}">
                <a16:creationId xmlns:a16="http://schemas.microsoft.com/office/drawing/2014/main" id="{B0515D65-8F91-4D40-87C4-BEEF4B95CB7A}"/>
              </a:ext>
            </a:extLst>
          </p:cNvPr>
          <p:cNvSpPr txBox="1">
            <a:spLocks/>
          </p:cNvSpPr>
          <p:nvPr/>
        </p:nvSpPr>
        <p:spPr>
          <a:xfrm>
            <a:off x="3777078" y="3621753"/>
            <a:ext cx="2669442" cy="42668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Chain partition function</a:t>
            </a:r>
            <a:endParaRPr lang="en-US" sz="2000" b="1" dirty="0">
              <a:solidFill>
                <a:srgbClr val="3050F7"/>
              </a:solidFill>
            </a:endParaRPr>
          </a:p>
        </p:txBody>
      </p:sp>
      <p:pic>
        <p:nvPicPr>
          <p:cNvPr id="25" name="Picture 24" descr="\documentclass{article}&#10;\usepackage{amsmath}&#10;\pagestyle{empty}&#10;\def\*#1{\mathbf{#1}}&#10;\begin{document}&#10;&#10;\begin{equation}&#10;\rho(\*r) = \frac{\delta \beta F}{\delta w} = -\frac{1}{Q[w]}\frac{\delta Q[w]}{\delta w} = \frac{1}{VQ[w]}\int_0^N ds\, q(\*r,N-s;[w])q(\*r,s;[w])\nonumber&#10;\end{equation}&#10;&#10;\end{document}" title="IguanaTex Bitmap Display">
            <a:extLst>
              <a:ext uri="{FF2B5EF4-FFF2-40B4-BE49-F238E27FC236}">
                <a16:creationId xmlns:a16="http://schemas.microsoft.com/office/drawing/2014/main" id="{4BAC996D-274C-F0AC-670B-1243EBA2B652}"/>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89907" y="5317037"/>
            <a:ext cx="7836953" cy="640000"/>
          </a:xfrm>
          <a:prstGeom prst="rect">
            <a:avLst/>
          </a:prstGeom>
        </p:spPr>
      </p:pic>
      <p:sp>
        <p:nvSpPr>
          <p:cNvPr id="26" name="Content Placeholder 2 1 1 1 1 1 2 2 1 2 2 1 2">
            <a:extLst>
              <a:ext uri="{FF2B5EF4-FFF2-40B4-BE49-F238E27FC236}">
                <a16:creationId xmlns:a16="http://schemas.microsoft.com/office/drawing/2014/main" id="{9538848C-43EC-18D1-36BA-6B029B73D25B}"/>
              </a:ext>
            </a:extLst>
          </p:cNvPr>
          <p:cNvSpPr txBox="1">
            <a:spLocks/>
          </p:cNvSpPr>
          <p:nvPr/>
        </p:nvSpPr>
        <p:spPr>
          <a:xfrm>
            <a:off x="489907" y="4681848"/>
            <a:ext cx="3553773" cy="42668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Density of chain in external field</a:t>
            </a:r>
            <a:endParaRPr lang="en-US" sz="2000" b="1" dirty="0">
              <a:solidFill>
                <a:srgbClr val="3050F7"/>
              </a:solidFill>
            </a:endParaRPr>
          </a:p>
        </p:txBody>
      </p:sp>
    </p:spTree>
    <p:extLst>
      <p:ext uri="{BB962C8B-B14F-4D97-AF65-F5344CB8AC3E}">
        <p14:creationId xmlns:p14="http://schemas.microsoft.com/office/powerpoint/2010/main" val="195490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A6755CB-A417-23A4-1CE0-FB9BDF6E124D}"/>
              </a:ext>
            </a:extLst>
          </p:cNvPr>
          <p:cNvSpPr/>
          <p:nvPr/>
        </p:nvSpPr>
        <p:spPr>
          <a:xfrm>
            <a:off x="7379483" y="5009574"/>
            <a:ext cx="2927837" cy="119818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8AFEA-AFAD-678B-7C0A-C3021ABFD143}"/>
              </a:ext>
            </a:extLst>
          </p:cNvPr>
          <p:cNvSpPr>
            <a:spLocks noGrp="1"/>
          </p:cNvSpPr>
          <p:nvPr>
            <p:ph type="title"/>
          </p:nvPr>
        </p:nvSpPr>
        <p:spPr/>
        <p:txBody>
          <a:bodyPr>
            <a:normAutofit fontScale="90000"/>
          </a:bodyPr>
          <a:lstStyle/>
          <a:p>
            <a:r>
              <a:rPr lang="en-US" dirty="0"/>
              <a:t>Ground-State Dominance</a:t>
            </a:r>
          </a:p>
        </p:txBody>
      </p:sp>
      <p:sp>
        <p:nvSpPr>
          <p:cNvPr id="4" name="Slide Number Placeholder 3">
            <a:extLst>
              <a:ext uri="{FF2B5EF4-FFF2-40B4-BE49-F238E27FC236}">
                <a16:creationId xmlns:a16="http://schemas.microsoft.com/office/drawing/2014/main" id="{14DD93A0-FD5B-E0BB-D644-BD4F062F6F92}"/>
              </a:ext>
            </a:extLst>
          </p:cNvPr>
          <p:cNvSpPr>
            <a:spLocks noGrp="1"/>
          </p:cNvSpPr>
          <p:nvPr>
            <p:ph type="sldNum" sz="quarter" idx="12"/>
          </p:nvPr>
        </p:nvSpPr>
        <p:spPr/>
        <p:txBody>
          <a:bodyPr/>
          <a:lstStyle/>
          <a:p>
            <a:fld id="{BE15108C-154A-4A5A-9C05-91A49A422BA7}" type="slidenum">
              <a:rPr lang="en-US" smtClean="0"/>
              <a:t>32</a:t>
            </a:fld>
            <a:endParaRPr lang="en-US"/>
          </a:p>
        </p:txBody>
      </p:sp>
      <p:pic>
        <p:nvPicPr>
          <p:cNvPr id="5" name="Picture 4" descr="\documentclass{article}&#10;\usepackage{amsmath}&#10;\pagestyle{empty}&#10;\def\*#1{\mathbf{#1}}&#10;\begin{document}&#10;&#10;\begin{equation}&#10;\frac{\partial}{\partial s}q(\*r,s) = \left(\frac{b^2}{6}\nabla^2 - w(\*r)\right)q(\*r,s) = \mathcal{L}q(\*r,s)\nonumber&#10;\end{equation}&#10;&#10;\end{document}" title="IguanaTex Bitmap Display">
            <a:extLst>
              <a:ext uri="{FF2B5EF4-FFF2-40B4-BE49-F238E27FC236}">
                <a16:creationId xmlns:a16="http://schemas.microsoft.com/office/drawing/2014/main" id="{25EA52DB-2536-9573-AEF4-44DC6E46D473}"/>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023223" y="1405509"/>
            <a:ext cx="4966097" cy="621714"/>
          </a:xfrm>
          <a:prstGeom prst="rect">
            <a:avLst/>
          </a:prstGeom>
        </p:spPr>
      </p:pic>
      <p:cxnSp>
        <p:nvCxnSpPr>
          <p:cNvPr id="6" name="Connector: Elbow 5">
            <a:extLst>
              <a:ext uri="{FF2B5EF4-FFF2-40B4-BE49-F238E27FC236}">
                <a16:creationId xmlns:a16="http://schemas.microsoft.com/office/drawing/2014/main" id="{80DAD10C-0011-E941-0F5E-58562FCE4DCF}"/>
              </a:ext>
            </a:extLst>
          </p:cNvPr>
          <p:cNvCxnSpPr>
            <a:cxnSpLocks/>
          </p:cNvCxnSpPr>
          <p:nvPr/>
        </p:nvCxnSpPr>
        <p:spPr>
          <a:xfrm flipV="1">
            <a:off x="4604571" y="1979640"/>
            <a:ext cx="640076" cy="582116"/>
          </a:xfrm>
          <a:prstGeom prst="bentConnector3">
            <a:avLst>
              <a:gd name="adj1" fmla="val 9920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1 1 1 1 1 2 2 1 2 2">
            <a:extLst>
              <a:ext uri="{FF2B5EF4-FFF2-40B4-BE49-F238E27FC236}">
                <a16:creationId xmlns:a16="http://schemas.microsoft.com/office/drawing/2014/main" id="{A914445F-93FF-B73F-6BE8-AB7C664A7E0E}"/>
              </a:ext>
            </a:extLst>
          </p:cNvPr>
          <p:cNvSpPr txBox="1">
            <a:spLocks/>
          </p:cNvSpPr>
          <p:nvPr/>
        </p:nvSpPr>
        <p:spPr>
          <a:xfrm>
            <a:off x="614680" y="2330403"/>
            <a:ext cx="3989891"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Self-adjoint Sturm-Liouville operator</a:t>
            </a:r>
            <a:endParaRPr lang="en-US" sz="2000" b="1" u="sng" dirty="0">
              <a:solidFill>
                <a:srgbClr val="3050F7"/>
              </a:solidFill>
            </a:endParaRPr>
          </a:p>
        </p:txBody>
      </p:sp>
      <p:pic>
        <p:nvPicPr>
          <p:cNvPr id="13" name="Picture 12" descr="\documentclass{article}&#10;\usepackage{amsmath}&#10;\pagestyle{empty}&#10;\def\*#1{\mathbf{#1}}&#10;\begin{document}&#10;&#10;\begin{equation}&#10;\mathcal{L}\psi_k(\*r)=-\Lambda_k\psi_k(\*r),\;\;\;k=0,1,2,\dots\infty\nonumber&#10;\end{equation}&#10;&#10;\end{document}" title="IguanaTex Bitmap Display">
            <a:extLst>
              <a:ext uri="{FF2B5EF4-FFF2-40B4-BE49-F238E27FC236}">
                <a16:creationId xmlns:a16="http://schemas.microsoft.com/office/drawing/2014/main" id="{DE02EF01-49FD-72B0-2DBE-1881BE4791A7}"/>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626378" y="1624805"/>
            <a:ext cx="4304761" cy="254476"/>
          </a:xfrm>
          <a:prstGeom prst="rect">
            <a:avLst/>
          </a:prstGeom>
        </p:spPr>
      </p:pic>
      <p:pic>
        <p:nvPicPr>
          <p:cNvPr id="15" name="Picture 14" descr="\documentclass{article}&#10;\usepackage{amsmath}&#10;\pagestyle{empty}&#10;\def\*#1{\mathbf{#1}}&#10;\begin{document}&#10;&#10;\begin{equation}&#10;q(\*r,s)=\sum_{k=0}^\infty q_k\psi_k(\*r)\exp\left(-s\Lambda_k\right)\nonumber&#10;\end{equation}&#10;&#10;\end{document}" title="IguanaTex Bitmap Display">
            <a:extLst>
              <a:ext uri="{FF2B5EF4-FFF2-40B4-BE49-F238E27FC236}">
                <a16:creationId xmlns:a16="http://schemas.microsoft.com/office/drawing/2014/main" id="{9A1262B8-D906-B91B-D27F-EA130698F26E}"/>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7115038" y="2092170"/>
            <a:ext cx="3509333" cy="702476"/>
          </a:xfrm>
          <a:prstGeom prst="rect">
            <a:avLst/>
          </a:prstGeom>
        </p:spPr>
      </p:pic>
      <p:pic>
        <p:nvPicPr>
          <p:cNvPr id="19" name="Picture 18" descr="\documentclass{article}&#10;\usepackage{amsmath}&#10;\pagestyle{empty}&#10;\def\*#1{\mathbf{#1}}&#10;\begin{document}&#10;&#10;\begin{equation}&#10;Q[w] = \frac{1}{V}\int d\*r\,q(\*r,N) = \frac{1}{V}\sum_{k=0}^\infty q_k^2\exp(-N\Lambda_k)\sim \frac{q_0^2}{V}\exp(-N\Lambda_0)\nonumber&#10;\end{equation}&#10;&#10;\end{document}" title="IguanaTex Bitmap Display">
            <a:extLst>
              <a:ext uri="{FF2B5EF4-FFF2-40B4-BE49-F238E27FC236}">
                <a16:creationId xmlns:a16="http://schemas.microsoft.com/office/drawing/2014/main" id="{6E488023-9B72-F738-0F48-DACDF19C6578}"/>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685800" y="3434427"/>
            <a:ext cx="7125333" cy="702476"/>
          </a:xfrm>
          <a:prstGeom prst="rect">
            <a:avLst/>
          </a:prstGeom>
        </p:spPr>
      </p:pic>
      <p:sp>
        <p:nvSpPr>
          <p:cNvPr id="20" name="Content Placeholder 2 1 1 1 1 1 2 2 1 2 2">
            <a:extLst>
              <a:ext uri="{FF2B5EF4-FFF2-40B4-BE49-F238E27FC236}">
                <a16:creationId xmlns:a16="http://schemas.microsoft.com/office/drawing/2014/main" id="{87902E73-7378-119E-DA31-7B90591CDFD6}"/>
              </a:ext>
            </a:extLst>
          </p:cNvPr>
          <p:cNvSpPr txBox="1">
            <a:spLocks/>
          </p:cNvSpPr>
          <p:nvPr/>
        </p:nvSpPr>
        <p:spPr>
          <a:xfrm>
            <a:off x="8230387" y="1055655"/>
            <a:ext cx="1584173"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Full Solution</a:t>
            </a:r>
            <a:endParaRPr lang="en-US" sz="2000" b="1" u="sng" dirty="0">
              <a:solidFill>
                <a:srgbClr val="3050F7"/>
              </a:solidFill>
            </a:endParaRPr>
          </a:p>
        </p:txBody>
      </p:sp>
      <p:sp>
        <p:nvSpPr>
          <p:cNvPr id="21" name="Content Placeholder 2 1 1 1 1 1 2 2 1 2 2">
            <a:extLst>
              <a:ext uri="{FF2B5EF4-FFF2-40B4-BE49-F238E27FC236}">
                <a16:creationId xmlns:a16="http://schemas.microsoft.com/office/drawing/2014/main" id="{CA4AAC1F-10B6-41A1-FEA5-7F104BDBDD3C}"/>
              </a:ext>
            </a:extLst>
          </p:cNvPr>
          <p:cNvSpPr txBox="1">
            <a:spLocks/>
          </p:cNvSpPr>
          <p:nvPr/>
        </p:nvSpPr>
        <p:spPr>
          <a:xfrm>
            <a:off x="6126481" y="4078149"/>
            <a:ext cx="1788160"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50D0D"/>
                </a:solidFill>
              </a:rPr>
              <a:t>Truncate (GSD)</a:t>
            </a:r>
            <a:endParaRPr lang="en-US" sz="2000" b="1" u="sng" dirty="0">
              <a:solidFill>
                <a:srgbClr val="F50D0D"/>
              </a:solidFill>
            </a:endParaRPr>
          </a:p>
        </p:txBody>
      </p:sp>
      <p:cxnSp>
        <p:nvCxnSpPr>
          <p:cNvPr id="22" name="Connector: Elbow 21">
            <a:extLst>
              <a:ext uri="{FF2B5EF4-FFF2-40B4-BE49-F238E27FC236}">
                <a16:creationId xmlns:a16="http://schemas.microsoft.com/office/drawing/2014/main" id="{9306B626-F108-C37D-A530-A45E68E7C202}"/>
              </a:ext>
            </a:extLst>
          </p:cNvPr>
          <p:cNvCxnSpPr>
            <a:cxnSpLocks/>
          </p:cNvCxnSpPr>
          <p:nvPr/>
        </p:nvCxnSpPr>
        <p:spPr>
          <a:xfrm flipV="1">
            <a:off x="4426771" y="4081406"/>
            <a:ext cx="640076" cy="582116"/>
          </a:xfrm>
          <a:prstGeom prst="bentConnector3">
            <a:avLst>
              <a:gd name="adj1" fmla="val 9920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ontent Placeholder 2 1 1 1 1 1 2 2 1 2 2">
                <a:extLst>
                  <a:ext uri="{FF2B5EF4-FFF2-40B4-BE49-F238E27FC236}">
                    <a16:creationId xmlns:a16="http://schemas.microsoft.com/office/drawing/2014/main" id="{6A869BD7-8D78-403E-8921-38AB6EFC5F56}"/>
                  </a:ext>
                </a:extLst>
              </p:cNvPr>
              <p:cNvSpPr txBox="1">
                <a:spLocks/>
              </p:cNvSpPr>
              <p:nvPr/>
            </p:nvSpPr>
            <p:spPr>
              <a:xfrm>
                <a:off x="1546410" y="4394367"/>
                <a:ext cx="2880361" cy="77902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50D0D"/>
                    </a:solidFill>
                  </a:rPr>
                  <a:t>Very large </a:t>
                </a:r>
                <a14:m>
                  <m:oMath xmlns:m="http://schemas.openxmlformats.org/officeDocument/2006/math">
                    <m:r>
                      <a:rPr lang="en-US" sz="2000" b="0" i="1" smtClean="0">
                        <a:solidFill>
                          <a:srgbClr val="F50D0D"/>
                        </a:solidFill>
                        <a:latin typeface="Cambria Math" panose="02040503050406030204" pitchFamily="18" charset="0"/>
                      </a:rPr>
                      <m:t>𝑁</m:t>
                    </m:r>
                  </m:oMath>
                </a14:m>
                <a:r>
                  <a:rPr lang="en-US" sz="2000" dirty="0">
                    <a:solidFill>
                      <a:srgbClr val="F50D0D"/>
                    </a:solidFill>
                  </a:rPr>
                  <a:t> means terms decay rapidly</a:t>
                </a:r>
                <a:endParaRPr lang="en-US" sz="2000" b="1" dirty="0">
                  <a:solidFill>
                    <a:srgbClr val="F50D0D"/>
                  </a:solidFill>
                </a:endParaRPr>
              </a:p>
            </p:txBody>
          </p:sp>
        </mc:Choice>
        <mc:Fallback xmlns="">
          <p:sp>
            <p:nvSpPr>
              <p:cNvPr id="23" name="Content Placeholder 2 1 1 1 1 1 2 2 1 2 2">
                <a:extLst>
                  <a:ext uri="{FF2B5EF4-FFF2-40B4-BE49-F238E27FC236}">
                    <a16:creationId xmlns:a16="http://schemas.microsoft.com/office/drawing/2014/main" id="{6A869BD7-8D78-403E-8921-38AB6EFC5F56}"/>
                  </a:ext>
                </a:extLst>
              </p:cNvPr>
              <p:cNvSpPr txBox="1">
                <a:spLocks noRot="1" noChangeAspect="1" noMove="1" noResize="1" noEditPoints="1" noAdjustHandles="1" noChangeArrowheads="1" noChangeShapeType="1" noTextEdit="1"/>
              </p:cNvSpPr>
              <p:nvPr/>
            </p:nvSpPr>
            <p:spPr>
              <a:xfrm>
                <a:off x="1546410" y="4394367"/>
                <a:ext cx="2880361" cy="779029"/>
              </a:xfrm>
              <a:prstGeom prst="rect">
                <a:avLst/>
              </a:prstGeom>
              <a:blipFill>
                <a:blip r:embed="rId11"/>
                <a:stretch>
                  <a:fillRect l="-2331" t="-2344" r="-1695" b="-10156"/>
                </a:stretch>
              </a:blipFill>
            </p:spPr>
            <p:txBody>
              <a:bodyPr/>
              <a:lstStyle/>
              <a:p>
                <a:r>
                  <a:rPr lang="en-US">
                    <a:noFill/>
                  </a:rPr>
                  <a:t> </a:t>
                </a:r>
              </a:p>
            </p:txBody>
          </p:sp>
        </mc:Fallback>
      </mc:AlternateContent>
      <p:pic>
        <p:nvPicPr>
          <p:cNvPr id="25" name="Picture 24" descr="\documentclass{article}&#10;\usepackage{amsmath}&#10;\pagestyle{empty}&#10;\def\*#1{\mathbf{#1}}&#10;\begin{document}&#10;&#10;\begin{equation}&#10;\rho(\*r)\sim\frac{N q_0^2}{VQ[w]}\exp(-N\Lambda_0)[\psi_0(\*r)]^2\sim N[\psi_0(\*r)]^2\nonumber&#10;\end{equation}&#10;&#10;\end{document}" title="IguanaTex Bitmap Display">
            <a:extLst>
              <a:ext uri="{FF2B5EF4-FFF2-40B4-BE49-F238E27FC236}">
                <a16:creationId xmlns:a16="http://schemas.microsoft.com/office/drawing/2014/main" id="{D275BF48-0F7D-E679-8FA2-4204B46BE0DF}"/>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85800" y="5544107"/>
            <a:ext cx="5156571" cy="618667"/>
          </a:xfrm>
          <a:prstGeom prst="rect">
            <a:avLst/>
          </a:prstGeom>
        </p:spPr>
      </p:pic>
      <mc:AlternateContent xmlns:mc="http://schemas.openxmlformats.org/markup-compatibility/2006" xmlns:a14="http://schemas.microsoft.com/office/drawing/2010/main">
        <mc:Choice Requires="a14">
          <p:sp>
            <p:nvSpPr>
              <p:cNvPr id="28" name="Content Placeholder 2 1 1 1 1 1 2 2 1 2 2">
                <a:extLst>
                  <a:ext uri="{FF2B5EF4-FFF2-40B4-BE49-F238E27FC236}">
                    <a16:creationId xmlns:a16="http://schemas.microsoft.com/office/drawing/2014/main" id="{F764E87D-48D1-F0F4-DCFD-16DE434A9566}"/>
                  </a:ext>
                </a:extLst>
              </p:cNvPr>
              <p:cNvSpPr txBox="1">
                <a:spLocks/>
              </p:cNvSpPr>
              <p:nvPr/>
            </p:nvSpPr>
            <p:spPr>
              <a:xfrm>
                <a:off x="7379483" y="5634801"/>
                <a:ext cx="2980442" cy="437278"/>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0</m:t>
                                      </m:r>
                                    </m:sub>
                                  </m:sSub>
                                </m:e>
                              </m:d>
                            </m:e>
                          </m:d>
                          <m:r>
                            <a:rPr lang="en-US" sz="2000" b="0" i="1" smtClean="0">
                              <a:latin typeface="Cambria Math" panose="02040503050406030204" pitchFamily="18" charset="0"/>
                            </a:rPr>
                            <m:t>≪1</m:t>
                          </m:r>
                        </m:e>
                      </m:func>
                    </m:oMath>
                  </m:oMathPara>
                </a14:m>
                <a:endParaRPr lang="en-US" sz="2000" dirty="0"/>
              </a:p>
            </p:txBody>
          </p:sp>
        </mc:Choice>
        <mc:Fallback xmlns="">
          <p:sp>
            <p:nvSpPr>
              <p:cNvPr id="28" name="Content Placeholder 2 1 1 1 1 1 2 2 1 2 2">
                <a:extLst>
                  <a:ext uri="{FF2B5EF4-FFF2-40B4-BE49-F238E27FC236}">
                    <a16:creationId xmlns:a16="http://schemas.microsoft.com/office/drawing/2014/main" id="{F764E87D-48D1-F0F4-DCFD-16DE434A9566}"/>
                  </a:ext>
                </a:extLst>
              </p:cNvPr>
              <p:cNvSpPr txBox="1">
                <a:spLocks noRot="1" noChangeAspect="1" noMove="1" noResize="1" noEditPoints="1" noAdjustHandles="1" noChangeArrowheads="1" noChangeShapeType="1" noTextEdit="1"/>
              </p:cNvSpPr>
              <p:nvPr/>
            </p:nvSpPr>
            <p:spPr>
              <a:xfrm>
                <a:off x="7379483" y="5634801"/>
                <a:ext cx="2980442" cy="437278"/>
              </a:xfrm>
              <a:prstGeom prst="rect">
                <a:avLst/>
              </a:prstGeom>
              <a:blipFill>
                <a:blip r:embed="rId13"/>
                <a:stretch>
                  <a:fillRect b="-1389"/>
                </a:stretch>
              </a:blipFill>
            </p:spPr>
            <p:txBody>
              <a:bodyPr/>
              <a:lstStyle/>
              <a:p>
                <a:r>
                  <a:rPr lang="en-US">
                    <a:noFill/>
                  </a:rPr>
                  <a:t> </a:t>
                </a:r>
              </a:p>
            </p:txBody>
          </p:sp>
        </mc:Fallback>
      </mc:AlternateContent>
      <p:sp>
        <p:nvSpPr>
          <p:cNvPr id="29" name="Content Placeholder 2 1 1 1 1 1 2 2 1 2 2">
            <a:extLst>
              <a:ext uri="{FF2B5EF4-FFF2-40B4-BE49-F238E27FC236}">
                <a16:creationId xmlns:a16="http://schemas.microsoft.com/office/drawing/2014/main" id="{C0A43D5E-3680-5E08-DB75-4535A80A9D79}"/>
              </a:ext>
            </a:extLst>
          </p:cNvPr>
          <p:cNvSpPr txBox="1">
            <a:spLocks/>
          </p:cNvSpPr>
          <p:nvPr/>
        </p:nvSpPr>
        <p:spPr>
          <a:xfrm>
            <a:off x="7975624" y="5080695"/>
            <a:ext cx="1788160"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GSD Condition</a:t>
            </a:r>
            <a:endParaRPr lang="en-US" sz="2000" b="1" u="sng" dirty="0"/>
          </a:p>
        </p:txBody>
      </p:sp>
    </p:spTree>
    <p:extLst>
      <p:ext uri="{BB962C8B-B14F-4D97-AF65-F5344CB8AC3E}">
        <p14:creationId xmlns:p14="http://schemas.microsoft.com/office/powerpoint/2010/main" val="165917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p:bldP spid="20" grpId="0"/>
      <p:bldP spid="21" grpId="0"/>
      <p:bldP spid="23"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Ideal Chain – Characteristic Size</a:t>
            </a:r>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4</a:t>
            </a:fld>
            <a:endParaRPr lang="en-US"/>
          </a:p>
        </p:txBody>
      </p:sp>
      <p:pic>
        <p:nvPicPr>
          <p:cNvPr id="26" name="Picture 25" descr="\documentclass{article}&#10;\usepackage{amsmath}&#10;\pagestyle{empty}&#10;\def\*#1{\mathbf{#1}}&#10;\begin{document}&#10;&#10;\begin{equation}&#10;\langle R^2_\text{e2e}\rangle\equiv\langle\*R_\text{e2e}\cdot\*R_\text{e2e}\rangle=\left\langle\left(\sum_{i=1}^N \*b_i\right)\cdot\left(\sum_{j=1}^N\*b_j\right) \right\rangle = \sum_{i=1}^N \sum_{j=1}^N \langle \*b_i\cdot\*b_j\rangle \nonumber&#10;\end{equation}&#10;&#10;\end{document}" title="IguanaTex Bitmap Display">
            <a:extLst>
              <a:ext uri="{FF2B5EF4-FFF2-40B4-BE49-F238E27FC236}">
                <a16:creationId xmlns:a16="http://schemas.microsoft.com/office/drawing/2014/main" id="{A04135FD-20E5-F1D8-BB9D-C3A7B35EA036}"/>
              </a:ext>
            </a:extLst>
          </p:cNvPr>
          <p:cNvPicPr>
            <a:picLocks noChangeAspect="1"/>
          </p:cNvPicPr>
          <p:nvPr>
            <p:custDataLst>
              <p:tags r:id="rId1"/>
            </p:custDataLst>
          </p:nvPr>
        </p:nvPicPr>
        <p:blipFill>
          <a:blip r:embed="rId22">
            <a:extLst>
              <a:ext uri="{28A0092B-C50C-407E-A947-70E740481C1C}">
                <a14:useLocalDpi xmlns:a14="http://schemas.microsoft.com/office/drawing/2010/main" val="0"/>
              </a:ext>
            </a:extLst>
          </a:blip>
          <a:stretch>
            <a:fillRect/>
          </a:stretch>
        </p:blipFill>
        <p:spPr>
          <a:xfrm>
            <a:off x="4536995" y="2086993"/>
            <a:ext cx="6604128" cy="805479"/>
          </a:xfrm>
          <a:prstGeom prst="rect">
            <a:avLst/>
          </a:prstGeom>
        </p:spPr>
      </p:pic>
      <p:sp>
        <p:nvSpPr>
          <p:cNvPr id="19" name="Content Placeholder 2 1">
            <a:extLst>
              <a:ext uri="{FF2B5EF4-FFF2-40B4-BE49-F238E27FC236}">
                <a16:creationId xmlns:a16="http://schemas.microsoft.com/office/drawing/2014/main" id="{C1AC11D5-EB9B-FC10-91F4-61F78DED874C}"/>
              </a:ext>
            </a:extLst>
          </p:cNvPr>
          <p:cNvSpPr txBox="1">
            <a:spLocks/>
          </p:cNvSpPr>
          <p:nvPr/>
        </p:nvSpPr>
        <p:spPr>
          <a:xfrm>
            <a:off x="5775980" y="1348599"/>
            <a:ext cx="398661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Mean-Square End-to-End Distance</a:t>
            </a:r>
          </a:p>
        </p:txBody>
      </p:sp>
      <p:pic>
        <p:nvPicPr>
          <p:cNvPr id="32" name="Picture 31" descr="\documentclass{article}&#10;\usepackage{amsmath}&#10;\pagestyle{empty}&#10;\def\*#1{\mathbf{#1}}&#10;\begin{document}&#10;&#10;\begin{equation}&#10;\langle\*b_i\cdot\*b_j\rangle = l^2\langle \cos\theta_{ij}\rangle \nonumber&#10;\end{equation}&#10;&#10;\end{document}" title="IguanaTex Bitmap Display">
            <a:extLst>
              <a:ext uri="{FF2B5EF4-FFF2-40B4-BE49-F238E27FC236}">
                <a16:creationId xmlns:a16="http://schemas.microsoft.com/office/drawing/2014/main" id="{8311F8DE-AC60-E758-8C61-E262AE813F83}"/>
              </a:ext>
            </a:extLst>
          </p:cNvPr>
          <p:cNvPicPr>
            <a:picLocks noChangeAspect="1"/>
          </p:cNvPicPr>
          <p:nvPr>
            <p:custDataLst>
              <p:tags r:id="rId2"/>
            </p:custDataLst>
          </p:nvPr>
        </p:nvPicPr>
        <p:blipFill>
          <a:blip r:embed="rId23">
            <a:extLst>
              <a:ext uri="{28A0092B-C50C-407E-A947-70E740481C1C}">
                <a14:useLocalDpi xmlns:a14="http://schemas.microsoft.com/office/drawing/2010/main" val="0"/>
              </a:ext>
            </a:extLst>
          </a:blip>
          <a:stretch>
            <a:fillRect/>
          </a:stretch>
        </p:blipFill>
        <p:spPr>
          <a:xfrm>
            <a:off x="6554192" y="3947207"/>
            <a:ext cx="2430188" cy="321715"/>
          </a:xfrm>
          <a:prstGeom prst="rect">
            <a:avLst/>
          </a:prstGeom>
        </p:spPr>
      </p:pic>
      <mc:AlternateContent xmlns:mc="http://schemas.openxmlformats.org/markup-compatibility/2006" xmlns:a14="http://schemas.microsoft.com/office/drawing/2010/main">
        <mc:Choice Requires="a14">
          <p:sp>
            <p:nvSpPr>
              <p:cNvPr id="34" name="Content Placeholder 2 2">
                <a:extLst>
                  <a:ext uri="{FF2B5EF4-FFF2-40B4-BE49-F238E27FC236}">
                    <a16:creationId xmlns:a16="http://schemas.microsoft.com/office/drawing/2014/main" id="{E241DF79-B8F5-393F-7F0E-CFC3FF2798C8}"/>
                  </a:ext>
                </a:extLst>
              </p:cNvPr>
              <p:cNvSpPr txBox="1">
                <a:spLocks/>
              </p:cNvSpPr>
              <p:nvPr/>
            </p:nvSpPr>
            <p:spPr>
              <a:xfrm>
                <a:off x="6096000" y="3273031"/>
                <a:ext cx="3449907"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solidFill>
                      <a:srgbClr val="3050F7"/>
                    </a:solidFill>
                  </a:rPr>
                  <a:t>If all bonds have the same length, </a:t>
                </a:r>
                <a14:m>
                  <m:oMath xmlns:m="http://schemas.openxmlformats.org/officeDocument/2006/math">
                    <m:r>
                      <a:rPr lang="en-US" sz="1800" b="0" i="1" smtClean="0">
                        <a:solidFill>
                          <a:srgbClr val="3050F7"/>
                        </a:solidFill>
                        <a:latin typeface="Cambria Math" panose="02040503050406030204" pitchFamily="18" charset="0"/>
                      </a:rPr>
                      <m:t>𝑙</m:t>
                    </m:r>
                  </m:oMath>
                </a14:m>
                <a:endParaRPr lang="en-US" sz="1800" i="1" dirty="0">
                  <a:solidFill>
                    <a:srgbClr val="3050F7"/>
                  </a:solidFill>
                </a:endParaRPr>
              </a:p>
            </p:txBody>
          </p:sp>
        </mc:Choice>
        <mc:Fallback xmlns="">
          <p:sp>
            <p:nvSpPr>
              <p:cNvPr id="34" name="Content Placeholder 2 2">
                <a:extLst>
                  <a:ext uri="{FF2B5EF4-FFF2-40B4-BE49-F238E27FC236}">
                    <a16:creationId xmlns:a16="http://schemas.microsoft.com/office/drawing/2014/main" id="{E241DF79-B8F5-393F-7F0E-CFC3FF2798C8}"/>
                  </a:ext>
                </a:extLst>
              </p:cNvPr>
              <p:cNvSpPr txBox="1">
                <a:spLocks noRot="1" noChangeAspect="1" noMove="1" noResize="1" noEditPoints="1" noAdjustHandles="1" noChangeArrowheads="1" noChangeShapeType="1" noTextEdit="1"/>
              </p:cNvSpPr>
              <p:nvPr/>
            </p:nvSpPr>
            <p:spPr>
              <a:xfrm>
                <a:off x="6096000" y="3273031"/>
                <a:ext cx="3449907" cy="425468"/>
              </a:xfrm>
              <a:prstGeom prst="rect">
                <a:avLst/>
              </a:prstGeom>
              <a:blipFill>
                <a:blip r:embed="rId24"/>
                <a:stretch>
                  <a:fillRect l="-1413" t="-4286"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3">
                <a:extLst>
                  <a:ext uri="{FF2B5EF4-FFF2-40B4-BE49-F238E27FC236}">
                    <a16:creationId xmlns:a16="http://schemas.microsoft.com/office/drawing/2014/main" id="{57829BDB-CC46-8EBB-7ACD-2F476F1A0553}"/>
                  </a:ext>
                </a:extLst>
              </p:cNvPr>
              <p:cNvSpPr txBox="1">
                <a:spLocks/>
              </p:cNvSpPr>
              <p:nvPr/>
            </p:nvSpPr>
            <p:spPr>
              <a:xfrm>
                <a:off x="5316008" y="4772010"/>
                <a:ext cx="3449907"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1. </a:t>
                </a:r>
                <a:r>
                  <a:rPr lang="en-US" sz="1800" dirty="0"/>
                  <a:t>If bonds </a:t>
                </a:r>
                <a14:m>
                  <m:oMath xmlns:m="http://schemas.openxmlformats.org/officeDocument/2006/math">
                    <m:r>
                      <a:rPr lang="en-US" sz="1800" b="0" i="1" smtClean="0">
                        <a:latin typeface="Cambria Math" panose="02040503050406030204" pitchFamily="18" charset="0"/>
                      </a:rPr>
                      <m:t>𝑖</m:t>
                    </m:r>
                  </m:oMath>
                </a14:m>
                <a:r>
                  <a:rPr lang="en-US" sz="1800" dirty="0"/>
                  <a:t> and </a:t>
                </a:r>
                <a14:m>
                  <m:oMath xmlns:m="http://schemas.openxmlformats.org/officeDocument/2006/math">
                    <m:r>
                      <a:rPr lang="en-US" sz="1800" b="0" i="1" smtClean="0">
                        <a:latin typeface="Cambria Math" panose="02040503050406030204" pitchFamily="18" charset="0"/>
                      </a:rPr>
                      <m:t>𝑗</m:t>
                    </m:r>
                  </m:oMath>
                </a14:m>
                <a:r>
                  <a:rPr lang="en-US" sz="1800" dirty="0"/>
                  <a:t> are </a:t>
                </a:r>
                <a:r>
                  <a:rPr lang="en-US" sz="1800" i="1" dirty="0"/>
                  <a:t>correlated </a:t>
                </a:r>
                <a:r>
                  <a:rPr lang="en-US" sz="1800" dirty="0"/>
                  <a:t>:</a:t>
                </a:r>
              </a:p>
            </p:txBody>
          </p:sp>
        </mc:Choice>
        <mc:Fallback xmlns="">
          <p:sp>
            <p:nvSpPr>
              <p:cNvPr id="36" name="Content Placeholder 2 3">
                <a:extLst>
                  <a:ext uri="{FF2B5EF4-FFF2-40B4-BE49-F238E27FC236}">
                    <a16:creationId xmlns:a16="http://schemas.microsoft.com/office/drawing/2014/main" id="{57829BDB-CC46-8EBB-7ACD-2F476F1A0553}"/>
                  </a:ext>
                </a:extLst>
              </p:cNvPr>
              <p:cNvSpPr txBox="1">
                <a:spLocks noRot="1" noChangeAspect="1" noMove="1" noResize="1" noEditPoints="1" noAdjustHandles="1" noChangeArrowheads="1" noChangeShapeType="1" noTextEdit="1"/>
              </p:cNvSpPr>
              <p:nvPr/>
            </p:nvSpPr>
            <p:spPr>
              <a:xfrm>
                <a:off x="5316008" y="4772010"/>
                <a:ext cx="3449907" cy="425468"/>
              </a:xfrm>
              <a:prstGeom prst="rect">
                <a:avLst/>
              </a:prstGeom>
              <a:blipFill>
                <a:blip r:embed="rId25"/>
                <a:stretch>
                  <a:fillRect l="-1413" t="-4286"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4 1">
                <a:extLst>
                  <a:ext uri="{FF2B5EF4-FFF2-40B4-BE49-F238E27FC236}">
                    <a16:creationId xmlns:a16="http://schemas.microsoft.com/office/drawing/2014/main" id="{D95E39C9-F9A1-9A5D-4F75-2312C5967FC4}"/>
                  </a:ext>
                </a:extLst>
              </p:cNvPr>
              <p:cNvSpPr txBox="1">
                <a:spLocks/>
              </p:cNvSpPr>
              <p:nvPr/>
            </p:nvSpPr>
            <p:spPr>
              <a:xfrm>
                <a:off x="5316008" y="5365303"/>
                <a:ext cx="3504995"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2. </a:t>
                </a:r>
                <a:r>
                  <a:rPr lang="en-US" sz="1800" dirty="0"/>
                  <a:t>If bonds </a:t>
                </a:r>
                <a14:m>
                  <m:oMath xmlns:m="http://schemas.openxmlformats.org/officeDocument/2006/math">
                    <m:r>
                      <a:rPr lang="en-US" sz="1800" b="0" i="1" smtClean="0">
                        <a:latin typeface="Cambria Math" panose="02040503050406030204" pitchFamily="18" charset="0"/>
                      </a:rPr>
                      <m:t>𝑖</m:t>
                    </m:r>
                  </m:oMath>
                </a14:m>
                <a:r>
                  <a:rPr lang="en-US" sz="1800" dirty="0"/>
                  <a:t> and </a:t>
                </a:r>
                <a14:m>
                  <m:oMath xmlns:m="http://schemas.openxmlformats.org/officeDocument/2006/math">
                    <m:r>
                      <a:rPr lang="en-US" sz="1800" b="0" i="1" smtClean="0">
                        <a:latin typeface="Cambria Math" panose="02040503050406030204" pitchFamily="18" charset="0"/>
                      </a:rPr>
                      <m:t>𝑗</m:t>
                    </m:r>
                  </m:oMath>
                </a14:m>
                <a:r>
                  <a:rPr lang="en-US" sz="1800" dirty="0"/>
                  <a:t> are </a:t>
                </a:r>
                <a:r>
                  <a:rPr lang="en-US" sz="1800" i="1" dirty="0"/>
                  <a:t>uncorrelated </a:t>
                </a:r>
                <a:r>
                  <a:rPr lang="en-US" sz="1800" dirty="0"/>
                  <a:t>:</a:t>
                </a:r>
              </a:p>
            </p:txBody>
          </p:sp>
        </mc:Choice>
        <mc:Fallback xmlns="">
          <p:sp>
            <p:nvSpPr>
              <p:cNvPr id="37" name="Content Placeholder 2 4 1">
                <a:extLst>
                  <a:ext uri="{FF2B5EF4-FFF2-40B4-BE49-F238E27FC236}">
                    <a16:creationId xmlns:a16="http://schemas.microsoft.com/office/drawing/2014/main" id="{D95E39C9-F9A1-9A5D-4F75-2312C5967FC4}"/>
                  </a:ext>
                </a:extLst>
              </p:cNvPr>
              <p:cNvSpPr txBox="1">
                <a:spLocks noRot="1" noChangeAspect="1" noMove="1" noResize="1" noEditPoints="1" noAdjustHandles="1" noChangeArrowheads="1" noChangeShapeType="1" noTextEdit="1"/>
              </p:cNvSpPr>
              <p:nvPr/>
            </p:nvSpPr>
            <p:spPr>
              <a:xfrm>
                <a:off x="5316008" y="5365303"/>
                <a:ext cx="3504995" cy="425468"/>
              </a:xfrm>
              <a:prstGeom prst="rect">
                <a:avLst/>
              </a:prstGeom>
              <a:blipFill>
                <a:blip r:embed="rId26"/>
                <a:stretch>
                  <a:fillRect l="-1391" t="-2857" r="-174" b="-12857"/>
                </a:stretch>
              </a:blipFill>
            </p:spPr>
            <p:txBody>
              <a:bodyPr/>
              <a:lstStyle/>
              <a:p>
                <a:r>
                  <a:rPr lang="en-US">
                    <a:noFill/>
                  </a:rPr>
                  <a:t> </a:t>
                </a:r>
              </a:p>
            </p:txBody>
          </p:sp>
        </mc:Fallback>
      </mc:AlternateContent>
      <p:pic>
        <p:nvPicPr>
          <p:cNvPr id="41" name="Picture 40" descr="\documentclass{article}&#10;\usepackage{amsmath}&#10;\pagestyle{empty}&#10;\def\*#1{\mathbf{#1}}&#10;\begin{document}&#10;&#10;\begin{equation}&#10;\langle \cos\theta_{ij} \rangle \ne 0\nonumber&#10;\end{equation}&#10;&#10;\end{document}" title="IguanaTex Bitmap Display">
            <a:extLst>
              <a:ext uri="{FF2B5EF4-FFF2-40B4-BE49-F238E27FC236}">
                <a16:creationId xmlns:a16="http://schemas.microsoft.com/office/drawing/2014/main" id="{ADB9B73D-4ECC-3966-5B0C-36E114A249A5}"/>
              </a:ext>
            </a:extLst>
          </p:cNvPr>
          <p:cNvPicPr>
            <a:picLocks noChangeAspect="1"/>
          </p:cNvPicPr>
          <p:nvPr>
            <p:custDataLst>
              <p:tags r:id="rId3"/>
            </p:custDataLst>
          </p:nvPr>
        </p:nvPicPr>
        <p:blipFill>
          <a:blip r:embed="rId27">
            <a:extLst>
              <a:ext uri="{28A0092B-C50C-407E-A947-70E740481C1C}">
                <a14:useLocalDpi xmlns:a14="http://schemas.microsoft.com/office/drawing/2010/main" val="0"/>
              </a:ext>
            </a:extLst>
          </a:blip>
          <a:stretch>
            <a:fillRect/>
          </a:stretch>
        </p:blipFill>
        <p:spPr>
          <a:xfrm>
            <a:off x="8998071" y="4852173"/>
            <a:ext cx="1301333" cy="265143"/>
          </a:xfrm>
          <a:prstGeom prst="rect">
            <a:avLst/>
          </a:prstGeom>
        </p:spPr>
      </p:pic>
      <p:pic>
        <p:nvPicPr>
          <p:cNvPr id="45" name="Picture 44" descr="\documentclass{article}&#10;\usepackage{amsmath}&#10;\pagestyle{empty}&#10;\def\*#1{\mathbf{#1}}&#10;\begin{document}&#10;&#10;\begin{equation}&#10;\langle \cos\theta_{ij} \rangle = 0\nonumber&#10;\end{equation}&#10;&#10;\end{document}" title="IguanaTex Bitmap Display">
            <a:extLst>
              <a:ext uri="{FF2B5EF4-FFF2-40B4-BE49-F238E27FC236}">
                <a16:creationId xmlns:a16="http://schemas.microsoft.com/office/drawing/2014/main" id="{8B50CE6F-614F-08EC-8F41-4A1218C4CB1D}"/>
              </a:ext>
            </a:extLst>
          </p:cNvPr>
          <p:cNvPicPr>
            <a:picLocks noChangeAspect="1"/>
          </p:cNvPicPr>
          <p:nvPr>
            <p:custDataLst>
              <p:tags r:id="rId4"/>
            </p:custDataLst>
          </p:nvPr>
        </p:nvPicPr>
        <p:blipFill>
          <a:blip r:embed="rId28">
            <a:extLst>
              <a:ext uri="{28A0092B-C50C-407E-A947-70E740481C1C}">
                <a14:useLocalDpi xmlns:a14="http://schemas.microsoft.com/office/drawing/2010/main" val="0"/>
              </a:ext>
            </a:extLst>
          </a:blip>
          <a:stretch>
            <a:fillRect/>
          </a:stretch>
        </p:blipFill>
        <p:spPr>
          <a:xfrm>
            <a:off x="9002390" y="5445466"/>
            <a:ext cx="1301333" cy="265143"/>
          </a:xfrm>
          <a:prstGeom prst="rect">
            <a:avLst/>
          </a:prstGeom>
        </p:spPr>
      </p:pic>
      <mc:AlternateContent xmlns:mc="http://schemas.openxmlformats.org/markup-compatibility/2006" xmlns:a14="http://schemas.microsoft.com/office/drawing/2010/main">
        <mc:Choice Requires="a14">
          <p:sp>
            <p:nvSpPr>
              <p:cNvPr id="46" name="Content Placeholder 2 4 2">
                <a:extLst>
                  <a:ext uri="{FF2B5EF4-FFF2-40B4-BE49-F238E27FC236}">
                    <a16:creationId xmlns:a16="http://schemas.microsoft.com/office/drawing/2014/main" id="{AF39C6F7-7B40-39B3-585E-608DCCDED798}"/>
                  </a:ext>
                </a:extLst>
              </p:cNvPr>
              <p:cNvSpPr txBox="1">
                <a:spLocks/>
              </p:cNvSpPr>
              <p:nvPr/>
            </p:nvSpPr>
            <p:spPr>
              <a:xfrm>
                <a:off x="5316007" y="5961492"/>
                <a:ext cx="3449907"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3. </a:t>
                </a:r>
                <a:r>
                  <a:rPr lang="en-US" sz="1800" dirty="0"/>
                  <a:t>If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𝑗</m:t>
                    </m:r>
                  </m:oMath>
                </a14:m>
                <a:r>
                  <a:rPr lang="en-US" sz="1800" dirty="0"/>
                  <a:t> :</a:t>
                </a:r>
              </a:p>
            </p:txBody>
          </p:sp>
        </mc:Choice>
        <mc:Fallback xmlns="">
          <p:sp>
            <p:nvSpPr>
              <p:cNvPr id="46" name="Content Placeholder 2 4 2">
                <a:extLst>
                  <a:ext uri="{FF2B5EF4-FFF2-40B4-BE49-F238E27FC236}">
                    <a16:creationId xmlns:a16="http://schemas.microsoft.com/office/drawing/2014/main" id="{AF39C6F7-7B40-39B3-585E-608DCCDED798}"/>
                  </a:ext>
                </a:extLst>
              </p:cNvPr>
              <p:cNvSpPr txBox="1">
                <a:spLocks noRot="1" noChangeAspect="1" noMove="1" noResize="1" noEditPoints="1" noAdjustHandles="1" noChangeArrowheads="1" noChangeShapeType="1" noTextEdit="1"/>
              </p:cNvSpPr>
              <p:nvPr/>
            </p:nvSpPr>
            <p:spPr>
              <a:xfrm>
                <a:off x="5316007" y="5961492"/>
                <a:ext cx="3449907" cy="425468"/>
              </a:xfrm>
              <a:prstGeom prst="rect">
                <a:avLst/>
              </a:prstGeom>
              <a:blipFill>
                <a:blip r:embed="rId29"/>
                <a:stretch>
                  <a:fillRect l="-1413" t="-4286" b="-12857"/>
                </a:stretch>
              </a:blipFill>
            </p:spPr>
            <p:txBody>
              <a:bodyPr/>
              <a:lstStyle/>
              <a:p>
                <a:r>
                  <a:rPr lang="en-US">
                    <a:noFill/>
                  </a:rPr>
                  <a:t> </a:t>
                </a:r>
              </a:p>
            </p:txBody>
          </p:sp>
        </mc:Fallback>
      </mc:AlternateContent>
      <p:pic>
        <p:nvPicPr>
          <p:cNvPr id="49" name="Picture 48" descr="\documentclass{article}&#10;\usepackage{amsmath}&#10;\pagestyle{empty}&#10;\def\*#1{\mathbf{#1}}&#10;\begin{document}&#10;&#10;\begin{equation}&#10;\langle \cos\theta_{ij} \rangle = 1\nonumber&#10;\end{equation}&#10;&#10;\end{document}" title="IguanaTex Bitmap Display">
            <a:extLst>
              <a:ext uri="{FF2B5EF4-FFF2-40B4-BE49-F238E27FC236}">
                <a16:creationId xmlns:a16="http://schemas.microsoft.com/office/drawing/2014/main" id="{3E72D6FE-CEE5-F0F6-3CC2-DA18114BE1CD}"/>
              </a:ext>
            </a:extLst>
          </p:cNvPr>
          <p:cNvPicPr>
            <a:picLocks noChangeAspect="1"/>
          </p:cNvPicPr>
          <p:nvPr>
            <p:custDataLst>
              <p:tags r:id="rId5"/>
            </p:custDataLst>
          </p:nvPr>
        </p:nvPicPr>
        <p:blipFill>
          <a:blip r:embed="rId30">
            <a:extLst>
              <a:ext uri="{28A0092B-C50C-407E-A947-70E740481C1C}">
                <a14:useLocalDpi xmlns:a14="http://schemas.microsoft.com/office/drawing/2010/main" val="0"/>
              </a:ext>
            </a:extLst>
          </a:blip>
          <a:stretch>
            <a:fillRect/>
          </a:stretch>
        </p:blipFill>
        <p:spPr>
          <a:xfrm>
            <a:off x="8998071" y="6038759"/>
            <a:ext cx="1290666" cy="265143"/>
          </a:xfrm>
          <a:prstGeom prst="rect">
            <a:avLst/>
          </a:prstGeom>
        </p:spPr>
      </p:pic>
      <p:grpSp>
        <p:nvGrpSpPr>
          <p:cNvPr id="51" name="Group 50">
            <a:extLst>
              <a:ext uri="{FF2B5EF4-FFF2-40B4-BE49-F238E27FC236}">
                <a16:creationId xmlns:a16="http://schemas.microsoft.com/office/drawing/2014/main" id="{D696711A-82EB-D921-D5AA-34547AB9631E}"/>
              </a:ext>
            </a:extLst>
          </p:cNvPr>
          <p:cNvGrpSpPr/>
          <p:nvPr/>
        </p:nvGrpSpPr>
        <p:grpSpPr>
          <a:xfrm>
            <a:off x="914873" y="2086993"/>
            <a:ext cx="3070152" cy="3002253"/>
            <a:chOff x="1133237" y="2853175"/>
            <a:chExt cx="3070152" cy="3002253"/>
          </a:xfrm>
        </p:grpSpPr>
        <p:grpSp>
          <p:nvGrpSpPr>
            <p:cNvPr id="53" name="Group 52">
              <a:extLst>
                <a:ext uri="{FF2B5EF4-FFF2-40B4-BE49-F238E27FC236}">
                  <a16:creationId xmlns:a16="http://schemas.microsoft.com/office/drawing/2014/main" id="{AE37B90D-F54C-3FD7-1D01-1DB6BC0B9D4A}"/>
                </a:ext>
              </a:extLst>
            </p:cNvPr>
            <p:cNvGrpSpPr/>
            <p:nvPr/>
          </p:nvGrpSpPr>
          <p:grpSpPr>
            <a:xfrm>
              <a:off x="1133237" y="2853175"/>
              <a:ext cx="3070152" cy="3002253"/>
              <a:chOff x="1467293" y="3056859"/>
              <a:chExt cx="3070152" cy="3002253"/>
            </a:xfrm>
          </p:grpSpPr>
          <p:cxnSp>
            <p:nvCxnSpPr>
              <p:cNvPr id="58" name="Straight Connector 57">
                <a:extLst>
                  <a:ext uri="{FF2B5EF4-FFF2-40B4-BE49-F238E27FC236}">
                    <a16:creationId xmlns:a16="http://schemas.microsoft.com/office/drawing/2014/main" id="{7D9F75BD-6F3B-74AF-BE77-F5073BC75FBE}"/>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14F867-094C-E308-0A8A-0925FF758045}"/>
                  </a:ext>
                </a:extLst>
              </p:cNvPr>
              <p:cNvCxnSpPr>
                <a:cxnSpLocks/>
                <a:stCxn id="71"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F2B808-827E-9B77-EE5F-6315D510C819}"/>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381CA19-4ED1-CB97-96D7-409CCF832C03}"/>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27181F5-3FEA-8AE7-0FE8-5E764303238C}"/>
                  </a:ext>
                </a:extLst>
              </p:cNvPr>
              <p:cNvCxnSpPr>
                <a:cxnSpLocks/>
                <a:endCxn id="77"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299274-03C3-2FFF-0A56-3F8BA26CA4F0}"/>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94A09FD-AD4B-CD98-277F-CA04DC3EDC7D}"/>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C56BE9-6602-34D9-A628-5410938D2F0A}"/>
                  </a:ext>
                </a:extLst>
              </p:cNvPr>
              <p:cNvCxnSpPr>
                <a:cxnSpLocks/>
              </p:cNvCxnSpPr>
              <p:nvPr/>
            </p:nvCxnSpPr>
            <p:spPr>
              <a:xfrm flipV="1">
                <a:off x="1695893" y="3285459"/>
                <a:ext cx="646814" cy="4779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05ABC1D-D9D8-952D-64BB-3CE1D51EA670}"/>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4EBAA3E-FAAE-AF17-8386-57F6DBA04FED}"/>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95357C-F81E-0B3E-D9B5-D5F9FFB8C58B}"/>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B4A228B-135A-B95B-37C4-026641C64939}"/>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548E442-7FB6-E413-9989-1F0F024DE846}"/>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8E7311E-F19F-F552-F505-8127B7F152F4}"/>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EB913A2-ACB3-A2D6-375F-A98DB53D2BBA}"/>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43D123F-0517-8A64-3DFB-2C852E7182EE}"/>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89FE847-BFC2-7A70-7CAF-7A1717B3CF2C}"/>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E1FEE30C-B2D9-1E5E-4443-31E47AEC65BB}"/>
                  </a:ext>
                </a:extLst>
              </p:cNvPr>
              <p:cNvCxnSpPr>
                <a:cxnSpLocks/>
                <a:stCxn id="66" idx="5"/>
                <a:endCxn id="82"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6" name="Picture 85"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C77841A4-1E97-DEDE-1BFF-EFF953F0A729}"/>
                  </a:ext>
                </a:extLst>
              </p:cNvPr>
              <p:cNvPicPr>
                <a:picLocks noChangeAspect="1"/>
              </p:cNvPicPr>
              <p:nvPr>
                <p:custDataLst>
                  <p:tags r:id="rId17"/>
                </p:custDataLst>
              </p:nvPr>
            </p:nvPicPr>
            <p:blipFill>
              <a:blip r:embed="rId31">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87" name="Picture 86"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F371E086-AFE2-BDF8-FD74-81C840BCF7C8}"/>
                  </a:ext>
                </a:extLst>
              </p:cNvPr>
              <p:cNvPicPr>
                <a:picLocks noChangeAspect="1"/>
              </p:cNvPicPr>
              <p:nvPr>
                <p:custDataLst>
                  <p:tags r:id="rId18"/>
                </p:custDataLst>
              </p:nvPr>
            </p:nvPicPr>
            <p:blipFill>
              <a:blip r:embed="rId32">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88" name="Picture 87"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F6EB7EEA-1420-8DE1-541E-878BE00AE8C9}"/>
                  </a:ext>
                </a:extLst>
              </p:cNvPr>
              <p:cNvPicPr>
                <a:picLocks noChangeAspect="1"/>
              </p:cNvPicPr>
              <p:nvPr>
                <p:custDataLst>
                  <p:tags r:id="rId19"/>
                </p:custDataLst>
              </p:nvPr>
            </p:nvPicPr>
            <p:blipFill>
              <a:blip r:embed="rId33">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89" name="Picture 88"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ED135CFC-B880-BF71-4A39-264119D02770}"/>
                  </a:ext>
                </a:extLst>
              </p:cNvPr>
              <p:cNvPicPr>
                <a:picLocks noChangeAspect="1"/>
              </p:cNvPicPr>
              <p:nvPr>
                <p:custDataLst>
                  <p:tags r:id="rId20"/>
                </p:custDataLst>
              </p:nvPr>
            </p:nvPicPr>
            <p:blipFill>
              <a:blip r:embed="rId34">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54" name="Picture 53"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F0488D1C-1E0D-5707-E65A-C5622C5D4E6B}"/>
                </a:ext>
              </a:extLst>
            </p:cNvPr>
            <p:cNvPicPr>
              <a:picLocks noChangeAspect="1"/>
            </p:cNvPicPr>
            <p:nvPr>
              <p:custDataLst>
                <p:tags r:id="rId14"/>
              </p:custDataLst>
            </p:nvPr>
          </p:nvPicPr>
          <p:blipFill>
            <a:blip r:embed="rId35">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56" name="Picture 55"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09F86473-5E7C-73F3-B885-F79C19008893}"/>
                </a:ext>
              </a:extLst>
            </p:cNvPr>
            <p:cNvPicPr>
              <a:picLocks noChangeAspect="1"/>
            </p:cNvPicPr>
            <p:nvPr>
              <p:custDataLst>
                <p:tags r:id="rId15"/>
              </p:custDataLst>
            </p:nvPr>
          </p:nvPicPr>
          <p:blipFill>
            <a:blip r:embed="rId36">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57" name="Picture 56"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8F658593-0803-3B05-8867-B0C75F1E1F8A}"/>
                </a:ext>
              </a:extLst>
            </p:cNvPr>
            <p:cNvPicPr>
              <a:picLocks noChangeAspect="1"/>
            </p:cNvPicPr>
            <p:nvPr>
              <p:custDataLst>
                <p:tags r:id="rId16"/>
              </p:custDataLst>
            </p:nvPr>
          </p:nvPicPr>
          <p:blipFill>
            <a:blip r:embed="rId37">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grpSp>
        <p:nvGrpSpPr>
          <p:cNvPr id="117" name="Group 116">
            <a:extLst>
              <a:ext uri="{FF2B5EF4-FFF2-40B4-BE49-F238E27FC236}">
                <a16:creationId xmlns:a16="http://schemas.microsoft.com/office/drawing/2014/main" id="{E01B111D-A82B-DE4C-F42C-D929920441C5}"/>
              </a:ext>
            </a:extLst>
          </p:cNvPr>
          <p:cNvGrpSpPr/>
          <p:nvPr/>
        </p:nvGrpSpPr>
        <p:grpSpPr>
          <a:xfrm>
            <a:off x="914873" y="1877757"/>
            <a:ext cx="3070152" cy="3211489"/>
            <a:chOff x="914873" y="1877757"/>
            <a:chExt cx="3070152" cy="3211489"/>
          </a:xfrm>
        </p:grpSpPr>
        <p:grpSp>
          <p:nvGrpSpPr>
            <p:cNvPr id="118" name="Group 117">
              <a:extLst>
                <a:ext uri="{FF2B5EF4-FFF2-40B4-BE49-F238E27FC236}">
                  <a16:creationId xmlns:a16="http://schemas.microsoft.com/office/drawing/2014/main" id="{4135F561-AB92-36FB-39C0-52A5E5800D74}"/>
                </a:ext>
              </a:extLst>
            </p:cNvPr>
            <p:cNvGrpSpPr/>
            <p:nvPr/>
          </p:nvGrpSpPr>
          <p:grpSpPr>
            <a:xfrm>
              <a:off x="914873" y="1877757"/>
              <a:ext cx="3070152" cy="3211489"/>
              <a:chOff x="1133237" y="2643939"/>
              <a:chExt cx="3070152" cy="3211489"/>
            </a:xfrm>
          </p:grpSpPr>
          <p:grpSp>
            <p:nvGrpSpPr>
              <p:cNvPr id="121" name="Group 120">
                <a:extLst>
                  <a:ext uri="{FF2B5EF4-FFF2-40B4-BE49-F238E27FC236}">
                    <a16:creationId xmlns:a16="http://schemas.microsoft.com/office/drawing/2014/main" id="{6905D52E-A99C-B0F7-D508-7145669F6B08}"/>
                  </a:ext>
                </a:extLst>
              </p:cNvPr>
              <p:cNvGrpSpPr/>
              <p:nvPr/>
            </p:nvGrpSpPr>
            <p:grpSpPr>
              <a:xfrm>
                <a:off x="1133237" y="2643939"/>
                <a:ext cx="3070152" cy="3211489"/>
                <a:chOff x="1467293" y="2847623"/>
                <a:chExt cx="3070152" cy="3211489"/>
              </a:xfrm>
            </p:grpSpPr>
            <p:cxnSp>
              <p:nvCxnSpPr>
                <p:cNvPr id="125" name="Straight Connector 124">
                  <a:extLst>
                    <a:ext uri="{FF2B5EF4-FFF2-40B4-BE49-F238E27FC236}">
                      <a16:creationId xmlns:a16="http://schemas.microsoft.com/office/drawing/2014/main" id="{9C07184C-1DF3-A316-2768-1BFD7E7E8DEF}"/>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1333874-4720-CF8C-1147-0D4C9ED7A54E}"/>
                    </a:ext>
                  </a:extLst>
                </p:cNvPr>
                <p:cNvCxnSpPr>
                  <a:cxnSpLocks/>
                  <a:stCxn id="135"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F0A44B5-734B-BD0E-18B3-80137979211D}"/>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15D80A5-B57A-3E1F-273B-82DFE5659500}"/>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1AFFA76-6A11-F153-5BDA-8DD48228372C}"/>
                    </a:ext>
                  </a:extLst>
                </p:cNvPr>
                <p:cNvCxnSpPr>
                  <a:cxnSpLocks/>
                  <a:endCxn id="139"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623D181-94A8-5AF6-E897-A3942E95AD1A}"/>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5265BF8-3E02-AE21-1587-B0517B14FCE4}"/>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A2ECBFE-5435-838C-4443-57E58AC060A2}"/>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0281CC38-195E-FE59-24F2-D7B852AC59B3}"/>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86B142B-C62C-32DA-D336-DC3F948E6ACA}"/>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206C2A7-3583-5759-ED7B-BB04D9E0FB52}"/>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848114D-745F-0472-B8DB-35E750492FFA}"/>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ABD88381-D591-290B-6D9A-D93E13D0FBF7}"/>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ABC5E6F-9A8B-484D-EAE7-9D2A06FA1DE8}"/>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8E95584-AC40-EDAA-5E44-AABB4A1910BA}"/>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4AAE007-09C0-B4A8-CC58-FD742E4934BD}"/>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CFDC1047-1525-046B-1BB5-F460FADB7B4D}"/>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Arrow Connector 141">
                  <a:extLst>
                    <a:ext uri="{FF2B5EF4-FFF2-40B4-BE49-F238E27FC236}">
                      <a16:creationId xmlns:a16="http://schemas.microsoft.com/office/drawing/2014/main" id="{CC7D4D40-9EB3-2A14-0A5D-E3D39E642943}"/>
                    </a:ext>
                  </a:extLst>
                </p:cNvPr>
                <p:cNvCxnSpPr>
                  <a:cxnSpLocks/>
                  <a:stCxn id="133" idx="5"/>
                  <a:endCxn id="141"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DAA82BCD-6DAB-8F40-3EE1-62A4E55714A4}"/>
                    </a:ext>
                  </a:extLst>
                </p:cNvPr>
                <p:cNvPicPr>
                  <a:picLocks noChangeAspect="1"/>
                </p:cNvPicPr>
                <p:nvPr>
                  <p:custDataLst>
                    <p:tags r:id="rId10"/>
                  </p:custDataLst>
                </p:nvPr>
              </p:nvPicPr>
              <p:blipFill>
                <a:blip r:embed="rId31">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144" name="Picture 143"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3A60624B-F883-9237-D2DC-5E2ED698B62A}"/>
                    </a:ext>
                  </a:extLst>
                </p:cNvPr>
                <p:cNvPicPr>
                  <a:picLocks noChangeAspect="1"/>
                </p:cNvPicPr>
                <p:nvPr>
                  <p:custDataLst>
                    <p:tags r:id="rId11"/>
                  </p:custDataLst>
                </p:nvPr>
              </p:nvPicPr>
              <p:blipFill>
                <a:blip r:embed="rId32">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145" name="Picture 144"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94F09DC3-5101-5A2B-2248-AD98951BD047}"/>
                    </a:ext>
                  </a:extLst>
                </p:cNvPr>
                <p:cNvPicPr>
                  <a:picLocks noChangeAspect="1"/>
                </p:cNvPicPr>
                <p:nvPr>
                  <p:custDataLst>
                    <p:tags r:id="rId12"/>
                  </p:custDataLst>
                </p:nvPr>
              </p:nvPicPr>
              <p:blipFill>
                <a:blip r:embed="rId33">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146" name="Picture 145"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5BF5C8CD-FF7A-853F-CB86-965155E48236}"/>
                    </a:ext>
                  </a:extLst>
                </p:cNvPr>
                <p:cNvPicPr>
                  <a:picLocks noChangeAspect="1"/>
                </p:cNvPicPr>
                <p:nvPr>
                  <p:custDataLst>
                    <p:tags r:id="rId13"/>
                  </p:custDataLst>
                </p:nvPr>
              </p:nvPicPr>
              <p:blipFill>
                <a:blip r:embed="rId34">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122" name="Picture 121"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6E866313-21B1-6C43-5793-1027A3196F6D}"/>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123" name="Picture 122"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02B9E52A-A99F-B601-E047-78CFE2C8546C}"/>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124" name="Picture 123"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2E751DA8-7860-FA80-0C4F-F0E3A64FC874}"/>
                  </a:ext>
                </a:extLst>
              </p:cNvPr>
              <p:cNvPicPr>
                <a:picLocks noChangeAspect="1"/>
              </p:cNvPicPr>
              <p:nvPr>
                <p:custDataLst>
                  <p:tags r:id="rId9"/>
                </p:custDataLst>
              </p:nvPr>
            </p:nvPicPr>
            <p:blipFill>
              <a:blip r:embed="rId37">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119" name="Arc 118">
              <a:extLst>
                <a:ext uri="{FF2B5EF4-FFF2-40B4-BE49-F238E27FC236}">
                  <a16:creationId xmlns:a16="http://schemas.microsoft.com/office/drawing/2014/main" id="{E217E617-F6C9-390E-DE80-6B3108105BAD}"/>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0" name="Picture 119" descr="\documentclass{article}&#10;\usepackage{amsmath}&#10;\pagestyle{empty}&#10;\def\*#1{\mathbf{#1}}&#10;\begin{document}&#10;&#10;\begin{equation}&#10;\theta_{ij}\nonumber&#10;\end{equation}&#10;&#10;\end{document}" title="IguanaTex Bitmap Display">
              <a:extLst>
                <a:ext uri="{FF2B5EF4-FFF2-40B4-BE49-F238E27FC236}">
                  <a16:creationId xmlns:a16="http://schemas.microsoft.com/office/drawing/2014/main" id="{2CC45D84-A1A5-7544-965D-3664CFDB3ED6}"/>
                </a:ext>
              </a:extLst>
            </p:cNvPr>
            <p:cNvPicPr>
              <a:picLocks noChangeAspect="1"/>
            </p:cNvPicPr>
            <p:nvPr>
              <p:custDataLst>
                <p:tags r:id="rId6"/>
              </p:custDataLst>
            </p:nvPr>
          </p:nvPicPr>
          <p:blipFill>
            <a:blip r:embed="rId38">
              <a:extLst>
                <a:ext uri="{28A0092B-C50C-407E-A947-70E740481C1C}">
                  <a14:useLocalDpi xmlns:a14="http://schemas.microsoft.com/office/drawing/2010/main" val="0"/>
                </a:ext>
              </a:extLst>
            </a:blip>
            <a:stretch>
              <a:fillRect/>
            </a:stretch>
          </p:blipFill>
          <p:spPr>
            <a:xfrm>
              <a:off x="2240323" y="2113750"/>
              <a:ext cx="259048" cy="252952"/>
            </a:xfrm>
            <a:prstGeom prst="rect">
              <a:avLst/>
            </a:prstGeom>
          </p:spPr>
        </p:pic>
      </p:grpSp>
    </p:spTree>
    <p:extLst>
      <p:ext uri="{BB962C8B-B14F-4D97-AF65-F5344CB8AC3E}">
        <p14:creationId xmlns:p14="http://schemas.microsoft.com/office/powerpoint/2010/main" val="3018564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7"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4C2034-630D-6C73-83EA-7F37976433EE}"/>
              </a:ext>
            </a:extLst>
          </p:cNvPr>
          <p:cNvSpPr/>
          <p:nvPr/>
        </p:nvSpPr>
        <p:spPr>
          <a:xfrm>
            <a:off x="5471160" y="4705925"/>
            <a:ext cx="4455160" cy="145611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Ideal Chain – No Correlations</a:t>
            </a:r>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5</a:t>
            </a:fld>
            <a:endParaRPr lang="en-US"/>
          </a:p>
        </p:txBody>
      </p:sp>
      <p:pic>
        <p:nvPicPr>
          <p:cNvPr id="26" name="Picture 25" descr="\documentclass{article}&#10;\usepackage{amsmath}&#10;\pagestyle{empty}&#10;\def\*#1{\mathbf{#1}}&#10;\begin{document}&#10;&#10;\begin{equation}&#10;\langle R^2_\text{e2e}\rangle\equiv\langle\*R_\text{e2e}\cdot\*R_\text{e2e}\rangle=\left\langle\left(\sum_{i=1}^N \*b_i\right)\cdot\left(\sum_{j=1}^N\*b_j\right) \right\rangle = \sum_{i=1}^N \sum_{j=1}^N \langle \*b_i\cdot\*b_j\rangle \nonumber&#10;\end{equation}&#10;&#10;\end{document}" title="IguanaTex Bitmap Display">
            <a:extLst>
              <a:ext uri="{FF2B5EF4-FFF2-40B4-BE49-F238E27FC236}">
                <a16:creationId xmlns:a16="http://schemas.microsoft.com/office/drawing/2014/main" id="{A04135FD-20E5-F1D8-BB9D-C3A7B35EA036}"/>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4536995" y="2086993"/>
            <a:ext cx="6604128" cy="805479"/>
          </a:xfrm>
          <a:prstGeom prst="rect">
            <a:avLst/>
          </a:prstGeom>
        </p:spPr>
      </p:pic>
      <p:sp>
        <p:nvSpPr>
          <p:cNvPr id="19" name="Content Placeholder 2 1">
            <a:extLst>
              <a:ext uri="{FF2B5EF4-FFF2-40B4-BE49-F238E27FC236}">
                <a16:creationId xmlns:a16="http://schemas.microsoft.com/office/drawing/2014/main" id="{C1AC11D5-EB9B-FC10-91F4-61F78DED874C}"/>
              </a:ext>
            </a:extLst>
          </p:cNvPr>
          <p:cNvSpPr txBox="1">
            <a:spLocks/>
          </p:cNvSpPr>
          <p:nvPr/>
        </p:nvSpPr>
        <p:spPr>
          <a:xfrm>
            <a:off x="5775980" y="1348599"/>
            <a:ext cx="398661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Mean-Square End-to-End Distance</a:t>
            </a:r>
          </a:p>
        </p:txBody>
      </p:sp>
      <p:pic>
        <p:nvPicPr>
          <p:cNvPr id="18" name="Picture 17" descr="\documentclass{article}&#10;\usepackage{amsmath}&#10;\pagestyle{empty}&#10;\def\*#1{\mathbf{#1}}&#10;\begin{document}&#10;&#10;\begin{equation}&#10;\langle R^2_\text{e2e}\rangle = l^2\sum_{i=1}^N \sum_{j=1}^N \langle \cos\theta_{ij}\rangle = Nl^2 + l^2\sum_{i=1}^N\sum_{j\ne i}\langle\cos\theta_{ij}\rangle \nonumber&#10;\end{equation}&#10;&#10;\end{document}" title="IguanaTex Bitmap Display">
            <a:extLst>
              <a:ext uri="{FF2B5EF4-FFF2-40B4-BE49-F238E27FC236}">
                <a16:creationId xmlns:a16="http://schemas.microsoft.com/office/drawing/2014/main" id="{373F29D7-3EF1-9C9F-9A84-35ECECFD1256}"/>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5238356" y="3404929"/>
            <a:ext cx="5129208" cy="689641"/>
          </a:xfrm>
          <a:prstGeom prst="rect">
            <a:avLst/>
          </a:prstGeom>
        </p:spPr>
      </p:pic>
      <p:sp>
        <p:nvSpPr>
          <p:cNvPr id="12" name="Content Placeholder 2 2">
            <a:extLst>
              <a:ext uri="{FF2B5EF4-FFF2-40B4-BE49-F238E27FC236}">
                <a16:creationId xmlns:a16="http://schemas.microsoft.com/office/drawing/2014/main" id="{7F0A9746-6277-D444-6BE4-64C38DA7B346}"/>
              </a:ext>
            </a:extLst>
          </p:cNvPr>
          <p:cNvSpPr txBox="1">
            <a:spLocks/>
          </p:cNvSpPr>
          <p:nvPr/>
        </p:nvSpPr>
        <p:spPr>
          <a:xfrm>
            <a:off x="5688468" y="4877816"/>
            <a:ext cx="401670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solidFill>
                  <a:srgbClr val="3050F7"/>
                </a:solidFill>
              </a:rPr>
              <a:t>In the absence of bond-bond correlations</a:t>
            </a:r>
          </a:p>
        </p:txBody>
      </p:sp>
      <p:pic>
        <p:nvPicPr>
          <p:cNvPr id="15" name="Picture 14" descr="\documentclass{article}&#10;\usepackage{amsmath}&#10;\pagestyle{empty}&#10;\def\*#1{\mathbf{#1}}&#10;\begin{document}&#10;&#10;\begin{equation}&#10;\langle R^2_\text{e2e}\rangle = Nl^2 \nonumber&#10;\end{equation}&#10;&#10;\end{document}" title="IguanaTex Bitmap Display">
            <a:extLst>
              <a:ext uri="{FF2B5EF4-FFF2-40B4-BE49-F238E27FC236}">
                <a16:creationId xmlns:a16="http://schemas.microsoft.com/office/drawing/2014/main" id="{A7657C3B-7E76-1C90-ECD9-0FA81ACB3F24}"/>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6854006" y="5475175"/>
            <a:ext cx="1641693" cy="337679"/>
          </a:xfrm>
          <a:prstGeom prst="rect">
            <a:avLst/>
          </a:prstGeom>
        </p:spPr>
      </p:pic>
      <p:grpSp>
        <p:nvGrpSpPr>
          <p:cNvPr id="73" name="Group 72">
            <a:extLst>
              <a:ext uri="{FF2B5EF4-FFF2-40B4-BE49-F238E27FC236}">
                <a16:creationId xmlns:a16="http://schemas.microsoft.com/office/drawing/2014/main" id="{EBBCCBC5-9AC9-3A06-3D77-B680882FAAEC}"/>
              </a:ext>
            </a:extLst>
          </p:cNvPr>
          <p:cNvGrpSpPr/>
          <p:nvPr/>
        </p:nvGrpSpPr>
        <p:grpSpPr>
          <a:xfrm>
            <a:off x="914873" y="1877757"/>
            <a:ext cx="3070152" cy="3211489"/>
            <a:chOff x="914873" y="1877757"/>
            <a:chExt cx="3070152" cy="3211489"/>
          </a:xfrm>
        </p:grpSpPr>
        <p:grpSp>
          <p:nvGrpSpPr>
            <p:cNvPr id="76" name="Group 75">
              <a:extLst>
                <a:ext uri="{FF2B5EF4-FFF2-40B4-BE49-F238E27FC236}">
                  <a16:creationId xmlns:a16="http://schemas.microsoft.com/office/drawing/2014/main" id="{1BBFECBA-5FA2-257C-A2B1-CC36AB01B527}"/>
                </a:ext>
              </a:extLst>
            </p:cNvPr>
            <p:cNvGrpSpPr/>
            <p:nvPr/>
          </p:nvGrpSpPr>
          <p:grpSpPr>
            <a:xfrm>
              <a:off x="914873" y="1877757"/>
              <a:ext cx="3070152" cy="3211489"/>
              <a:chOff x="1133237" y="2643939"/>
              <a:chExt cx="3070152" cy="3211489"/>
            </a:xfrm>
          </p:grpSpPr>
          <p:grpSp>
            <p:nvGrpSpPr>
              <p:cNvPr id="81" name="Group 80">
                <a:extLst>
                  <a:ext uri="{FF2B5EF4-FFF2-40B4-BE49-F238E27FC236}">
                    <a16:creationId xmlns:a16="http://schemas.microsoft.com/office/drawing/2014/main" id="{37FCF60D-F825-8EC7-19BC-9AAA838EF5B7}"/>
                  </a:ext>
                </a:extLst>
              </p:cNvPr>
              <p:cNvGrpSpPr/>
              <p:nvPr/>
            </p:nvGrpSpPr>
            <p:grpSpPr>
              <a:xfrm>
                <a:off x="1133237" y="2643939"/>
                <a:ext cx="3070152" cy="3211489"/>
                <a:chOff x="1467293" y="2847623"/>
                <a:chExt cx="3070152" cy="3211489"/>
              </a:xfrm>
            </p:grpSpPr>
            <p:cxnSp>
              <p:nvCxnSpPr>
                <p:cNvPr id="91" name="Straight Connector 90">
                  <a:extLst>
                    <a:ext uri="{FF2B5EF4-FFF2-40B4-BE49-F238E27FC236}">
                      <a16:creationId xmlns:a16="http://schemas.microsoft.com/office/drawing/2014/main" id="{95DDEA9A-2AD5-D369-F464-5686233DB687}"/>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285B076-2DA2-8BE6-9B65-1D2E76C3EBBC}"/>
                    </a:ext>
                  </a:extLst>
                </p:cNvPr>
                <p:cNvCxnSpPr>
                  <a:cxnSpLocks/>
                  <a:stCxn id="101"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6C6965-9288-385E-51F2-A6F3BD1548CE}"/>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2E61BD5-0FCE-A2EC-FF8B-AB9EF8C64DB6}"/>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F7D9AC6-D9E0-2B40-6BE1-5A0C868AB8EB}"/>
                    </a:ext>
                  </a:extLst>
                </p:cNvPr>
                <p:cNvCxnSpPr>
                  <a:cxnSpLocks/>
                  <a:endCxn id="105"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887C644-EBEC-910B-1D26-0B61649FA13F}"/>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4B0EFDB-5C88-C644-E93F-6C361B6A0EF3}"/>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A70A5C9-04F8-15C4-B07D-56D550F1D9F7}"/>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1E700A37-6BA8-83FC-75D3-B43A06038DEF}"/>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2CD6680-FEC3-C8AA-0BF6-BB3F0C8DAFA1}"/>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15C1056-E9D4-3FEE-EE51-C5D98D71B704}"/>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D0ED954-5792-B01C-CE6B-B1CA45955943}"/>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4DB1856-D98C-8FC9-E30E-DC9354A3FC99}"/>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5D40BF8-4E27-C797-1CA6-7085501F98CC}"/>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FB1373F-17C4-7455-8ADD-41E89F03E274}"/>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2340B1A-237D-4BE5-BAF1-05969BABF1DD}"/>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5417F60-EC81-9FAA-272E-B9AACF262750}"/>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927CAEAF-9E6D-2D25-F510-BDCDB5447A44}"/>
                    </a:ext>
                  </a:extLst>
                </p:cNvPr>
                <p:cNvCxnSpPr>
                  <a:cxnSpLocks/>
                  <a:stCxn id="99" idx="5"/>
                  <a:endCxn id="107"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108"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8D9393ED-FE10-7949-2818-ACF14DB45449}"/>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110" name="Picture 109"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6FA0DF7C-59B8-B1D0-8CAC-4EAC7F1148F6}"/>
                    </a:ext>
                  </a:extLst>
                </p:cNvPr>
                <p:cNvPicPr>
                  <a:picLocks noChangeAspect="1"/>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111" name="Picture 110"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817017B1-C568-3D25-C6D5-8F5DF0FDC41B}"/>
                    </a:ext>
                  </a:extLst>
                </p:cNvPr>
                <p:cNvPicPr>
                  <a:picLocks noChangeAspect="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112" name="Picture 111"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6F093592-E3D8-E591-E147-60D3215D48F9}"/>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83" name="Picture 82"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36D67CE4-5D6A-9AC5-B2D5-339A75844B1F}"/>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84" name="Picture 83"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964138EA-A353-7388-133F-6A218B287069}"/>
                  </a:ext>
                </a:extLst>
              </p:cNvPr>
              <p:cNvPicPr>
                <a:picLocks noChangeAspect="1"/>
              </p:cNvPicPr>
              <p:nvPr>
                <p:custDataLst>
                  <p:tags r:id="rId6"/>
                </p:custDataLst>
              </p:nvPr>
            </p:nvPicPr>
            <p:blipFill>
              <a:blip r:embed="rId21">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90" name="Picture 89"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C91247FA-96F2-FAE7-A65D-F033AB2E6307}"/>
                  </a:ext>
                </a:extLst>
              </p:cNvPr>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78" name="Arc 77">
              <a:extLst>
                <a:ext uri="{FF2B5EF4-FFF2-40B4-BE49-F238E27FC236}">
                  <a16:creationId xmlns:a16="http://schemas.microsoft.com/office/drawing/2014/main" id="{C8280647-3244-1326-C3A0-1E0B4F737A5C}"/>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0" name="Picture 79" descr="\documentclass{article}&#10;\usepackage{amsmath}&#10;\pagestyle{empty}&#10;\def\*#1{\mathbf{#1}}&#10;\begin{document}&#10;&#10;\begin{equation}&#10;\theta_{ij}\nonumber&#10;\end{equation}&#10;&#10;\end{document}" title="IguanaTex Bitmap Display">
              <a:extLst>
                <a:ext uri="{FF2B5EF4-FFF2-40B4-BE49-F238E27FC236}">
                  <a16:creationId xmlns:a16="http://schemas.microsoft.com/office/drawing/2014/main" id="{62795B61-F9E3-6F8E-3C89-D8A041D48B65}"/>
                </a:ext>
              </a:extLst>
            </p:cNvPr>
            <p:cNvPicPr>
              <a:picLocks noChangeAspect="1"/>
            </p:cNvPicPr>
            <p:nvPr>
              <p:custDataLst>
                <p:tags r:id="rId4"/>
              </p:custDataLst>
            </p:nvPr>
          </p:nvPicPr>
          <p:blipFill>
            <a:blip r:embed="rId23">
              <a:extLst>
                <a:ext uri="{28A0092B-C50C-407E-A947-70E740481C1C}">
                  <a14:useLocalDpi xmlns:a14="http://schemas.microsoft.com/office/drawing/2010/main" val="0"/>
                </a:ext>
              </a:extLst>
            </a:blip>
            <a:stretch>
              <a:fillRect/>
            </a:stretch>
          </p:blipFill>
          <p:spPr>
            <a:xfrm>
              <a:off x="2240323" y="2113750"/>
              <a:ext cx="259048" cy="252952"/>
            </a:xfrm>
            <a:prstGeom prst="rect">
              <a:avLst/>
            </a:prstGeom>
          </p:spPr>
        </p:pic>
      </p:grpSp>
    </p:spTree>
    <p:extLst>
      <p:ext uri="{BB962C8B-B14F-4D97-AF65-F5344CB8AC3E}">
        <p14:creationId xmlns:p14="http://schemas.microsoft.com/office/powerpoint/2010/main" val="182770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Ideal Chain – Correlations</a:t>
            </a:r>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6</a:t>
            </a:fld>
            <a:endParaRPr lang="en-US"/>
          </a:p>
        </p:txBody>
      </p:sp>
      <p:sp>
        <p:nvSpPr>
          <p:cNvPr id="19" name="Content Placeholder 2 1">
            <a:extLst>
              <a:ext uri="{FF2B5EF4-FFF2-40B4-BE49-F238E27FC236}">
                <a16:creationId xmlns:a16="http://schemas.microsoft.com/office/drawing/2014/main" id="{C1AC11D5-EB9B-FC10-91F4-61F78DED874C}"/>
              </a:ext>
            </a:extLst>
          </p:cNvPr>
          <p:cNvSpPr txBox="1">
            <a:spLocks/>
          </p:cNvSpPr>
          <p:nvPr/>
        </p:nvSpPr>
        <p:spPr>
          <a:xfrm>
            <a:off x="5775980" y="1348599"/>
            <a:ext cx="398661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Mean-Square End-to-End Distance</a:t>
            </a:r>
          </a:p>
        </p:txBody>
      </p:sp>
      <p:pic>
        <p:nvPicPr>
          <p:cNvPr id="6" name="Picture 5" descr="\documentclass{article}&#10;\usepackage{amsmath}&#10;\pagestyle{empty}&#10;\def\*#1{\mathbf{#1}}&#10;\begin{document}&#10;&#10;\begin{equation}&#10;\langle R^2_\text{e2e}\rangle = l^2\sum_{i=1}^N \sum_{j=1}^N \langle \cos\theta_{ij}\rangle = Nl^2 + l^2\sum_{i=1}^N\sum_{j\ne i}\langle\cos\theta_{ij}\rangle \nonumber&#10;\end{equation}&#10;&#10;\end{document}" title="IguanaTex Bitmap Display">
            <a:extLst>
              <a:ext uri="{FF2B5EF4-FFF2-40B4-BE49-F238E27FC236}">
                <a16:creationId xmlns:a16="http://schemas.microsoft.com/office/drawing/2014/main" id="{61CE6092-6846-FFD1-14AB-2398F434C3DD}"/>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5238356" y="2002575"/>
            <a:ext cx="5129208" cy="689641"/>
          </a:xfrm>
          <a:prstGeom prst="rect">
            <a:avLst/>
          </a:prstGeom>
        </p:spPr>
      </p:pic>
      <p:pic>
        <p:nvPicPr>
          <p:cNvPr id="139" name="Picture 138" descr="\documentclass{article}&#10;\usepackage{amsmath}&#10;\pagestyle{empty}&#10;\def\*#1{\mathbf{#1}}&#10;\begin{document}&#10;&#10;\begin{equation}&#10;= Nl^2\left(1+\sum_{j\ne i}\langle\cos\theta_{ij}\rangle\right) = C_\infty Nl^2\ge Nl^2\nonumber&#10;\end{equation}&#10;&#10;\end{document}" title="IguanaTex Bitmap Display">
            <a:extLst>
              <a:ext uri="{FF2B5EF4-FFF2-40B4-BE49-F238E27FC236}">
                <a16:creationId xmlns:a16="http://schemas.microsoft.com/office/drawing/2014/main" id="{2BF68F51-1A67-F0E6-FAE4-A14D2027F5A9}"/>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5873624" y="2925553"/>
            <a:ext cx="4734475" cy="911238"/>
          </a:xfrm>
          <a:prstGeom prst="rect">
            <a:avLst/>
          </a:prstGeom>
        </p:spPr>
      </p:pic>
      <p:grpSp>
        <p:nvGrpSpPr>
          <p:cNvPr id="105" name="Group 104">
            <a:extLst>
              <a:ext uri="{FF2B5EF4-FFF2-40B4-BE49-F238E27FC236}">
                <a16:creationId xmlns:a16="http://schemas.microsoft.com/office/drawing/2014/main" id="{2F2ABA1D-354C-CED6-823B-61126B14058A}"/>
              </a:ext>
            </a:extLst>
          </p:cNvPr>
          <p:cNvGrpSpPr/>
          <p:nvPr/>
        </p:nvGrpSpPr>
        <p:grpSpPr>
          <a:xfrm>
            <a:off x="914873" y="1877757"/>
            <a:ext cx="3070152" cy="3211489"/>
            <a:chOff x="914873" y="1877757"/>
            <a:chExt cx="3070152" cy="3211489"/>
          </a:xfrm>
        </p:grpSpPr>
        <p:grpSp>
          <p:nvGrpSpPr>
            <p:cNvPr id="106" name="Group 105">
              <a:extLst>
                <a:ext uri="{FF2B5EF4-FFF2-40B4-BE49-F238E27FC236}">
                  <a16:creationId xmlns:a16="http://schemas.microsoft.com/office/drawing/2014/main" id="{1F815F47-5F0C-ABC1-F3CE-3A26112D22A7}"/>
                </a:ext>
              </a:extLst>
            </p:cNvPr>
            <p:cNvGrpSpPr/>
            <p:nvPr/>
          </p:nvGrpSpPr>
          <p:grpSpPr>
            <a:xfrm>
              <a:off x="914873" y="1877757"/>
              <a:ext cx="3070152" cy="3211489"/>
              <a:chOff x="1133237" y="2643939"/>
              <a:chExt cx="3070152" cy="3211489"/>
            </a:xfrm>
          </p:grpSpPr>
          <p:grpSp>
            <p:nvGrpSpPr>
              <p:cNvPr id="109" name="Group 108">
                <a:extLst>
                  <a:ext uri="{FF2B5EF4-FFF2-40B4-BE49-F238E27FC236}">
                    <a16:creationId xmlns:a16="http://schemas.microsoft.com/office/drawing/2014/main" id="{9692972F-4365-3EAD-D5BE-D71F8C4D5C58}"/>
                  </a:ext>
                </a:extLst>
              </p:cNvPr>
              <p:cNvGrpSpPr/>
              <p:nvPr/>
            </p:nvGrpSpPr>
            <p:grpSpPr>
              <a:xfrm>
                <a:off x="1133237" y="2643939"/>
                <a:ext cx="3070152" cy="3211489"/>
                <a:chOff x="1467293" y="2847623"/>
                <a:chExt cx="3070152" cy="3211489"/>
              </a:xfrm>
            </p:grpSpPr>
            <p:cxnSp>
              <p:nvCxnSpPr>
                <p:cNvPr id="113" name="Straight Connector 112">
                  <a:extLst>
                    <a:ext uri="{FF2B5EF4-FFF2-40B4-BE49-F238E27FC236}">
                      <a16:creationId xmlns:a16="http://schemas.microsoft.com/office/drawing/2014/main" id="{B1C1533F-D9B8-096A-0525-3A9CBCF2FFEC}"/>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1D3744C-D004-1E6B-31EF-8DAB7E041CDC}"/>
                    </a:ext>
                  </a:extLst>
                </p:cNvPr>
                <p:cNvCxnSpPr>
                  <a:cxnSpLocks/>
                  <a:stCxn id="123"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29ECD4E-1A6C-4778-6330-8A145BBE4242}"/>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7C9D4EA-1701-DF87-296C-D399930B7967}"/>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D8823EC-138E-EB3F-CEA8-0ECEC04E3ECA}"/>
                    </a:ext>
                  </a:extLst>
                </p:cNvPr>
                <p:cNvCxnSpPr>
                  <a:cxnSpLocks/>
                  <a:endCxn id="127"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4F22EF3-F49B-F4F9-4E8B-61EE0A5E50EA}"/>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C141904-3E53-E44F-8D39-B6DDF7F57A15}"/>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1CAE690-1A27-AC96-ED86-36DA0C3A5B7D}"/>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769A02E6-597F-5AC4-E02B-843A9E260196}"/>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A9A85657-DF58-7221-E15B-DED8E44089CC}"/>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0C520A0-98AE-93AC-1CEA-8E205B6154CB}"/>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288C72B-228E-B808-2439-461B43CE33D7}"/>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E82D6E6-DA06-9B9D-706B-464FA5D5B00E}"/>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CD0688F3-1FA0-F6BC-8B80-DDBF5CCB8DB2}"/>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2BF6A05-AF3A-2E88-63D1-7A3292993DA5}"/>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B652CB0-16F1-6416-2E08-CB004D5B77C3}"/>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24364153-7AAF-5BFC-F515-BF0295208E52}"/>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0C654607-B336-4D2C-06C6-FE239795BF92}"/>
                    </a:ext>
                  </a:extLst>
                </p:cNvPr>
                <p:cNvCxnSpPr>
                  <a:cxnSpLocks/>
                  <a:stCxn id="121" idx="5"/>
                  <a:endCxn id="129"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1" name="Picture 130"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9E0762E9-FCE3-2E51-AA41-60FFEC606D54}"/>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132" name="Picture 131"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3190CF81-1925-6F8E-A467-656DC3A087A3}"/>
                    </a:ext>
                  </a:extLst>
                </p:cNvPr>
                <p:cNvPicPr>
                  <a:picLocks noChangeAspect="1"/>
                </p:cNvPicPr>
                <p:nvPr>
                  <p:custDataLst>
                    <p:tags r:id="rId8"/>
                  </p:custDataLst>
                </p:nvPr>
              </p:nvPicPr>
              <p:blipFill>
                <a:blip r:embed="rId15">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133" name="Picture 132"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29025FD9-0994-E02D-29D7-7CB6A77EE3E0}"/>
                    </a:ext>
                  </a:extLst>
                </p:cNvPr>
                <p:cNvPicPr>
                  <a:picLocks noChangeAspect="1"/>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134" name="Picture 133"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30FF00A4-7A2B-483E-981B-4C6F32271AC5}"/>
                    </a:ext>
                  </a:extLst>
                </p:cNvPr>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110" name="Picture 109"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E93DF268-9091-D81D-3B80-3AEBD9649591}"/>
                  </a:ext>
                </a:extLst>
              </p:cNvPr>
              <p:cNvPicPr>
                <a:picLocks noChangeAspect="1"/>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111" name="Picture 110"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F0BEB81D-7193-4ECC-436B-E006A9503CEB}"/>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112" name="Picture 111"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6224C81F-CC81-4CCD-5238-9BA03AB4BF81}"/>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107" name="Arc 106">
              <a:extLst>
                <a:ext uri="{FF2B5EF4-FFF2-40B4-BE49-F238E27FC236}">
                  <a16:creationId xmlns:a16="http://schemas.microsoft.com/office/drawing/2014/main" id="{9C850F1B-0C83-1C51-B34E-9912AA7BCAE6}"/>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8" name="Picture 107" descr="\documentclass{article}&#10;\usepackage{amsmath}&#10;\pagestyle{empty}&#10;\def\*#1{\mathbf{#1}}&#10;\begin{document}&#10;&#10;\begin{equation}&#10;\theta_{ij}\nonumber&#10;\end{equation}&#10;&#10;\end{document}" title="IguanaTex Bitmap Display">
              <a:extLst>
                <a:ext uri="{FF2B5EF4-FFF2-40B4-BE49-F238E27FC236}">
                  <a16:creationId xmlns:a16="http://schemas.microsoft.com/office/drawing/2014/main" id="{923B64EF-0EFF-5742-8612-DBB70B0C3629}"/>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2240323" y="2113750"/>
              <a:ext cx="259048" cy="252952"/>
            </a:xfrm>
            <a:prstGeom prst="rect">
              <a:avLst/>
            </a:prstGeom>
          </p:spPr>
        </p:pic>
      </p:grpSp>
      <p:cxnSp>
        <p:nvCxnSpPr>
          <p:cNvPr id="135" name="Connector: Elbow 134">
            <a:extLst>
              <a:ext uri="{FF2B5EF4-FFF2-40B4-BE49-F238E27FC236}">
                <a16:creationId xmlns:a16="http://schemas.microsoft.com/office/drawing/2014/main" id="{DAE37537-A2A2-3DF6-11A5-D4D2046AFDAC}"/>
              </a:ext>
            </a:extLst>
          </p:cNvPr>
          <p:cNvCxnSpPr>
            <a:cxnSpLocks/>
          </p:cNvCxnSpPr>
          <p:nvPr/>
        </p:nvCxnSpPr>
        <p:spPr>
          <a:xfrm flipV="1">
            <a:off x="8506614" y="3667663"/>
            <a:ext cx="706073" cy="508252"/>
          </a:xfrm>
          <a:prstGeom prst="bentConnector3">
            <a:avLst>
              <a:gd name="adj1" fmla="val 9985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Content Placeholder 2 1 2">
            <a:extLst>
              <a:ext uri="{FF2B5EF4-FFF2-40B4-BE49-F238E27FC236}">
                <a16:creationId xmlns:a16="http://schemas.microsoft.com/office/drawing/2014/main" id="{551F052F-537C-1DF9-8D06-AC836B7904FF}"/>
              </a:ext>
            </a:extLst>
          </p:cNvPr>
          <p:cNvSpPr txBox="1">
            <a:spLocks/>
          </p:cNvSpPr>
          <p:nvPr/>
        </p:nvSpPr>
        <p:spPr>
          <a:xfrm>
            <a:off x="4772226" y="3903365"/>
            <a:ext cx="3810696" cy="56323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FF0000"/>
                </a:solidFill>
              </a:rPr>
              <a:t>Accounts for correlations due to steric hinderance across chain and augments ideal behavior</a:t>
            </a:r>
          </a:p>
        </p:txBody>
      </p:sp>
      <p:pic>
        <p:nvPicPr>
          <p:cNvPr id="144" name="Picture 143">
            <a:extLst>
              <a:ext uri="{FF2B5EF4-FFF2-40B4-BE49-F238E27FC236}">
                <a16:creationId xmlns:a16="http://schemas.microsoft.com/office/drawing/2014/main" id="{6259364B-E477-EE1A-290C-E62D56C8DC2C}"/>
              </a:ext>
            </a:extLst>
          </p:cNvPr>
          <p:cNvPicPr>
            <a:picLocks noChangeAspect="1"/>
          </p:cNvPicPr>
          <p:nvPr/>
        </p:nvPicPr>
        <p:blipFill>
          <a:blip r:embed="rId22"/>
          <a:stretch>
            <a:fillRect/>
          </a:stretch>
        </p:blipFill>
        <p:spPr>
          <a:xfrm>
            <a:off x="5587335" y="4716085"/>
            <a:ext cx="4932540" cy="1861908"/>
          </a:xfrm>
          <a:prstGeom prst="rect">
            <a:avLst/>
          </a:prstGeom>
        </p:spPr>
      </p:pic>
    </p:spTree>
    <p:extLst>
      <p:ext uri="{BB962C8B-B14F-4D97-AF65-F5344CB8AC3E}">
        <p14:creationId xmlns:p14="http://schemas.microsoft.com/office/powerpoint/2010/main" val="120919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8D84B5E-DA53-7643-B9E6-E23E33998119}"/>
              </a:ext>
            </a:extLst>
          </p:cNvPr>
          <p:cNvSpPr/>
          <p:nvPr/>
        </p:nvSpPr>
        <p:spPr>
          <a:xfrm>
            <a:off x="5467448" y="4734769"/>
            <a:ext cx="5290703" cy="161239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Ideal Chain – Correlations Example</a:t>
            </a:r>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7</a:t>
            </a:fld>
            <a:endParaRPr lang="en-US"/>
          </a:p>
        </p:txBody>
      </p:sp>
      <p:sp>
        <p:nvSpPr>
          <p:cNvPr id="19" name="Content Placeholder 2 1 1">
            <a:extLst>
              <a:ext uri="{FF2B5EF4-FFF2-40B4-BE49-F238E27FC236}">
                <a16:creationId xmlns:a16="http://schemas.microsoft.com/office/drawing/2014/main" id="{C1AC11D5-EB9B-FC10-91F4-61F78DED874C}"/>
              </a:ext>
            </a:extLst>
          </p:cNvPr>
          <p:cNvSpPr txBox="1">
            <a:spLocks/>
          </p:cNvSpPr>
          <p:nvPr/>
        </p:nvSpPr>
        <p:spPr>
          <a:xfrm>
            <a:off x="5479051" y="1395173"/>
            <a:ext cx="4904720" cy="42546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(Example) </a:t>
            </a:r>
            <a:r>
              <a:rPr lang="en-US" sz="2000" b="1" dirty="0"/>
              <a:t>Correlations that decay exponentially</a:t>
            </a:r>
          </a:p>
        </p:txBody>
      </p:sp>
      <p:pic>
        <p:nvPicPr>
          <p:cNvPr id="22" name="Picture 21" descr="\documentclass{article}&#10;\usepackage{amsmath}&#10;\pagestyle{empty}&#10;\def\*#1{\mathbf{#1}}&#10;\begin{document}&#10;&#10;\begin{equation}&#10;\langle \cos\theta_{ij} \rangle = \exp\left(-|i-j|/\xi\right)\nonumber&#10;\end{equation}&#10;&#10;\end{document}" title="IguanaTex Bitmap Display">
            <a:extLst>
              <a:ext uri="{FF2B5EF4-FFF2-40B4-BE49-F238E27FC236}">
                <a16:creationId xmlns:a16="http://schemas.microsoft.com/office/drawing/2014/main" id="{6AF08EE8-D275-A4C1-395A-FB17B1807918}"/>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6252744" y="2132361"/>
            <a:ext cx="2884571" cy="265143"/>
          </a:xfrm>
          <a:prstGeom prst="rect">
            <a:avLst/>
          </a:prstGeom>
        </p:spPr>
      </p:pic>
      <p:grpSp>
        <p:nvGrpSpPr>
          <p:cNvPr id="9" name="Group 8">
            <a:extLst>
              <a:ext uri="{FF2B5EF4-FFF2-40B4-BE49-F238E27FC236}">
                <a16:creationId xmlns:a16="http://schemas.microsoft.com/office/drawing/2014/main" id="{D871D5E6-B145-2AD0-F938-44B04740E5C0}"/>
              </a:ext>
            </a:extLst>
          </p:cNvPr>
          <p:cNvGrpSpPr/>
          <p:nvPr/>
        </p:nvGrpSpPr>
        <p:grpSpPr>
          <a:xfrm>
            <a:off x="914873" y="1877757"/>
            <a:ext cx="3070152" cy="3211489"/>
            <a:chOff x="914873" y="1877757"/>
            <a:chExt cx="3070152" cy="3211489"/>
          </a:xfrm>
        </p:grpSpPr>
        <p:grpSp>
          <p:nvGrpSpPr>
            <p:cNvPr id="51" name="Group 50">
              <a:extLst>
                <a:ext uri="{FF2B5EF4-FFF2-40B4-BE49-F238E27FC236}">
                  <a16:creationId xmlns:a16="http://schemas.microsoft.com/office/drawing/2014/main" id="{D696711A-82EB-D921-D5AA-34547AB9631E}"/>
                </a:ext>
              </a:extLst>
            </p:cNvPr>
            <p:cNvGrpSpPr/>
            <p:nvPr/>
          </p:nvGrpSpPr>
          <p:grpSpPr>
            <a:xfrm>
              <a:off x="914873" y="1877757"/>
              <a:ext cx="3070152" cy="3211489"/>
              <a:chOff x="1133237" y="2643939"/>
              <a:chExt cx="3070152" cy="3211489"/>
            </a:xfrm>
          </p:grpSpPr>
          <p:grpSp>
            <p:nvGrpSpPr>
              <p:cNvPr id="53" name="Group 52">
                <a:extLst>
                  <a:ext uri="{FF2B5EF4-FFF2-40B4-BE49-F238E27FC236}">
                    <a16:creationId xmlns:a16="http://schemas.microsoft.com/office/drawing/2014/main" id="{AE37B90D-F54C-3FD7-1D01-1DB6BC0B9D4A}"/>
                  </a:ext>
                </a:extLst>
              </p:cNvPr>
              <p:cNvGrpSpPr/>
              <p:nvPr/>
            </p:nvGrpSpPr>
            <p:grpSpPr>
              <a:xfrm>
                <a:off x="1133237" y="2643939"/>
                <a:ext cx="3070152" cy="3211489"/>
                <a:chOff x="1467293" y="2847623"/>
                <a:chExt cx="3070152" cy="3211489"/>
              </a:xfrm>
            </p:grpSpPr>
            <p:cxnSp>
              <p:nvCxnSpPr>
                <p:cNvPr id="58" name="Straight Connector 57">
                  <a:extLst>
                    <a:ext uri="{FF2B5EF4-FFF2-40B4-BE49-F238E27FC236}">
                      <a16:creationId xmlns:a16="http://schemas.microsoft.com/office/drawing/2014/main" id="{7D9F75BD-6F3B-74AF-BE77-F5073BC75FBE}"/>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14F867-094C-E308-0A8A-0925FF758045}"/>
                    </a:ext>
                  </a:extLst>
                </p:cNvPr>
                <p:cNvCxnSpPr>
                  <a:cxnSpLocks/>
                  <a:stCxn id="71"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F2B808-827E-9B77-EE5F-6315D510C819}"/>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381CA19-4ED1-CB97-96D7-409CCF832C03}"/>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27181F5-3FEA-8AE7-0FE8-5E764303238C}"/>
                    </a:ext>
                  </a:extLst>
                </p:cNvPr>
                <p:cNvCxnSpPr>
                  <a:cxnSpLocks/>
                  <a:endCxn id="77"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299274-03C3-2FFF-0A56-3F8BA26CA4F0}"/>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94A09FD-AD4B-CD98-277F-CA04DC3EDC7D}"/>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C56BE9-6602-34D9-A628-5410938D2F0A}"/>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05ABC1D-D9D8-952D-64BB-3CE1D51EA670}"/>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4EBAA3E-FAAE-AF17-8386-57F6DBA04FED}"/>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95357C-F81E-0B3E-D9B5-D5F9FFB8C58B}"/>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B4A228B-135A-B95B-37C4-026641C64939}"/>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548E442-7FB6-E413-9989-1F0F024DE846}"/>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8E7311E-F19F-F552-F505-8127B7F152F4}"/>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EB913A2-ACB3-A2D6-375F-A98DB53D2BBA}"/>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43D123F-0517-8A64-3DFB-2C852E7182EE}"/>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89FE847-BFC2-7A70-7CAF-7A1717B3CF2C}"/>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E1FEE30C-B2D9-1E5E-4443-31E47AEC65BB}"/>
                    </a:ext>
                  </a:extLst>
                </p:cNvPr>
                <p:cNvCxnSpPr>
                  <a:cxnSpLocks/>
                  <a:stCxn id="66" idx="5"/>
                  <a:endCxn id="82"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6" name="Picture 85"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C77841A4-1E97-DEDE-1BFF-EFF953F0A729}"/>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87" name="Picture 86"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F371E086-AFE2-BDF8-FD74-81C840BCF7C8}"/>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88" name="Picture 87"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F6EB7EEA-1420-8DE1-541E-878BE00AE8C9}"/>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89" name="Picture 88"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ED135CFC-B880-BF71-4A39-264119D02770}"/>
                    </a:ext>
                  </a:extLst>
                </p:cNvPr>
                <p:cNvPicPr>
                  <a:picLocks noChangeAspect="1"/>
                </p:cNvPicPr>
                <p:nvPr>
                  <p:custDataLst>
                    <p:tags r:id="rId12"/>
                  </p:custDataLst>
                </p:nvPr>
              </p:nvPicPr>
              <p:blipFill>
                <a:blip r:embed="rId18">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54" name="Picture 53"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F0488D1C-1E0D-5707-E65A-C5622C5D4E6B}"/>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56" name="Picture 55"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09F86473-5E7C-73F3-B885-F79C19008893}"/>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57" name="Picture 56"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8F658593-0803-3B05-8867-B0C75F1E1F8A}"/>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5" name="Arc 4">
              <a:extLst>
                <a:ext uri="{FF2B5EF4-FFF2-40B4-BE49-F238E27FC236}">
                  <a16:creationId xmlns:a16="http://schemas.microsoft.com/office/drawing/2014/main" id="{AB86D5D9-AC9B-2BBA-853D-619A3D458764}"/>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documentclass{article}&#10;\usepackage{amsmath}&#10;\pagestyle{empty}&#10;\def\*#1{\mathbf{#1}}&#10;\begin{document}&#10;&#10;\begin{equation}&#10;\theta_{ij}\nonumber&#10;\end{equation}&#10;&#10;\end{document}" title="IguanaTex Bitmap Display">
              <a:extLst>
                <a:ext uri="{FF2B5EF4-FFF2-40B4-BE49-F238E27FC236}">
                  <a16:creationId xmlns:a16="http://schemas.microsoft.com/office/drawing/2014/main" id="{6CCE5099-1EE7-7A7C-87D7-CC87EF2975B3}"/>
                </a:ext>
              </a:extLst>
            </p:cNvPr>
            <p:cNvPicPr>
              <a:picLocks noChangeAspect="1"/>
            </p:cNvPicPr>
            <p:nvPr>
              <p:custDataLst>
                <p:tags r:id="rId5"/>
              </p:custDataLst>
            </p:nvPr>
          </p:nvPicPr>
          <p:blipFill>
            <a:blip r:embed="rId22">
              <a:extLst>
                <a:ext uri="{28A0092B-C50C-407E-A947-70E740481C1C}">
                  <a14:useLocalDpi xmlns:a14="http://schemas.microsoft.com/office/drawing/2010/main" val="0"/>
                </a:ext>
              </a:extLst>
            </a:blip>
            <a:stretch>
              <a:fillRect/>
            </a:stretch>
          </p:blipFill>
          <p:spPr>
            <a:xfrm>
              <a:off x="2240323" y="2113750"/>
              <a:ext cx="259048" cy="252952"/>
            </a:xfrm>
            <a:prstGeom prst="rect">
              <a:avLst/>
            </a:prstGeom>
          </p:spPr>
        </p:pic>
      </p:grpSp>
      <p:cxnSp>
        <p:nvCxnSpPr>
          <p:cNvPr id="11" name="Connector: Elbow 10">
            <a:extLst>
              <a:ext uri="{FF2B5EF4-FFF2-40B4-BE49-F238E27FC236}">
                <a16:creationId xmlns:a16="http://schemas.microsoft.com/office/drawing/2014/main" id="{BC44ACF6-BCBF-BDF6-3821-A687345406DF}"/>
              </a:ext>
            </a:extLst>
          </p:cNvPr>
          <p:cNvCxnSpPr/>
          <p:nvPr/>
        </p:nvCxnSpPr>
        <p:spPr>
          <a:xfrm rot="10800000">
            <a:off x="9007938" y="2440407"/>
            <a:ext cx="558800" cy="262034"/>
          </a:xfrm>
          <a:prstGeom prst="bentConnector3">
            <a:avLst>
              <a:gd name="adj1" fmla="val 1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1 2 1">
            <a:extLst>
              <a:ext uri="{FF2B5EF4-FFF2-40B4-BE49-F238E27FC236}">
                <a16:creationId xmlns:a16="http://schemas.microsoft.com/office/drawing/2014/main" id="{468E7352-DAA5-CD16-FA33-6B8790293EC5}"/>
              </a:ext>
            </a:extLst>
          </p:cNvPr>
          <p:cNvSpPr txBox="1">
            <a:spLocks/>
          </p:cNvSpPr>
          <p:nvPr/>
        </p:nvSpPr>
        <p:spPr>
          <a:xfrm>
            <a:off x="9566738" y="2518489"/>
            <a:ext cx="1809601" cy="3375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FF0000"/>
                </a:solidFill>
              </a:rPr>
              <a:t>Correlation length</a:t>
            </a:r>
          </a:p>
        </p:txBody>
      </p:sp>
      <p:pic>
        <p:nvPicPr>
          <p:cNvPr id="17" name="Picture 16" descr="\documentclass{article}&#10;\usepackage{amsmath}&#10;\pagestyle{empty}&#10;\def\*#1{\mathbf{#1}}&#10;\begin{document}&#10;&#10;\begin{equation}&#10;\langle R^2_\text{e2e}\rangle = l^2\sum_{i=1}^N \sum_{j=1}^N \exp\left(-|i-j|/\xi\right) = Nl^2 + l^2\sum_{i=1}^N\left[\sum_{k=1}^{i-1}e^{-k/\xi} + \sum_{k=1}^{N-i}e^{-k/\xi}\right] \nonumber&#10;\end{equation}&#10;&#10;\end{document}" title="IguanaTex Bitmap Display">
            <a:extLst>
              <a:ext uri="{FF2B5EF4-FFF2-40B4-BE49-F238E27FC236}">
                <a16:creationId xmlns:a16="http://schemas.microsoft.com/office/drawing/2014/main" id="{BF160165-A1DF-819B-3EAC-F3955CC0262E}"/>
              </a:ext>
            </a:extLst>
          </p:cNvPr>
          <p:cNvPicPr>
            <a:picLocks noChangeAspect="1"/>
          </p:cNvPicPr>
          <p:nvPr>
            <p:custDataLst>
              <p:tags r:id="rId2"/>
            </p:custDataLst>
          </p:nvPr>
        </p:nvPicPr>
        <p:blipFill>
          <a:blip r:embed="rId23">
            <a:extLst>
              <a:ext uri="{28A0092B-C50C-407E-A947-70E740481C1C}">
                <a14:useLocalDpi xmlns:a14="http://schemas.microsoft.com/office/drawing/2010/main" val="0"/>
              </a:ext>
            </a:extLst>
          </a:blip>
          <a:stretch>
            <a:fillRect/>
          </a:stretch>
        </p:blipFill>
        <p:spPr>
          <a:xfrm>
            <a:off x="4788287" y="3168806"/>
            <a:ext cx="6549416" cy="630867"/>
          </a:xfrm>
          <a:prstGeom prst="rect">
            <a:avLst/>
          </a:prstGeom>
        </p:spPr>
      </p:pic>
      <mc:AlternateContent xmlns:mc="http://schemas.openxmlformats.org/markup-compatibility/2006" xmlns:a14="http://schemas.microsoft.com/office/drawing/2010/main">
        <mc:Choice Requires="a14">
          <p:sp>
            <p:nvSpPr>
              <p:cNvPr id="18" name="Content Placeholder 2 1 2 2">
                <a:extLst>
                  <a:ext uri="{FF2B5EF4-FFF2-40B4-BE49-F238E27FC236}">
                    <a16:creationId xmlns:a16="http://schemas.microsoft.com/office/drawing/2014/main" id="{3937A558-A407-95FD-BDB8-728DD7E5BC93}"/>
                  </a:ext>
                </a:extLst>
              </p:cNvPr>
              <p:cNvSpPr txBox="1">
                <a:spLocks/>
              </p:cNvSpPr>
              <p:nvPr/>
            </p:nvSpPr>
            <p:spPr>
              <a:xfrm>
                <a:off x="5697732" y="4149927"/>
                <a:ext cx="5152193" cy="3375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3050F7"/>
                    </a:solidFill>
                  </a:rPr>
                  <a:t>Correlations decay rapidly (small </a:t>
                </a:r>
                <a14:m>
                  <m:oMath xmlns:m="http://schemas.openxmlformats.org/officeDocument/2006/math">
                    <m:r>
                      <a:rPr lang="en-US" sz="1600" b="0" i="1" smtClean="0">
                        <a:solidFill>
                          <a:srgbClr val="3050F7"/>
                        </a:solidFill>
                        <a:latin typeface="Cambria Math" panose="02040503050406030204" pitchFamily="18" charset="0"/>
                      </a:rPr>
                      <m:t>𝜉</m:t>
                    </m:r>
                  </m:oMath>
                </a14:m>
                <a:r>
                  <a:rPr lang="en-US" sz="1600" i="1" dirty="0">
                    <a:solidFill>
                      <a:srgbClr val="3050F7"/>
                    </a:solidFill>
                  </a:rPr>
                  <a:t>)… extend sums to </a:t>
                </a:r>
                <a14:m>
                  <m:oMath xmlns:m="http://schemas.openxmlformats.org/officeDocument/2006/math">
                    <m:r>
                      <a:rPr lang="en-US" sz="1600" b="0" i="1" smtClean="0">
                        <a:solidFill>
                          <a:srgbClr val="3050F7"/>
                        </a:solidFill>
                        <a:latin typeface="Cambria Math" panose="02040503050406030204" pitchFamily="18" charset="0"/>
                      </a:rPr>
                      <m:t>∞</m:t>
                    </m:r>
                  </m:oMath>
                </a14:m>
                <a:endParaRPr lang="en-US" sz="1600" i="1" dirty="0">
                  <a:solidFill>
                    <a:srgbClr val="3050F7"/>
                  </a:solidFill>
                </a:endParaRPr>
              </a:p>
            </p:txBody>
          </p:sp>
        </mc:Choice>
        <mc:Fallback xmlns="">
          <p:sp>
            <p:nvSpPr>
              <p:cNvPr id="18" name="Content Placeholder 2 1 2 2">
                <a:extLst>
                  <a:ext uri="{FF2B5EF4-FFF2-40B4-BE49-F238E27FC236}">
                    <a16:creationId xmlns:a16="http://schemas.microsoft.com/office/drawing/2014/main" id="{3937A558-A407-95FD-BDB8-728DD7E5BC93}"/>
                  </a:ext>
                </a:extLst>
              </p:cNvPr>
              <p:cNvSpPr txBox="1">
                <a:spLocks noRot="1" noChangeAspect="1" noMove="1" noResize="1" noEditPoints="1" noAdjustHandles="1" noChangeArrowheads="1" noChangeShapeType="1" noTextEdit="1"/>
              </p:cNvSpPr>
              <p:nvPr/>
            </p:nvSpPr>
            <p:spPr>
              <a:xfrm>
                <a:off x="5697732" y="4149927"/>
                <a:ext cx="5152193" cy="337558"/>
              </a:xfrm>
              <a:prstGeom prst="rect">
                <a:avLst/>
              </a:prstGeom>
              <a:blipFill>
                <a:blip r:embed="rId24"/>
                <a:stretch>
                  <a:fillRect l="-710" t="-5455" b="-23636"/>
                </a:stretch>
              </a:blipFill>
            </p:spPr>
            <p:txBody>
              <a:bodyPr/>
              <a:lstStyle/>
              <a:p>
                <a:r>
                  <a:rPr lang="en-US">
                    <a:noFill/>
                  </a:rPr>
                  <a:t> </a:t>
                </a:r>
              </a:p>
            </p:txBody>
          </p:sp>
        </mc:Fallback>
      </mc:AlternateContent>
      <p:pic>
        <p:nvPicPr>
          <p:cNvPr id="25" name="Picture 24" descr="\documentclass{article}&#10;\usepackage{amsmath}&#10;\pagestyle{empty}&#10;\def\*#1{\mathbf{#1}}&#10;\begin{document}&#10;&#10;\begin{equation}&#10;\langle R^2_\text{e2e}\rangle = Nl^2 + 2Nl^2\sum_{k=1}^{\infty}e^{-k/\xi}=Nl^2 + 2Nl^2 \frac{e^{-1/\xi}}{1-e^{-1/\xi}}\nonumber&#10;\end{equation}&#10;&#10;\end{document}" title="IguanaTex Bitmap Display">
            <a:extLst>
              <a:ext uri="{FF2B5EF4-FFF2-40B4-BE49-F238E27FC236}">
                <a16:creationId xmlns:a16="http://schemas.microsoft.com/office/drawing/2014/main" id="{B038F716-6519-2AF1-802B-8032E70ADEDC}"/>
              </a:ext>
            </a:extLst>
          </p:cNvPr>
          <p:cNvPicPr>
            <a:picLocks noChangeAspect="1"/>
          </p:cNvPicPr>
          <p:nvPr>
            <p:custDataLst>
              <p:tags r:id="rId3"/>
            </p:custDataLst>
          </p:nvPr>
        </p:nvPicPr>
        <p:blipFill>
          <a:blip r:embed="rId25">
            <a:extLst>
              <a:ext uri="{28A0092B-C50C-407E-A947-70E740481C1C}">
                <a14:useLocalDpi xmlns:a14="http://schemas.microsoft.com/office/drawing/2010/main" val="0"/>
              </a:ext>
            </a:extLst>
          </a:blip>
          <a:stretch>
            <a:fillRect/>
          </a:stretch>
        </p:blipFill>
        <p:spPr>
          <a:xfrm>
            <a:off x="5663620" y="4973060"/>
            <a:ext cx="4870393" cy="567904"/>
          </a:xfrm>
          <a:prstGeom prst="rect">
            <a:avLst/>
          </a:prstGeom>
        </p:spPr>
      </p:pic>
      <p:pic>
        <p:nvPicPr>
          <p:cNvPr id="34" name="Picture 33" descr="\documentclass{article}&#10;\usepackage{amsmath}&#10;\pagestyle{empty}&#10;\def\*#1{\mathbf{#1}}&#10;\begin{document}&#10;&#10;\begin{equation}&#10;\xi=1\;\;\;\rightarrow\;\;\;\langle R^2_\text{e2e}\rangle \approx 2Nl^2\nonumber&#10;\end{equation}&#10;&#10;\end{document}" title="IguanaTex Bitmap Display">
            <a:extLst>
              <a:ext uri="{FF2B5EF4-FFF2-40B4-BE49-F238E27FC236}">
                <a16:creationId xmlns:a16="http://schemas.microsoft.com/office/drawing/2014/main" id="{114E580C-673C-BBD0-0BEF-7652F7C6857C}"/>
              </a:ext>
            </a:extLst>
          </p:cNvPr>
          <p:cNvPicPr>
            <a:picLocks noChangeAspect="1"/>
          </p:cNvPicPr>
          <p:nvPr>
            <p:custDataLst>
              <p:tags r:id="rId4"/>
            </p:custDataLst>
          </p:nvPr>
        </p:nvPicPr>
        <p:blipFill>
          <a:blip r:embed="rId26">
            <a:extLst>
              <a:ext uri="{28A0092B-C50C-407E-A947-70E740481C1C}">
                <a14:useLocalDpi xmlns:a14="http://schemas.microsoft.com/office/drawing/2010/main" val="0"/>
              </a:ext>
            </a:extLst>
          </a:blip>
          <a:stretch>
            <a:fillRect/>
          </a:stretch>
        </p:blipFill>
        <p:spPr>
          <a:xfrm>
            <a:off x="6641561" y="5779254"/>
            <a:ext cx="2942476" cy="286476"/>
          </a:xfrm>
          <a:prstGeom prst="rect">
            <a:avLst/>
          </a:prstGeom>
        </p:spPr>
      </p:pic>
    </p:spTree>
    <p:extLst>
      <p:ext uri="{BB962C8B-B14F-4D97-AF65-F5344CB8AC3E}">
        <p14:creationId xmlns:p14="http://schemas.microsoft.com/office/powerpoint/2010/main" val="410009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3C737CC-D2CD-72C2-332C-7422A3A91B4E}"/>
              </a:ext>
            </a:extLst>
          </p:cNvPr>
          <p:cNvPicPr>
            <a:picLocks noChangeAspect="1"/>
          </p:cNvPicPr>
          <p:nvPr/>
        </p:nvPicPr>
        <p:blipFill>
          <a:blip r:embed="rId15"/>
          <a:stretch>
            <a:fillRect/>
          </a:stretch>
        </p:blipFill>
        <p:spPr>
          <a:xfrm>
            <a:off x="8688789" y="278191"/>
            <a:ext cx="3096722" cy="2096839"/>
          </a:xfrm>
          <a:prstGeom prst="rect">
            <a:avLst/>
          </a:prstGeom>
        </p:spPr>
      </p:pic>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Freely Rotating Chain Model</a:t>
            </a:r>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8</a:t>
            </a:fld>
            <a:endParaRPr lang="en-US"/>
          </a:p>
        </p:txBody>
      </p:sp>
      <p:pic>
        <p:nvPicPr>
          <p:cNvPr id="28" name="Picture 27" descr="\documentclass{article}&#10;\usepackage{amsmath}&#10;\pagestyle{empty}&#10;\def\*#1{\mathbf{#1}}&#10;\begin{document}&#10;&#10;\begin{equation}&#10;\langle \cos\theta_{ij} \rangle = (\cos\theta)^{|j-i|}\nonumber&#10;\end{equation}&#10;&#10;\end{document}" title="IguanaTex Bitmap Display">
            <a:extLst>
              <a:ext uri="{FF2B5EF4-FFF2-40B4-BE49-F238E27FC236}">
                <a16:creationId xmlns:a16="http://schemas.microsoft.com/office/drawing/2014/main" id="{9AB11F66-A02C-FC3A-8954-0FEEE9460F59}"/>
              </a:ext>
            </a:extLst>
          </p:cNvPr>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6034662" y="2337262"/>
            <a:ext cx="2305523" cy="312381"/>
          </a:xfrm>
          <a:prstGeom prst="rect">
            <a:avLst/>
          </a:prstGeom>
        </p:spPr>
      </p:pic>
      <p:pic>
        <p:nvPicPr>
          <p:cNvPr id="34" name="Picture 33" descr="\documentclass{article}&#10;\usepackage{amsmath}&#10;\pagestyle{empty}&#10;\def\*#1{\mathbf{#1}}&#10;\begin{document}&#10;&#10;\begin{equation}&#10;\langle R^2_\text{e2e}\rangle = l^2\sum_{i=1}^N \sum_{j=1}^N (\cos\theta)^{|j-i|} = l^2\sum_{i=1}^N \sum_{j=1}^N \exp\left(|j-i|\ln(\cos\theta)\right) \nonumber&#10;\end{equation}&#10;&#10;\end{document}" title="IguanaTex Bitmap Display">
            <a:extLst>
              <a:ext uri="{FF2B5EF4-FFF2-40B4-BE49-F238E27FC236}">
                <a16:creationId xmlns:a16="http://schemas.microsoft.com/office/drawing/2014/main" id="{E2228037-DDF8-E23B-E058-F6E21FC5B553}"/>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4759346" y="3116035"/>
            <a:ext cx="5477804" cy="625929"/>
          </a:xfrm>
          <a:prstGeom prst="rect">
            <a:avLst/>
          </a:prstGeom>
        </p:spPr>
      </p:pic>
      <p:grpSp>
        <p:nvGrpSpPr>
          <p:cNvPr id="21" name="Group 20">
            <a:extLst>
              <a:ext uri="{FF2B5EF4-FFF2-40B4-BE49-F238E27FC236}">
                <a16:creationId xmlns:a16="http://schemas.microsoft.com/office/drawing/2014/main" id="{05E2D090-F2E9-F03E-822D-6DE69265F33F}"/>
              </a:ext>
            </a:extLst>
          </p:cNvPr>
          <p:cNvGrpSpPr/>
          <p:nvPr/>
        </p:nvGrpSpPr>
        <p:grpSpPr>
          <a:xfrm>
            <a:off x="960306" y="2440407"/>
            <a:ext cx="3070152" cy="3211489"/>
            <a:chOff x="914873" y="1877757"/>
            <a:chExt cx="3070152" cy="3211489"/>
          </a:xfrm>
        </p:grpSpPr>
        <p:grpSp>
          <p:nvGrpSpPr>
            <p:cNvPr id="51" name="Group 50">
              <a:extLst>
                <a:ext uri="{FF2B5EF4-FFF2-40B4-BE49-F238E27FC236}">
                  <a16:creationId xmlns:a16="http://schemas.microsoft.com/office/drawing/2014/main" id="{D696711A-82EB-D921-D5AA-34547AB9631E}"/>
                </a:ext>
              </a:extLst>
            </p:cNvPr>
            <p:cNvGrpSpPr/>
            <p:nvPr/>
          </p:nvGrpSpPr>
          <p:grpSpPr>
            <a:xfrm>
              <a:off x="914873" y="1877757"/>
              <a:ext cx="3070152" cy="3211489"/>
              <a:chOff x="1133237" y="2643939"/>
              <a:chExt cx="3070152" cy="3211489"/>
            </a:xfrm>
          </p:grpSpPr>
          <p:grpSp>
            <p:nvGrpSpPr>
              <p:cNvPr id="53" name="Group 52">
                <a:extLst>
                  <a:ext uri="{FF2B5EF4-FFF2-40B4-BE49-F238E27FC236}">
                    <a16:creationId xmlns:a16="http://schemas.microsoft.com/office/drawing/2014/main" id="{AE37B90D-F54C-3FD7-1D01-1DB6BC0B9D4A}"/>
                  </a:ext>
                </a:extLst>
              </p:cNvPr>
              <p:cNvGrpSpPr/>
              <p:nvPr/>
            </p:nvGrpSpPr>
            <p:grpSpPr>
              <a:xfrm>
                <a:off x="1133237" y="2643939"/>
                <a:ext cx="3070152" cy="3211489"/>
                <a:chOff x="1467293" y="2847623"/>
                <a:chExt cx="3070152" cy="3211489"/>
              </a:xfrm>
            </p:grpSpPr>
            <p:cxnSp>
              <p:nvCxnSpPr>
                <p:cNvPr id="58" name="Straight Connector 57">
                  <a:extLst>
                    <a:ext uri="{FF2B5EF4-FFF2-40B4-BE49-F238E27FC236}">
                      <a16:creationId xmlns:a16="http://schemas.microsoft.com/office/drawing/2014/main" id="{7D9F75BD-6F3B-74AF-BE77-F5073BC75FBE}"/>
                    </a:ext>
                  </a:extLst>
                </p:cNvPr>
                <p:cNvCxnSpPr>
                  <a:cxnSpLocks/>
                </p:cNvCxnSpPr>
                <p:nvPr/>
              </p:nvCxnSpPr>
              <p:spPr>
                <a:xfrm>
                  <a:off x="2327718" y="3312501"/>
                  <a:ext cx="1273570" cy="682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14F867-094C-E308-0A8A-0925FF758045}"/>
                    </a:ext>
                  </a:extLst>
                </p:cNvPr>
                <p:cNvCxnSpPr>
                  <a:cxnSpLocks/>
                  <a:stCxn id="71" idx="4"/>
                </p:cNvCxnSpPr>
                <p:nvPr/>
              </p:nvCxnSpPr>
              <p:spPr>
                <a:xfrm>
                  <a:off x="2989521" y="3886200"/>
                  <a:ext cx="0" cy="117813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F2B808-827E-9B77-EE5F-6315D510C819}"/>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381CA19-4ED1-CB97-96D7-409CCF832C03}"/>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27181F5-3FEA-8AE7-0FE8-5E764303238C}"/>
                    </a:ext>
                  </a:extLst>
                </p:cNvPr>
                <p:cNvCxnSpPr>
                  <a:cxnSpLocks/>
                  <a:endCxn id="77"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299274-03C3-2FFF-0A56-3F8BA26CA4F0}"/>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94A09FD-AD4B-CD98-277F-CA04DC3EDC7D}"/>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C56BE9-6602-34D9-A628-5410938D2F0A}"/>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05ABC1D-D9D8-952D-64BB-3CE1D51EA670}"/>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4EBAA3E-FAAE-AF17-8386-57F6DBA04FED}"/>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95357C-F81E-0B3E-D9B5-D5F9FFB8C58B}"/>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B4A228B-135A-B95B-37C4-026641C64939}"/>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548E442-7FB6-E413-9989-1F0F024DE846}"/>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8E7311E-F19F-F552-F505-8127B7F152F4}"/>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EB913A2-ACB3-A2D6-375F-A98DB53D2BBA}"/>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43D123F-0517-8A64-3DFB-2C852E7182EE}"/>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89FE847-BFC2-7A70-7CAF-7A1717B3CF2C}"/>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C77841A4-1E97-DEDE-1BFF-EFF953F0A729}"/>
                    </a:ext>
                  </a:extLst>
                </p:cNvPr>
                <p:cNvPicPr>
                  <a:picLocks noChangeAspect="1"/>
                </p:cNvPicPr>
                <p:nvPr>
                  <p:custDataLst>
                    <p:tags r:id="rId11"/>
                  </p:custDataLst>
                </p:nvPr>
              </p:nvPicPr>
              <p:blipFill>
                <a:blip r:embed="rId18">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87" name="Picture 86"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F371E086-AFE2-BDF8-FD74-81C840BCF7C8}"/>
                    </a:ext>
                  </a:extLst>
                </p:cNvPr>
                <p:cNvPicPr>
                  <a:picLocks noChangeAspect="1"/>
                </p:cNvPicPr>
                <p:nvPr>
                  <p:custDataLst>
                    <p:tags r:id="rId12"/>
                  </p:custDataLst>
                </p:nvPr>
              </p:nvPicPr>
              <p:blipFill>
                <a:blip r:embed="rId19">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88" name="Picture 87"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F6EB7EEA-1420-8DE1-541E-878BE00AE8C9}"/>
                    </a:ext>
                  </a:extLst>
                </p:cNvPr>
                <p:cNvPicPr>
                  <a:picLocks noChangeAspect="1"/>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grpSp>
          <p:pic>
            <p:nvPicPr>
              <p:cNvPr id="54" name="Picture 53"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F0488D1C-1E0D-5707-E65A-C5622C5D4E6B}"/>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56" name="Picture 55"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09F86473-5E7C-73F3-B885-F79C19008893}"/>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57" name="Picture 56"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8F658593-0803-3B05-8867-B0C75F1E1F8A}"/>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5" name="Arc 4">
              <a:extLst>
                <a:ext uri="{FF2B5EF4-FFF2-40B4-BE49-F238E27FC236}">
                  <a16:creationId xmlns:a16="http://schemas.microsoft.com/office/drawing/2014/main" id="{AB86D5D9-AC9B-2BBA-853D-619A3D458764}"/>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descr="\documentclass{article}&#10;\usepackage{amsmath}&#10;\pagestyle{empty}&#10;\def\*#1{\mathbf{#1}}&#10;\begin{document}&#10;&#10;\begin{equation}&#10;\theta\nonumber&#10;\end{equation}&#10;&#10;\end{document}" title="IguanaTex Bitmap Display">
              <a:extLst>
                <a:ext uri="{FF2B5EF4-FFF2-40B4-BE49-F238E27FC236}">
                  <a16:creationId xmlns:a16="http://schemas.microsoft.com/office/drawing/2014/main" id="{2544A154-B57C-EF5D-44CB-2571AE209BC4}"/>
                </a:ext>
              </a:extLst>
            </p:cNvPr>
            <p:cNvPicPr>
              <a:picLocks noChangeAspect="1"/>
            </p:cNvPicPr>
            <p:nvPr>
              <p:custDataLst>
                <p:tags r:id="rId5"/>
              </p:custDataLst>
            </p:nvPr>
          </p:nvPicPr>
          <p:blipFill>
            <a:blip r:embed="rId24">
              <a:extLst>
                <a:ext uri="{28A0092B-C50C-407E-A947-70E740481C1C}">
                  <a14:useLocalDpi xmlns:a14="http://schemas.microsoft.com/office/drawing/2010/main" val="0"/>
                </a:ext>
              </a:extLst>
            </a:blip>
            <a:stretch>
              <a:fillRect/>
            </a:stretch>
          </p:blipFill>
          <p:spPr>
            <a:xfrm>
              <a:off x="2263180" y="2149980"/>
              <a:ext cx="106667" cy="181333"/>
            </a:xfrm>
            <a:prstGeom prst="rect">
              <a:avLst/>
            </a:prstGeom>
          </p:spPr>
        </p:pic>
        <p:sp>
          <p:nvSpPr>
            <p:cNvPr id="12" name="Arc 11">
              <a:extLst>
                <a:ext uri="{FF2B5EF4-FFF2-40B4-BE49-F238E27FC236}">
                  <a16:creationId xmlns:a16="http://schemas.microsoft.com/office/drawing/2014/main" id="{DA02FD4C-FFAB-7413-3743-3A13B3E53C24}"/>
                </a:ext>
              </a:extLst>
            </p:cNvPr>
            <p:cNvSpPr/>
            <p:nvPr/>
          </p:nvSpPr>
          <p:spPr>
            <a:xfrm rot="3488923">
              <a:off x="2521349" y="2769257"/>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descr="\documentclass{article}&#10;\usepackage{amsmath}&#10;\pagestyle{empty}&#10;\def\*#1{\mathbf{#1}}&#10;\begin{document}&#10;&#10;\begin{equation}&#10;\theta\nonumber&#10;\end{equation}&#10;&#10;\end{document}" title="IguanaTex Bitmap Display">
              <a:extLst>
                <a:ext uri="{FF2B5EF4-FFF2-40B4-BE49-F238E27FC236}">
                  <a16:creationId xmlns:a16="http://schemas.microsoft.com/office/drawing/2014/main" id="{52182D16-188D-39C9-2942-040AE31E949C}"/>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2693248" y="3054168"/>
              <a:ext cx="106667" cy="181333"/>
            </a:xfrm>
            <a:prstGeom prst="rect">
              <a:avLst/>
            </a:prstGeom>
          </p:spPr>
        </p:pic>
        <p:sp>
          <p:nvSpPr>
            <p:cNvPr id="16" name="Arc 15">
              <a:extLst>
                <a:ext uri="{FF2B5EF4-FFF2-40B4-BE49-F238E27FC236}">
                  <a16:creationId xmlns:a16="http://schemas.microsoft.com/office/drawing/2014/main" id="{D4EFD00A-9DD4-8FE1-5CDD-71AE1B2E5029}"/>
                </a:ext>
              </a:extLst>
            </p:cNvPr>
            <p:cNvSpPr/>
            <p:nvPr/>
          </p:nvSpPr>
          <p:spPr>
            <a:xfrm rot="7683547">
              <a:off x="2154237" y="3530329"/>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Picture 19" descr="\documentclass{article}&#10;\usepackage{amsmath}&#10;\pagestyle{empty}&#10;\def\*#1{\mathbf{#1}}&#10;\begin{document}&#10;&#10;\begin{equation}&#10;\theta\nonumber&#10;\end{equation}&#10;&#10;\end{document}" title="IguanaTex Bitmap Display">
              <a:extLst>
                <a:ext uri="{FF2B5EF4-FFF2-40B4-BE49-F238E27FC236}">
                  <a16:creationId xmlns:a16="http://schemas.microsoft.com/office/drawing/2014/main" id="{663B7284-E0DF-1567-565B-CD19B3123B39}"/>
                </a:ext>
              </a:extLst>
            </p:cNvPr>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2091080" y="3904293"/>
              <a:ext cx="106667" cy="181333"/>
            </a:xfrm>
            <a:prstGeom prst="rect">
              <a:avLst/>
            </a:prstGeom>
          </p:spPr>
        </p:pic>
      </p:grpSp>
      <p:sp>
        <p:nvSpPr>
          <p:cNvPr id="23" name="Content Placeholder 2">
            <a:extLst>
              <a:ext uri="{FF2B5EF4-FFF2-40B4-BE49-F238E27FC236}">
                <a16:creationId xmlns:a16="http://schemas.microsoft.com/office/drawing/2014/main" id="{28A5DBC5-81B7-CC68-569D-B832F64C8F51}"/>
              </a:ext>
            </a:extLst>
          </p:cNvPr>
          <p:cNvSpPr>
            <a:spLocks noGrp="1"/>
          </p:cNvSpPr>
          <p:nvPr>
            <p:ph idx="1"/>
          </p:nvPr>
        </p:nvSpPr>
        <p:spPr>
          <a:xfrm>
            <a:off x="326476" y="1159513"/>
            <a:ext cx="5769524" cy="976507"/>
          </a:xfrm>
        </p:spPr>
        <p:txBody>
          <a:bodyPr>
            <a:normAutofit fontScale="92500" lnSpcReduction="20000"/>
          </a:bodyPr>
          <a:lstStyle/>
          <a:p>
            <a:r>
              <a:rPr lang="en-US" dirty="0"/>
              <a:t>Fixed bond length and fixed bond angle</a:t>
            </a:r>
          </a:p>
          <a:p>
            <a:r>
              <a:rPr lang="en-US" dirty="0"/>
              <a:t>Torsional angle is random</a:t>
            </a:r>
          </a:p>
        </p:txBody>
      </p:sp>
      <p:cxnSp>
        <p:nvCxnSpPr>
          <p:cNvPr id="35" name="Connector: Elbow 34">
            <a:extLst>
              <a:ext uri="{FF2B5EF4-FFF2-40B4-BE49-F238E27FC236}">
                <a16:creationId xmlns:a16="http://schemas.microsoft.com/office/drawing/2014/main" id="{A3A47AA5-DE6A-0455-BB8A-C90EC65D1302}"/>
              </a:ext>
            </a:extLst>
          </p:cNvPr>
          <p:cNvCxnSpPr>
            <a:cxnSpLocks/>
          </p:cNvCxnSpPr>
          <p:nvPr/>
        </p:nvCxnSpPr>
        <p:spPr>
          <a:xfrm rot="5400000" flipH="1" flipV="1">
            <a:off x="8783447" y="3811887"/>
            <a:ext cx="850125" cy="626998"/>
          </a:xfrm>
          <a:prstGeom prst="bentConnector3">
            <a:avLst>
              <a:gd name="adj1" fmla="val -49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documentclass{article}&#10;\usepackage{amsmath}&#10;\pagestyle{empty}&#10;\def\*#1{\mathbf{#1}}&#10;\begin{document}&#10;&#10;\begin{equation}&#10;\xi=-\frac{1}{\ln(\cos\theta)}\nonumber&#10;\end{equation}&#10;&#10;\end{document}" title="IguanaTex Bitmap Display">
            <a:extLst>
              <a:ext uri="{FF2B5EF4-FFF2-40B4-BE49-F238E27FC236}">
                <a16:creationId xmlns:a16="http://schemas.microsoft.com/office/drawing/2014/main" id="{80BC111B-98C0-D723-4814-F05001B0B30D}"/>
              </a:ext>
            </a:extLst>
          </p:cNvPr>
          <p:cNvPicPr>
            <a:picLocks noChangeAspect="1"/>
          </p:cNvPicPr>
          <p:nvPr>
            <p:custDataLst>
              <p:tags r:id="rId3"/>
            </p:custDataLst>
          </p:nvPr>
        </p:nvPicPr>
        <p:blipFill>
          <a:blip r:embed="rId25">
            <a:extLst>
              <a:ext uri="{28A0092B-C50C-407E-A947-70E740481C1C}">
                <a14:useLocalDpi xmlns:a14="http://schemas.microsoft.com/office/drawing/2010/main" val="0"/>
              </a:ext>
            </a:extLst>
          </a:blip>
          <a:stretch>
            <a:fillRect/>
          </a:stretch>
        </p:blipFill>
        <p:spPr>
          <a:xfrm>
            <a:off x="7187423" y="4302725"/>
            <a:ext cx="1468477" cy="531062"/>
          </a:xfrm>
          <a:prstGeom prst="rect">
            <a:avLst/>
          </a:prstGeom>
        </p:spPr>
      </p:pic>
      <p:sp>
        <p:nvSpPr>
          <p:cNvPr id="42" name="Content Placeholder 2 1 2 2">
            <a:extLst>
              <a:ext uri="{FF2B5EF4-FFF2-40B4-BE49-F238E27FC236}">
                <a16:creationId xmlns:a16="http://schemas.microsoft.com/office/drawing/2014/main" id="{22129BD9-EF78-8038-A622-9FB74204A0E8}"/>
              </a:ext>
            </a:extLst>
          </p:cNvPr>
          <p:cNvSpPr txBox="1">
            <a:spLocks/>
          </p:cNvSpPr>
          <p:nvPr/>
        </p:nvSpPr>
        <p:spPr>
          <a:xfrm>
            <a:off x="5230966" y="4320479"/>
            <a:ext cx="2071355" cy="5198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3050F7"/>
                </a:solidFill>
              </a:rPr>
              <a:t>Number of bonds in a persistence segment</a:t>
            </a:r>
          </a:p>
        </p:txBody>
      </p:sp>
      <p:pic>
        <p:nvPicPr>
          <p:cNvPr id="44" name="Picture 43" descr="\documentclass{article}&#10;\usepackage{amsmath}&#10;\pagestyle{empty}&#10;\def\*#1{\mathbf{#1}}&#10;\begin{document}&#10;&#10;\begin{equation}&#10;l_p=\xi l\nonumber&#10;\end{equation}&#10;&#10;\end{document}" title="IguanaTex Bitmap Display">
            <a:extLst>
              <a:ext uri="{FF2B5EF4-FFF2-40B4-BE49-F238E27FC236}">
                <a16:creationId xmlns:a16="http://schemas.microsoft.com/office/drawing/2014/main" id="{D30BBF1F-0EDE-48A7-0BCB-02429CBBCCD4}"/>
              </a:ext>
            </a:extLst>
          </p:cNvPr>
          <p:cNvPicPr>
            <a:picLocks noChangeAspect="1"/>
          </p:cNvPicPr>
          <p:nvPr>
            <p:custDataLst>
              <p:tags r:id="rId4"/>
            </p:custDataLst>
          </p:nvPr>
        </p:nvPicPr>
        <p:blipFill>
          <a:blip r:embed="rId26">
            <a:extLst>
              <a:ext uri="{28A0092B-C50C-407E-A947-70E740481C1C}">
                <a14:useLocalDpi xmlns:a14="http://schemas.microsoft.com/office/drawing/2010/main" val="0"/>
              </a:ext>
            </a:extLst>
          </a:blip>
          <a:stretch>
            <a:fillRect/>
          </a:stretch>
        </p:blipFill>
        <p:spPr>
          <a:xfrm>
            <a:off x="7187423" y="5170875"/>
            <a:ext cx="707048" cy="249905"/>
          </a:xfrm>
          <a:prstGeom prst="rect">
            <a:avLst/>
          </a:prstGeom>
        </p:spPr>
      </p:pic>
      <p:sp>
        <p:nvSpPr>
          <p:cNvPr id="45" name="Content Placeholder 2 1 2 2">
            <a:extLst>
              <a:ext uri="{FF2B5EF4-FFF2-40B4-BE49-F238E27FC236}">
                <a16:creationId xmlns:a16="http://schemas.microsoft.com/office/drawing/2014/main" id="{C191A10F-4C19-CA9E-AFE1-D839DECD2785}"/>
              </a:ext>
            </a:extLst>
          </p:cNvPr>
          <p:cNvSpPr txBox="1">
            <a:spLocks/>
          </p:cNvSpPr>
          <p:nvPr/>
        </p:nvSpPr>
        <p:spPr>
          <a:xfrm>
            <a:off x="5230966" y="5112531"/>
            <a:ext cx="1862417" cy="403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3050F7"/>
                </a:solidFill>
              </a:rPr>
              <a:t>Persistence length</a:t>
            </a:r>
          </a:p>
        </p:txBody>
      </p:sp>
    </p:spTree>
    <p:extLst>
      <p:ext uri="{BB962C8B-B14F-4D97-AF65-F5344CB8AC3E}">
        <p14:creationId xmlns:p14="http://schemas.microsoft.com/office/powerpoint/2010/main" val="72907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ouble Helix">
            <a:extLst>
              <a:ext uri="{FF2B5EF4-FFF2-40B4-BE49-F238E27FC236}">
                <a16:creationId xmlns:a16="http://schemas.microsoft.com/office/drawing/2014/main" id="{EBAE3073-A96E-852B-E9D0-2316761C9F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4901" y="1333467"/>
            <a:ext cx="8913232" cy="501369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725C70FD-B2C6-C1C7-98F9-C8122BF5BCD4}"/>
              </a:ext>
            </a:extLst>
          </p:cNvPr>
          <p:cNvSpPr/>
          <p:nvPr/>
        </p:nvSpPr>
        <p:spPr>
          <a:xfrm>
            <a:off x="6139227" y="4491542"/>
            <a:ext cx="4271058" cy="219705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A1104-A4F5-043E-E86C-3DEC57C18219}"/>
              </a:ext>
            </a:extLst>
          </p:cNvPr>
          <p:cNvSpPr>
            <a:spLocks noGrp="1"/>
          </p:cNvSpPr>
          <p:nvPr>
            <p:ph type="title"/>
          </p:nvPr>
        </p:nvSpPr>
        <p:spPr/>
        <p:txBody>
          <a:bodyPr>
            <a:normAutofit fontScale="90000"/>
          </a:bodyPr>
          <a:lstStyle/>
          <a:p>
            <a:r>
              <a:rPr lang="en-US" dirty="0"/>
              <a:t>Wormlike Chain</a:t>
            </a:r>
          </a:p>
        </p:txBody>
      </p:sp>
      <p:sp>
        <p:nvSpPr>
          <p:cNvPr id="3" name="Content Placeholder 2">
            <a:extLst>
              <a:ext uri="{FF2B5EF4-FFF2-40B4-BE49-F238E27FC236}">
                <a16:creationId xmlns:a16="http://schemas.microsoft.com/office/drawing/2014/main" id="{CE3F754A-DAF7-2AB7-DF48-1FA1791AE7FD}"/>
              </a:ext>
            </a:extLst>
          </p:cNvPr>
          <p:cNvSpPr>
            <a:spLocks noGrp="1"/>
          </p:cNvSpPr>
          <p:nvPr>
            <p:ph idx="1"/>
          </p:nvPr>
        </p:nvSpPr>
        <p:spPr>
          <a:xfrm>
            <a:off x="326476" y="1159514"/>
            <a:ext cx="10837306" cy="1300352"/>
          </a:xfrm>
        </p:spPr>
        <p:txBody>
          <a:bodyPr/>
          <a:lstStyle/>
          <a:p>
            <a:r>
              <a:rPr lang="en-US" dirty="0"/>
              <a:t>Very small bond angle</a:t>
            </a:r>
          </a:p>
          <a:p>
            <a:r>
              <a:rPr lang="en-US" dirty="0"/>
              <a:t>Double stranded DNA</a:t>
            </a:r>
          </a:p>
        </p:txBody>
      </p:sp>
      <p:sp>
        <p:nvSpPr>
          <p:cNvPr id="4" name="Slide Number Placeholder 3">
            <a:extLst>
              <a:ext uri="{FF2B5EF4-FFF2-40B4-BE49-F238E27FC236}">
                <a16:creationId xmlns:a16="http://schemas.microsoft.com/office/drawing/2014/main" id="{7523B143-5AA7-3772-7D63-418A2CFECF4E}"/>
              </a:ext>
            </a:extLst>
          </p:cNvPr>
          <p:cNvSpPr>
            <a:spLocks noGrp="1"/>
          </p:cNvSpPr>
          <p:nvPr>
            <p:ph type="sldNum" sz="quarter" idx="12"/>
          </p:nvPr>
        </p:nvSpPr>
        <p:spPr/>
        <p:txBody>
          <a:bodyPr/>
          <a:lstStyle/>
          <a:p>
            <a:fld id="{BE15108C-154A-4A5A-9C05-91A49A422BA7}" type="slidenum">
              <a:rPr lang="en-US" smtClean="0"/>
              <a:t>9</a:t>
            </a:fld>
            <a:endParaRPr lang="en-US"/>
          </a:p>
        </p:txBody>
      </p:sp>
      <p:sp>
        <p:nvSpPr>
          <p:cNvPr id="5" name="Content Placeholder 2 1 1">
            <a:extLst>
              <a:ext uri="{FF2B5EF4-FFF2-40B4-BE49-F238E27FC236}">
                <a16:creationId xmlns:a16="http://schemas.microsoft.com/office/drawing/2014/main" id="{A4890326-DCBA-6A40-D499-C09AC74CA95D}"/>
              </a:ext>
            </a:extLst>
          </p:cNvPr>
          <p:cNvSpPr txBox="1">
            <a:spLocks/>
          </p:cNvSpPr>
          <p:nvPr/>
        </p:nvSpPr>
        <p:spPr>
          <a:xfrm>
            <a:off x="6178803" y="1251255"/>
            <a:ext cx="4904720"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Taylor expand for small bond angle!</a:t>
            </a:r>
            <a:endParaRPr lang="en-US" sz="2000" b="1" dirty="0"/>
          </a:p>
        </p:txBody>
      </p:sp>
      <p:pic>
        <p:nvPicPr>
          <p:cNvPr id="8" name="Picture 7" descr="\documentclass{article}&#10;\usepackage{amsmath}&#10;\pagestyle{empty}&#10;\def\*#1{\mathbf{#1}}&#10;\begin{document}&#10;&#10;\begin{equation}&#10;l_p = \xi l=-\frac{l}{\ln(\cos\theta)} \approx -\frac{l}{\ln(1-\theta^2/2)} \approx \frac{2l}{\theta^2} \nonumber&#10;\end{equation}&#10;&#10;\end{document}" title="IguanaTex Bitmap Display">
            <a:extLst>
              <a:ext uri="{FF2B5EF4-FFF2-40B4-BE49-F238E27FC236}">
                <a16:creationId xmlns:a16="http://schemas.microsoft.com/office/drawing/2014/main" id="{6587AEA6-C859-3DE2-350C-FD51EF461C31}"/>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11293" y="1892956"/>
            <a:ext cx="4385815" cy="536667"/>
          </a:xfrm>
          <a:prstGeom prst="rect">
            <a:avLst/>
          </a:prstGeom>
        </p:spPr>
      </p:pic>
      <p:sp>
        <p:nvSpPr>
          <p:cNvPr id="9" name="Content Placeholder 2 1 2 2 1">
            <a:extLst>
              <a:ext uri="{FF2B5EF4-FFF2-40B4-BE49-F238E27FC236}">
                <a16:creationId xmlns:a16="http://schemas.microsoft.com/office/drawing/2014/main" id="{E25BB25B-540F-22D3-C33C-E2C1499800D3}"/>
              </a:ext>
            </a:extLst>
          </p:cNvPr>
          <p:cNvSpPr txBox="1">
            <a:spLocks/>
          </p:cNvSpPr>
          <p:nvPr/>
        </p:nvSpPr>
        <p:spPr>
          <a:xfrm>
            <a:off x="6011293" y="2633378"/>
            <a:ext cx="4526927" cy="43611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3050F7"/>
                </a:solidFill>
              </a:rPr>
              <a:t>Smaller bond angle leads to large persistence length</a:t>
            </a:r>
          </a:p>
        </p:txBody>
      </p:sp>
      <p:pic>
        <p:nvPicPr>
          <p:cNvPr id="16" name="Picture 15" descr="\documentclass{article}&#10;\usepackage{amsmath}&#10;\pagestyle{empty}&#10;\def\*#1{\mathbf{#1}}&#10;\begin{document}&#10;&#10;\begin{equation}&#10;\langle R^2_\text{e2e}\rangle = l^2\sum_{i=1}^N \sum_{j=1}^N \exp\left(|j-i|\ln(\cos\theta)\right) = l^2\sum_{i=1}^N \sum_{j=1}^N \exp\left(-\frac{|i-j|l}{l_p}\right) \nonumber&#10;\end{equation}&#10;&#10;\end{document}" title="IguanaTex Bitmap Display">
            <a:extLst>
              <a:ext uri="{FF2B5EF4-FFF2-40B4-BE49-F238E27FC236}">
                <a16:creationId xmlns:a16="http://schemas.microsoft.com/office/drawing/2014/main" id="{5DD0A954-1915-ABB1-A716-7973AB0E9E3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5289699" y="3174965"/>
            <a:ext cx="6052109" cy="630973"/>
          </a:xfrm>
          <a:prstGeom prst="rect">
            <a:avLst/>
          </a:prstGeom>
        </p:spPr>
      </p:pic>
      <p:sp>
        <p:nvSpPr>
          <p:cNvPr id="17" name="Content Placeholder 2 1 2 2 2">
            <a:extLst>
              <a:ext uri="{FF2B5EF4-FFF2-40B4-BE49-F238E27FC236}">
                <a16:creationId xmlns:a16="http://schemas.microsoft.com/office/drawing/2014/main" id="{42D7A17B-7492-8110-4116-A5E33B6EBC93}"/>
              </a:ext>
            </a:extLst>
          </p:cNvPr>
          <p:cNvSpPr txBox="1">
            <a:spLocks/>
          </p:cNvSpPr>
          <p:nvPr/>
        </p:nvSpPr>
        <p:spPr>
          <a:xfrm>
            <a:off x="6172119" y="3954717"/>
            <a:ext cx="4224989"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50D0D"/>
                </a:solidFill>
              </a:rPr>
              <a:t>Convert sums to integrals over the contour length</a:t>
            </a:r>
          </a:p>
        </p:txBody>
      </p:sp>
      <p:pic>
        <p:nvPicPr>
          <p:cNvPr id="19" name="Picture 18" descr="\documentclass{article}&#10;\usepackage{amsmath}&#10;\pagestyle{empty}&#10;\def\*#1{\mathbf{#1}}&#10;\begin{document}&#10;&#10;\begin{equation}&#10;\langle R^2_\text{e2e} \rangle = 2l_p R_\text{max} - 2 l_p^2\left[1-\exp\left(-\frac{R_\text{max}}{l_p}\right)\right]\nonumber&#10;\end{equation}&#10;&#10;\end{document}" title="IguanaTex Bitmap Display">
            <a:extLst>
              <a:ext uri="{FF2B5EF4-FFF2-40B4-BE49-F238E27FC236}">
                <a16:creationId xmlns:a16="http://schemas.microsoft.com/office/drawing/2014/main" id="{CF178061-C79B-2FA8-E201-BE07C0B394BF}"/>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6310588" y="4656068"/>
            <a:ext cx="3829676" cy="487458"/>
          </a:xfrm>
          <a:prstGeom prst="rect">
            <a:avLst/>
          </a:prstGeom>
        </p:spPr>
      </p:pic>
      <p:sp>
        <p:nvSpPr>
          <p:cNvPr id="20" name="Content Placeholder 2 1 2 2 3">
            <a:extLst>
              <a:ext uri="{FF2B5EF4-FFF2-40B4-BE49-F238E27FC236}">
                <a16:creationId xmlns:a16="http://schemas.microsoft.com/office/drawing/2014/main" id="{6C8B1040-0EF1-3A74-4907-8BA84649ADA4}"/>
              </a:ext>
            </a:extLst>
          </p:cNvPr>
          <p:cNvSpPr txBox="1">
            <a:spLocks/>
          </p:cNvSpPr>
          <p:nvPr/>
        </p:nvSpPr>
        <p:spPr>
          <a:xfrm>
            <a:off x="6503091" y="5370917"/>
            <a:ext cx="1580525" cy="38804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Ideal Chain Limit</a:t>
            </a:r>
          </a:p>
        </p:txBody>
      </p:sp>
      <p:pic>
        <p:nvPicPr>
          <p:cNvPr id="22" name="Picture 21" descr="\documentclass{article}&#10;\usepackage{amsmath}&#10;\pagestyle{empty}&#10;\def\*#1{\mathbf{#1}}&#10;\begin{document}&#10;&#10;\begin{equation}&#10;R_\text{max} \gg l_p \nonumber&#10;\end{equation}&#10;&#10;\end{document}" title="IguanaTex Bitmap Display">
            <a:extLst>
              <a:ext uri="{FF2B5EF4-FFF2-40B4-BE49-F238E27FC236}">
                <a16:creationId xmlns:a16="http://schemas.microsoft.com/office/drawing/2014/main" id="{755A73E9-134D-D52C-F500-C7EE036AACBE}"/>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752437" y="5850418"/>
            <a:ext cx="1002055" cy="218948"/>
          </a:xfrm>
          <a:prstGeom prst="rect">
            <a:avLst/>
          </a:prstGeom>
        </p:spPr>
      </p:pic>
      <p:pic>
        <p:nvPicPr>
          <p:cNvPr id="24" name="Picture 23" descr="\documentclass{article}&#10;\usepackage{amsmath}&#10;\pagestyle{empty}&#10;\def\*#1{\mathbf{#1}}&#10;\begin{document}&#10;&#10;\begin{equation}&#10;\langle R^2_\text{e2e}\rangle\approx 2l_p R_\text{max}\nonumber&#10;\end{equation}&#10;&#10;\end{document}" title="IguanaTex Bitmap Display">
            <a:extLst>
              <a:ext uri="{FF2B5EF4-FFF2-40B4-BE49-F238E27FC236}">
                <a16:creationId xmlns:a16="http://schemas.microsoft.com/office/drawing/2014/main" id="{4CA53EC2-8FC1-E4C4-5F4E-655BAF00F87C}"/>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380741" y="6268041"/>
            <a:ext cx="1643420" cy="259628"/>
          </a:xfrm>
          <a:prstGeom prst="rect">
            <a:avLst/>
          </a:prstGeom>
        </p:spPr>
      </p:pic>
      <p:sp>
        <p:nvSpPr>
          <p:cNvPr id="25" name="Content Placeholder 2 1 2 2 4">
            <a:extLst>
              <a:ext uri="{FF2B5EF4-FFF2-40B4-BE49-F238E27FC236}">
                <a16:creationId xmlns:a16="http://schemas.microsoft.com/office/drawing/2014/main" id="{3ABB1EC5-9784-0A7F-9585-5A3FEBC43600}"/>
              </a:ext>
            </a:extLst>
          </p:cNvPr>
          <p:cNvSpPr txBox="1">
            <a:spLocks/>
          </p:cNvSpPr>
          <p:nvPr/>
        </p:nvSpPr>
        <p:spPr>
          <a:xfrm>
            <a:off x="8819901" y="5368311"/>
            <a:ext cx="1580525"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Rod-like Limit</a:t>
            </a:r>
          </a:p>
        </p:txBody>
      </p:sp>
      <p:pic>
        <p:nvPicPr>
          <p:cNvPr id="28" name="Picture 27" descr="\documentclass{article}&#10;\usepackage{amsmath}&#10;\pagestyle{empty}&#10;\def\*#1{\mathbf{#1}}&#10;\begin{document}&#10;&#10;\begin{equation}&#10;R_\text{max} \ll l_p \nonumber&#10;\end{equation}&#10;&#10;\end{document}" title="IguanaTex Bitmap Display">
            <a:extLst>
              <a:ext uri="{FF2B5EF4-FFF2-40B4-BE49-F238E27FC236}">
                <a16:creationId xmlns:a16="http://schemas.microsoft.com/office/drawing/2014/main" id="{9CCA2122-8314-B902-047B-2F258DEA5807}"/>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8989999" y="5850418"/>
            <a:ext cx="1002055" cy="218948"/>
          </a:xfrm>
          <a:prstGeom prst="rect">
            <a:avLst/>
          </a:prstGeom>
        </p:spPr>
      </p:pic>
      <p:pic>
        <p:nvPicPr>
          <p:cNvPr id="31" name="Picture 30" descr="\documentclass{article}&#10;\usepackage{amsmath}&#10;\pagestyle{empty}&#10;\def\*#1{\mathbf{#1}}&#10;\begin{document}&#10;&#10;\begin{equation}&#10;\langle R^2_\text{e2e}\rangle\approx R^2_\text{max}\nonumber&#10;\end{equation}&#10;&#10;\end{document}" title="IguanaTex Bitmap Display">
            <a:extLst>
              <a:ext uri="{FF2B5EF4-FFF2-40B4-BE49-F238E27FC236}">
                <a16:creationId xmlns:a16="http://schemas.microsoft.com/office/drawing/2014/main" id="{F5159C47-65BB-7880-0590-CDCED362305F}"/>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8819901" y="6268041"/>
            <a:ext cx="1362379" cy="251598"/>
          </a:xfrm>
          <a:prstGeom prst="rect">
            <a:avLst/>
          </a:prstGeom>
        </p:spPr>
      </p:pic>
    </p:spTree>
    <p:extLst>
      <p:ext uri="{BB962C8B-B14F-4D97-AF65-F5344CB8AC3E}">
        <p14:creationId xmlns:p14="http://schemas.microsoft.com/office/powerpoint/2010/main" val="385879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9" grpId="0"/>
      <p:bldP spid="17" grpId="0"/>
      <p:bldP spid="20" grpId="0"/>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310.086"/>
  <p:tag name="OUTPUTTYPE" val="PNG"/>
  <p:tag name="IGUANATEXVERSION" val="160"/>
  <p:tag name="LATEXADDIN" val="\documentclass{article}&#10;\usepackage{amsmath}&#10;\pagestyle{empty}&#10;\def\*#1{\mathbf{#1}}&#10;\begin{document}&#10;&#10;\begin{equation}&#10;\*R_\text{e2e}=\*r_N-\*r_0=\sum_{i=1}^N \*b_i\nonumber&#10;\end{equation}&#10;&#10;\end{document}"/>
  <p:tag name="IGUANATEXSIZE" val="20"/>
  <p:tag name="IGUANATEXCURSOR" val="165"/>
  <p:tag name="TRANSPARENCY" val="True"/>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698.9126"/>
  <p:tag name="OUTPUTTYPE" val="PNG"/>
  <p:tag name="IGUANATEXVERSION" val="160"/>
  <p:tag name="LATEXADDIN" val="\documentclass{article}&#10;\usepackage{amsmath}&#10;\pagestyle{empty}&#10;\def\*#1{\mathbf{#1}}&#10;\begin{document}&#10;&#10;\begin{equation}&#10;\langle R^2_\text{e2e} \rangle = \hat N b^2\nonumber&#10;\end{equation}&#10;&#10;\end{document}"/>
  <p:tag name="IGUANATEXSIZE" val="20"/>
  <p:tag name="IGUANATEXCURSOR" val="161"/>
  <p:tag name="TRANSPARENCY" val="True"/>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611.1736"/>
  <p:tag name="OUTPUTTYPE" val="PNG"/>
  <p:tag name="IGUANATEXVERSION" val="160"/>
  <p:tag name="LATEXADDIN" val="\documentclass{article}&#10;\usepackage{amsmath}&#10;\pagestyle{empty}&#10;\def\*#1{\mathbf{#1}}&#10;\begin{document}&#10;&#10;\begin{equation}&#10;R_\text{max}=\hat N b\nonumber&#10;\end{equation}&#10;&#10;\end{document}"/>
  <p:tag name="IGUANATEXSIZE" val="20"/>
  <p:tag name="IGUANATEXCURSOR" val="141"/>
  <p:tag name="TRANSPARENCY" val="True"/>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694.4132"/>
  <p:tag name="OUTPUTTYPE" val="PNG"/>
  <p:tag name="IGUANATEXVERSION" val="160"/>
  <p:tag name="LATEXADDIN" val="\documentclass{article}&#10;\usepackage{amsmath}&#10;\pagestyle{empty}&#10;\def\*#1{\mathbf{#1}}&#10;\begin{document}&#10;&#10;\begin{equation}&#10;\hat N = \frac{R^2_\text{max}}{C_\infty N l^2}\nonumber&#10;\end{equation}&#10;&#10;\end{document}"/>
  <p:tag name="IGUANATEXSIZE" val="20"/>
  <p:tag name="IGUANATEXCURSOR" val="165"/>
  <p:tag name="TRANSPARENCY" val="True"/>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633.6708"/>
  <p:tag name="OUTPUTTYPE" val="PNG"/>
  <p:tag name="IGUANATEXVERSION" val="160"/>
  <p:tag name="LATEXADDIN" val="\documentclass{article}&#10;\usepackage{amsmath}&#10;\pagestyle{empty}&#10;\def\*#1{\mathbf{#1}}&#10;\begin{document}&#10;&#10;\begin{equation}&#10;b=\frac{C_\infty N l^2}{R_\text{max}}\nonumber&#10;\end{equation}&#10;&#10;\end{document}"/>
  <p:tag name="IGUANATEXSIZE" val="20"/>
  <p:tag name="IGUANATEXCURSOR" val="157"/>
  <p:tag name="TRANSPARENCY" val="True"/>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46.49417"/>
  <p:tag name="OUTPUTTYPE" val="PNG"/>
  <p:tag name="IGUANATEXVERSION" val="160"/>
  <p:tag name="LATEXADDIN" val="\documentclass{article}&#10;\usepackage{amsmath}&#10;\pagestyle{empty}&#10;\def\*#1{\mathbf{#1}}&#10;\begin{document}&#10;&#10;\begin{equation}&#10;b\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4841"/>
  <p:tag name="OUTPUTTYPE" val="PNG"/>
  <p:tag name="IGUANATEXVERSION" val="160"/>
  <p:tag name="LATEXADDIN" val="\documentclass{article}&#10;\usepackage{amsmath}&#10;\pagestyle{empty}&#10;\def\*#1{\mathbf{#1}}&#10;\begin{document}&#10;&#10;\begin{equation}&#10;\theta_{ij}\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3676.791"/>
  <p:tag name="OUTPUTTYPE" val="PNG"/>
  <p:tag name="IGUANATEXVERSION" val="160"/>
  <p:tag name="LATEXADDIN" val="\documentclass{article}&#10;\usepackage{amsmath}&#10;\pagestyle{empty}&#10;\def\*#1{\mathbf{#1}}&#10;\begin{document}&#10;&#10;\begin{equation}&#10;\langle R^2_\text{e2e}\rangle\equiv\langle\*R_\text{e2e}\cdot\*R_\text{e2e}\rangle=\left\langle\left(\sum_{i=1}^N \*b_i\right)\cdot\left(\sum_{j=1}^N\*b_j\right) \right\rangle = \sum_{i=1}^N \sum_{j=1}^N \langle \*b_i\cdot\*b_j\rangle \nonumber&#10;\end{equation}&#10;&#10;\end{document}"/>
  <p:tag name="IGUANATEXSIZE" val="20"/>
  <p:tag name="IGUANATEXCURSOR" val="354"/>
  <p:tag name="TRANSPARENCY" val="True"/>
  <p:tag name="LATEXENGINEID" val="0"/>
  <p:tag name="TEMPFOLDER" val="c:\temp\"/>
  <p:tag name="LATEXFORMHEIGHT" val="312"/>
  <p:tag name="LATEXFORMWIDTH" val="683.5"/>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9.4301"/>
  <p:tag name="OUTPUTTYPE" val="PNG"/>
  <p:tag name="IGUANATEXVERSION" val="160"/>
  <p:tag name="LATEXADDIN" val="\documentclass{article}&#10;\usepackage{amsmath}&#10;\pagestyle{empty}&#10;\def\*#1{\mathbf{#1}}&#10;\begin{document}&#10;&#10;\begin{equation}&#10;R_\text{max} \gg l_p \nonumber&#10;\end{equation}&#10;&#10;\end{document}"/>
  <p:tag name="IGUANATEXSIZE" val="20"/>
  <p:tag name="IGUANATEXCURSOR" val="140"/>
  <p:tag name="TRANSPARENCY" val="True"/>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920.8849"/>
  <p:tag name="OUTPUTTYPE" val="PNG"/>
  <p:tag name="IGUANATEXVERSION" val="160"/>
  <p:tag name="LATEXADDIN" val="\documentclass{article}&#10;\usepackage{amsmath}&#10;\pagestyle{empty}&#10;\def\*#1{\mathbf{#1}}&#10;\begin{document}&#10;&#10;\begin{equation}&#10;\langle R^2_\text{e2e}\rangle\approx 2l_p R_\text{max}\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173.978"/>
  <p:tag name="OUTPUTTYPE" val="PNG"/>
  <p:tag name="IGUANATEXVERSION" val="160"/>
  <p:tag name="LATEXADDIN" val="\documentclass{article}&#10;\usepackage{amsmath}&#10;\pagestyle{empty}&#10;\def\*#1{\mathbf{#1}}&#10;\begin{document}&#10;&#10;\begin{equation}&#10;b=\frac{C_\infty N l^2}{R_\text{max}}=\frac{Nl^2}{Nl}\frac{1+\cos\theta}{1-\cos\theta}\approx \frac{4l}{\theta^2}=2l_p\nonumber&#10;\end{equation}&#10;&#10;\end{document}"/>
  <p:tag name="IGUANATEXSIZE" val="20"/>
  <p:tag name="IGUANATEXCURSOR" val="238"/>
  <p:tag name="TRANSPARENCY" val="True"/>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817.3978"/>
  <p:tag name="OUTPUTTYPE" val="PNG"/>
  <p:tag name="IGUANATEXVERSION" val="160"/>
  <p:tag name="LATEXADDIN" val="\documentclass{article}&#10;\usepackage{amsmath}&#10;\pagestyle{empty}&#10;\def\*#1{\mathbf{#1}}&#10;\begin{document}&#10;&#10;\begin{equation}&#10;\langle R^2_\text{e2e}\rangle = b R_\text{max}\nonumber&#10;\end{equation}&#10;&#10;\end{document}"/>
  <p:tag name="IGUANATEXSIZE" val="20"/>
  <p:tag name="IGUANATEXCURSOR" val="150"/>
  <p:tag name="TRANSPARENCY" val="True"/>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526.809"/>
  <p:tag name="OUTPUTTYPE" val="PNG"/>
  <p:tag name="IGUANATEXVERSION" val="160"/>
  <p:tag name="LATEXADDIN" val="\documentclass{article}&#10;\usepackage{amsmath}&#10;\pagestyle{empty}&#10;\def\*#1{\mathbf{#1}}&#10;\begin{document}&#10;&#10;\begin{equation}&#10;\hat N = \frac{R^2_\text{max}}{C_\infty N l^2}=\frac{Nl}{2l_p}=\frac{R_\text{max}}{b}\nonumber&#10;\end{equation}&#10;&#10;\end{document}"/>
  <p:tag name="IGUANATEXSIZE" val="20"/>
  <p:tag name="IGUANATEXCURSOR" val="204"/>
  <p:tag name="TRANSPARENCY" val="True"/>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80.98985"/>
  <p:tag name="OUTPUTTYPE" val="PNG"/>
  <p:tag name="IGUANATEXVERSION" val="160"/>
  <p:tag name="LATEXADDIN" val="\documentclass{article}&#10;\usepackage{amsmath}&#10;\pagestyle{empty}&#10;\def\*#1{\mathbf{#1}}&#10;\begin{document}&#10;&#10;\begin{equation}&#10;l_p\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104.612"/>
  <p:tag name="OUTPUTTYPE" val="PNG"/>
  <p:tag name="IGUANATEXVERSION" val="160"/>
  <p:tag name="LATEXADDIN" val="\documentclass{article}&#10;\usepackage{amsmath}&#10;\pagestyle{empty}&#10;\def\*#1{\mathbf{#1}}&#10;\begin{document}&#10;&#10;\begin{equation}&#10;\langle\*b_i\cdot\*b_j\rangle = l^2\langle \cos\theta_{ij}\rangle \nonumber&#10;\end{equation}&#10;&#10;\end{document}"/>
  <p:tag name="IGUANATEXSIZE" val="20"/>
  <p:tag name="IGUANATEXCURSOR" val="185"/>
  <p:tag name="TRANSPARENCY" val="True"/>
  <p:tag name="LATEXENGINEID" val="0"/>
  <p:tag name="TEMPFOLDER" val="c:\temp\"/>
  <p:tag name="LATEXFORMHEIGHT" val="312"/>
  <p:tag name="LATEXFORMWIDTH" val="683.5"/>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OUTPUTTYPE" val="PNG"/>
  <p:tag name="IGUANATEXVERSION" val="160"/>
  <p:tag name="LATEXADDIN" val="\documentclass{article}&#10;\usepackage{amsmath}&#10;\pagestyle{empty}&#10;\def\*#1{\mathbf{#1}}&#10;\begin{document}&#10;&#10;\begin{equation}&#10;\theta\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2077.24"/>
  <p:tag name="OUTPUTTYPE" val="PNG"/>
  <p:tag name="IGUANATEXVERSION" val="160"/>
  <p:tag name="LATEXADDIN" val="\documentclass{article}&#10;\usepackage{amsmath}&#10;\pagestyle{empty}&#10;\def\*#1{\mathbf{#1}}&#10;\begin{document}&#10;&#10;\begin{equation}&#10;\mathcal{P}(\*R)=\left(\frac{3}{2\pi N b^2}\right)^{3/2} \exp\left(-\frac{3\*R\cdot\*R}{2Nb^2}\right)\nonumber&#10;\end{equation}&#10;&#10;\end{document}"/>
  <p:tag name="IGUANATEXSIZE" val="20"/>
  <p:tag name="IGUANATEXCURSOR" val="131"/>
  <p:tag name="TRANSPARENCY" val="True"/>
  <p:tag name="LATEXENGINEID" val="0"/>
  <p:tag name="TEMPFOLDER" val="c:\temp\"/>
  <p:tag name="LATEXFORMHEIGHT" val="312"/>
  <p:tag name="LATEXFORMWIDTH" val="722"/>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880.765"/>
  <p:tag name="OUTPUTTYPE" val="PNG"/>
  <p:tag name="IGUANATEXVERSION" val="160"/>
  <p:tag name="LATEXADDIN" val="\documentclass{article}&#10;\usepackage{amsmath}&#10;\pagestyle{empty}&#10;\def\*#1{\mathbf{#1}}&#10;\begin{document}&#10;&#10;\begin{equation}&#10;\mathcal{P}(\*b)=\left(\frac{3}{2\pi b^2}\right)^{3/2} \exp\left(-\frac{3\*b\cdot\*b}{2 b^2}\right)\nonumber&#10;\end{equation}&#10;&#10;\end{document}"/>
  <p:tag name="IGUANATEXSIZE" val="20"/>
  <p:tag name="IGUANATEXCURSOR" val="208"/>
  <p:tag name="TRANSPARENCY" val="True"/>
  <p:tag name="LATEXENGINEID" val="0"/>
  <p:tag name="TEMPFOLDER" val="c:\temp\"/>
  <p:tag name="LATEXFORMHEIGHT" val="312"/>
  <p:tag name="LATEXFORMWIDTH" val="722"/>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026.622"/>
  <p:tag name="OUTPUTTYPE" val="PNG"/>
  <p:tag name="IGUANATEXVERSION" val="160"/>
  <p:tag name="LATEXADDIN" val="\documentclass{article}&#10;\usepackage{amsmath}&#10;\pagestyle{empty}&#10;\def\*#1{\mathbf{#1}}&#10;\begin{document}&#10;&#10;\begin{equation}&#10;\mathcal{P}(\*b_1,\*b_2,\dots \*b_N)=\left(\frac{3}{2\pi b^2}\right)^{3N/2} \exp\left(-\frac{3}{2 b^2}\sum_{i=1}^N\*b_i\cdot\*b_i\right)\nonumber&#10;\end{equation}&#10;&#10;\end{document}"/>
  <p:tag name="IGUANATEXSIZE" val="20"/>
  <p:tag name="IGUANATEXCURSOR" val="249"/>
  <p:tag name="TRANSPARENCY" val="True"/>
  <p:tag name="LATEXENGINEID" val="0"/>
  <p:tag name="TEMPFOLDER" val="c:\temp\"/>
  <p:tag name="LATEXFORMHEIGHT" val="312"/>
  <p:tag name="LATEXFORMWIDTH" val="722"/>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640.4199"/>
  <p:tag name="OUTPUTTYPE" val="PNG"/>
  <p:tag name="IGUANATEXVERSION" val="160"/>
  <p:tag name="LATEXADDIN" val="\documentclass{article}&#10;\usepackage{amsmath}&#10;\pagestyle{empty}&#10;\def\*#1{\mathbf{#1}}&#10;\begin{document}&#10;&#10;\begin{equation}&#10;\langle \cos\theta_{ij} \rangle \ne 0\nonumber&#10;\end{equation}&#10;&#10;\end{document}"/>
  <p:tag name="IGUANATEXSIZE" val="20"/>
  <p:tag name="IGUANATEXCURSOR" val="157"/>
  <p:tag name="TRANSPARENCY" val="True"/>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16.2354"/>
  <p:tag name="OUTPUTTYPE" val="PNG"/>
  <p:tag name="IGUANATEXVERSION" val="160"/>
  <p:tag name="LATEXADDIN" val="\documentclass{article}&#10;\usepackage{amsmath}&#10;\pagestyle{empty}&#10;\def\*#1{\mathbf{#1}}&#10;\begin{document}&#10;&#10;\begin{equation}&#10;\*b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19.2351"/>
  <p:tag name="OUTPUTTYPE" val="PNG"/>
  <p:tag name="IGUANATEXVERSION" val="160"/>
  <p:tag name="LATEXADDIN" val="\documentclass{article}&#10;\usepackage{amsmath}&#10;\pagestyle{empty}&#10;\def\*#1{\mathbf{#1}}&#10;\begin{document}&#10;&#10;\begin{equation}&#10;\*b_2\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8.9802"/>
  <p:tag name="OUTPUTTYPE" val="PNG"/>
  <p:tag name="IGUANATEXVERSION" val="160"/>
  <p:tag name="LATEXADDIN" val="\documentclass{article}&#10;\usepackage{amsmath}&#10;\pagestyle{empty}&#10;\def\*#1{\mathbf{#1}}&#10;\begin{document}&#10;&#10;\begin{equation}&#10;\*b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38.1328"/>
  <p:tag name="OUTPUTTYPE" val="PNG"/>
  <p:tag name="IGUANATEXVERSION" val="160"/>
  <p:tag name="LATEXADDIN" val="\documentclass{article}&#10;\usepackage{amsmath}&#10;\pagestyle{empty}&#10;\def\*#1{\mathbf{#1}}&#10;\begin{document}&#10;&#10;\begin{equation}&#10;P_\nu \propto \exp\left(-\beta H_\nu\right) \nonumber&#10;\end{equation}&#10;&#10;\end{document}"/>
  <p:tag name="IGUANATEXSIZE" val="20"/>
  <p:tag name="IGUANATEXCURSOR" val="152"/>
  <p:tag name="TRANSPARENCY" val="True"/>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119.61"/>
  <p:tag name="OUTPUTTYPE" val="PNG"/>
  <p:tag name="IGUANATEXVERSION" val="160"/>
  <p:tag name="LATEXADDIN" val="\documentclass{article}&#10;\usepackage{amsmath}&#10;\pagestyle{empty}&#10;\def\*#1{\mathbf{#1}}&#10;\begin{document}&#10;&#10;\begin{equation}&#10;H_\nu = \frac{3kT}{2b^2}\sum_{i=1}^N\*b_i\cdot\*b_i\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7.1916"/>
  <p:tag name="OUTPUTTYPE" val="PNG"/>
  <p:tag name="IGUANATEXVERSION" val="160"/>
  <p:tag name="LATEXADDIN" val="\documentclass{article}&#10;\usepackage{amsmath}&#10;\pagestyle{empty}&#10;\def\*#1{\mathbf{#1}}&#10;\begin{document}&#10;&#10;\begin{equation}&#10;\kappa = \frac{3kT}{b^2}\nonumber&#10;\end{equation}&#10;&#10;\end{document}"/>
  <p:tag name="IGUANATEXSIZE" val="20"/>
  <p:tag name="IGUANATEXCURSOR" val="122"/>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640.4199"/>
  <p:tag name="OUTPUTTYPE" val="PNG"/>
  <p:tag name="IGUANATEXVERSION" val="160"/>
  <p:tag name="LATEXADDIN" val="\documentclass{article}&#10;\usepackage{amsmath}&#10;\pagestyle{empty}&#10;\def\*#1{\mathbf{#1}}&#10;\begin{document}&#10;&#10;\begin{equation}&#10;\langle \cos\theta_{ij} \rangle = 0\nonumber&#10;\end{equation}&#10;&#10;\end{document}"/>
  <p:tag name="IGUANATEXSIZE" val="20"/>
  <p:tag name="IGUANATEXCURSOR" val="153"/>
  <p:tag name="TRANSPARENCY" val="True"/>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426.322"/>
  <p:tag name="OUTPUTTYPE" val="PNG"/>
  <p:tag name="IGUANATEXVERSION" val="160"/>
  <p:tag name="LATEXADDIN" val="\documentclass{article}&#10;\usepackage{amsmath}&#10;\pagestyle{empty}&#10;\def\*#1{\mathbf{#1}}&#10;\begin{document}&#10;&#10;\begin{equation}&#10;b^2_\text{eff}=Nb^2=\langle R^2_\text{e2e}\rangle_\text{subchain}\nonumber&#10;\end{equation}&#10;&#10;\end{document}"/>
  <p:tag name="IGUANATEXSIZE" val="20"/>
  <p:tag name="IGUANATEXCURSOR" val="151"/>
  <p:tag name="TRANSPARENCY" val="True"/>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7.1916"/>
  <p:tag name="OUTPUTTYPE" val="PNG"/>
  <p:tag name="IGUANATEXVERSION" val="160"/>
  <p:tag name="LATEXADDIN" val="\documentclass{article}&#10;\usepackage{amsmath}&#10;\pagestyle{empty}&#10;\def\*#1{\mathbf{#1}}&#10;\begin{document}&#10;&#10;\begin{equation}&#10;\kappa = \frac{3kT}{b^2}\nonumber&#10;\end{equation}&#10;&#10;\end{document}"/>
  <p:tag name="IGUANATEXSIZE" val="20"/>
  <p:tag name="IGUANATEXCURSOR" val="122"/>
  <p:tag name="TRANSPARENCY" val="True"/>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557.555"/>
  <p:tag name="OUTPUTTYPE" val="PNG"/>
  <p:tag name="IGUANATEXVERSION" val="160"/>
  <p:tag name="LATEXADDIN" val="\documentclass{article}&#10;\usepackage{amsmath}&#10;\pagestyle{empty}&#10;\def\*#1{\mathbf{#1}}&#10;\begin{document}&#10;&#10;\begin{equation}&#10;\phi^*\approx \frac{Nb^3}{(N^{1/2} b)^3}\approx N^{-1/2} \ll 1\nonumber&#10;\end{equation}&#10;&#10;\end{document}"/>
  <p:tag name="IGUANATEXSIZE" val="20"/>
  <p:tag name="IGUANATEXCURSOR" val="178"/>
  <p:tag name="TRANSPARENCY" val="True"/>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922.3847"/>
  <p:tag name="OUTPUTTYPE" val="PNG"/>
  <p:tag name="IGUANATEXVERSION" val="160"/>
  <p:tag name="LATEXADDIN" val="\documentclass{article}&#10;\usepackage{amsmath}&#10;\pagestyle{empty}&#10;\def\*#1{\mathbf{#1}}&#10;\begin{document}&#10;&#10;\begin{equation}&#10;N\phi^*\approx N^{1/2} \gg 1\nonumber&#10;\end{equation}&#10;&#10;\end{document}"/>
  <p:tag name="IGUANATEXSIZE" val="20"/>
  <p:tag name="IGUANATEXCURSOR" val="148"/>
  <p:tag name="TRANSPARENCY" val="True"/>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3.9708"/>
  <p:tag name="OUTPUTTYPE" val="PNG"/>
  <p:tag name="IGUANATEXVERSION" val="160"/>
  <p:tag name="LATEXADDIN" val="\documentclass{article}&#10;\usepackage{amsmath}&#10;\pagestyle{empty}&#10;\def\*#1{\mathbf{#1}}&#10;\begin{document}&#10;&#10;\begin{equation}&#10;U(r)\nonumber&#10;\end{equation}&#10;&#10;\end{document}"/>
  <p:tag name="IGUANATEXSIZE" val="20"/>
  <p:tag name="IGUANATEXCURSOR" val="124"/>
  <p:tag name="TRANSPARENCY" val="True"/>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1.74354"/>
  <p:tag name="OUTPUTTYPE" val="PNG"/>
  <p:tag name="IGUANATEXVERSION" val="160"/>
  <p:tag name="LATEXADDIN" val="\documentclass{article}&#10;\usepackage{amsmath}&#10;\pagestyle{empty}&#10;\def\*#1{\mathbf{#1}}&#10;\begin{document}&#10;&#10;\begin{equation}&#10;r\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04.087"/>
  <p:tag name="OUTPUTTYPE" val="PNG"/>
  <p:tag name="IGUANATEXVERSION" val="160"/>
  <p:tag name="LATEXADDIN" val="\documentclass{article}&#10;\usepackage{amsmath}&#10;\pagestyle{empty}&#10;\def\*#1{\mathbf{#1}}&#10;\begin{document}&#10;&#10;\begin{equation}&#10;f(r)=\exp\left[-\beta U(r)\right]-1\nonumber&#10;\end{equation}&#10;&#10;\end{document}"/>
  <p:tag name="IGUANATEXSIZE" val="20"/>
  <p:tag name="IGUANATEXCURSOR" val="155"/>
  <p:tag name="TRANSPARENCY" val="True"/>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72.1409"/>
  <p:tag name="OUTPUTTYPE" val="PNG"/>
  <p:tag name="IGUANATEXVERSION" val="160"/>
  <p:tag name="LATEXADDIN" val="\documentclass{article}&#10;\usepackage{amsmath}&#10;\pagestyle{empty}&#10;\def\*#1{\mathbf{#1}}&#10;\begin{document}&#10;&#10;\begin{equation}&#10;v=-\int\text{d}\*r\;f(r)\nonumber&#10;\end{equation}&#10;&#10;\end{document}"/>
  <p:tag name="IGUANATEXSIZE" val="20"/>
  <p:tag name="IGUANATEXCURSOR" val="144"/>
  <p:tag name="TRANSPARENCY" val="True"/>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85.7143"/>
  <p:tag name="OUTPUTTYPE" val="PNG"/>
  <p:tag name="IGUANATEXVERSION" val="160"/>
  <p:tag name="LATEXADDIN" val="\documentclass{article}&#10;\usepackage{amsmath}&#10;\pagestyle{empty}&#10;\def\*#1{\mathbf{#1}}&#10;\begin{document}&#10;&#10;\begin{equation}&#10;v&gt;0\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85.7143"/>
  <p:tag name="OUTPUTTYPE" val="PNG"/>
  <p:tag name="IGUANATEXVERSION" val="160"/>
  <p:tag name="LATEXADDIN" val="\documentclass{article}&#10;\usepackage{amsmath}&#10;\pagestyle{empty}&#10;\def\*#1{\mathbf{#1}}&#10;\begin{document}&#10;&#10;\begin{equation}&#10;v&lt;0\nonumber&#10;\end{equation}&#10;&#10;\end{document}"/>
  <p:tag name="IGUANATEXSIZE" val="20"/>
  <p:tag name="IGUANATEXCURSOR" val="122"/>
  <p:tag name="TRANSPARENCY" val="True"/>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635.1707"/>
  <p:tag name="OUTPUTTYPE" val="PNG"/>
  <p:tag name="IGUANATEXVERSION" val="160"/>
  <p:tag name="LATEXADDIN" val="\documentclass{article}&#10;\usepackage{amsmath}&#10;\pagestyle{empty}&#10;\def\*#1{\mathbf{#1}}&#10;\begin{document}&#10;&#10;\begin{equation}&#10;\langle \cos\theta_{ij} \rangle = 1\nonumber&#10;\end{equation}&#10;&#10;\end{document}"/>
  <p:tag name="IGUANATEXSIZE" val="20"/>
  <p:tag name="IGUANATEXCURSOR" val="155"/>
  <p:tag name="TRANSPARENCY" val="True"/>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85.7143"/>
  <p:tag name="OUTPUTTYPE" val="PNG"/>
  <p:tag name="IGUANATEXVERSION" val="160"/>
  <p:tag name="LATEXADDIN" val="\documentclass{article}&#10;\usepackage{amsmath}&#10;\pagestyle{empty}&#10;\def\*#1{\mathbf{#1}}&#10;\begin{document}&#10;&#10;\begin{equation}&#10;v=0\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3.9708"/>
  <p:tag name="OUTPUTTYPE" val="PNG"/>
  <p:tag name="IGUANATEXVERSION" val="160"/>
  <p:tag name="LATEXADDIN" val="\documentclass{article}&#10;\usepackage{amsmath}&#10;\pagestyle{empty}&#10;\def\*#1{\mathbf{#1}}&#10;\begin{document}&#10;&#10;\begin{equation}&#10;U(r)\nonumber&#10;\end{equation}&#10;&#10;\end{document}"/>
  <p:tag name="IGUANATEXSIZE" val="20"/>
  <p:tag name="IGUANATEXCURSOR" val="124"/>
  <p:tag name="TRANSPARENCY" val="True"/>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12.2235"/>
  <p:tag name="OUTPUTTYPE" val="PNG"/>
  <p:tag name="IGUANATEXVERSION" val="160"/>
  <p:tag name="LATEXADDIN" val="\documentclass{article}&#10;\usepackage{amsmath}&#10;\pagestyle{empty}&#10;\def\*#1{\mathbf{#1}}&#10;\begin{document}&#10;&#10;\begin{equation}&#10;f(r)\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361.08"/>
  <p:tag name="OUTPUTTYPE" val="PNG"/>
  <p:tag name="IGUANATEXVERSION" val="160"/>
  <p:tag name="LATEXADDIN" val="\documentclass{article}&#10;\usepackage{amsmath}&#10;\pagestyle{empty}&#10;\def\*#1{\mathbf{#1}}&#10;\begin{document}&#10;&#10;\begin{equation}&#10;v=-4\pi\int\text{d}r\;r^2f(r)&gt;0\nonumber&#10;\end{equation}&#10;&#10;\end{document}"/>
  <p:tag name="IGUANATEXSIZE" val="20"/>
  <p:tag name="IGUANATEXCURSOR" val="151"/>
  <p:tag name="TRANSPARENCY" val="True"/>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3.9708"/>
  <p:tag name="OUTPUTTYPE" val="PNG"/>
  <p:tag name="IGUANATEXVERSION" val="160"/>
  <p:tag name="LATEXADDIN" val="\documentclass{article}&#10;\usepackage{amsmath}&#10;\pagestyle{empty}&#10;\def\*#1{\mathbf{#1}}&#10;\begin{document}&#10;&#10;\begin{equation}&#10;U(r)\nonumber&#10;\end{equation}&#10;&#10;\end{document}"/>
  <p:tag name="IGUANATEXSIZE" val="20"/>
  <p:tag name="IGUANATEXCURSOR" val="124"/>
  <p:tag name="TRANSPARENCY" val="True"/>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12.2235"/>
  <p:tag name="OUTPUTTYPE" val="PNG"/>
  <p:tag name="IGUANATEXVERSION" val="160"/>
  <p:tag name="LATEXADDIN" val="\documentclass{article}&#10;\usepackage{amsmath}&#10;\pagestyle{empty}&#10;\def\*#1{\mathbf{#1}}&#10;\begin{document}&#10;&#10;\begin{equation}&#10;f(r)\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361.08"/>
  <p:tag name="OUTPUTTYPE" val="PNG"/>
  <p:tag name="IGUANATEXVERSION" val="160"/>
  <p:tag name="LATEXADDIN" val="\documentclass{article}&#10;\usepackage{amsmath}&#10;\pagestyle{empty}&#10;\def\*#1{\mathbf{#1}}&#10;\begin{document}&#10;&#10;\begin{equation}&#10;v=-4\pi\int\text{d}r\;r^2f(r)=0\nonumber&#10;\end{equation}&#10;&#10;\end{document}"/>
  <p:tag name="IGUANATEXSIZE" val="20"/>
  <p:tag name="IGUANATEXCURSOR" val="151"/>
  <p:tag name="TRANSPARENCY" val="True"/>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3.9708"/>
  <p:tag name="OUTPUTTYPE" val="PNG"/>
  <p:tag name="IGUANATEXVERSION" val="160"/>
  <p:tag name="LATEXADDIN" val="\documentclass{article}&#10;\usepackage{amsmath}&#10;\pagestyle{empty}&#10;\def\*#1{\mathbf{#1}}&#10;\begin{document}&#10;&#10;\begin{equation}&#10;U(r)\nonumber&#10;\end{equation}&#10;&#10;\end{document}"/>
  <p:tag name="IGUANATEXSIZE" val="20"/>
  <p:tag name="IGUANATEXCURSOR" val="124"/>
  <p:tag name="TRANSPARENCY" val="True"/>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12.2235"/>
  <p:tag name="OUTPUTTYPE" val="PNG"/>
  <p:tag name="IGUANATEXVERSION" val="160"/>
  <p:tag name="LATEXADDIN" val="\documentclass{article}&#10;\usepackage{amsmath}&#10;\pagestyle{empty}&#10;\def\*#1{\mathbf{#1}}&#10;\begin{document}&#10;&#10;\begin{equation}&#10;f(r)\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361.08"/>
  <p:tag name="OUTPUTTYPE" val="PNG"/>
  <p:tag name="IGUANATEXVERSION" val="160"/>
  <p:tag name="LATEXADDIN" val="\documentclass{article}&#10;\usepackage{amsmath}&#10;\pagestyle{empty}&#10;\def\*#1{\mathbf{#1}}&#10;\begin{document}&#10;&#10;\begin{equation}&#10;v=-4\pi\int\text{d}r\;r^2f(r)&lt;0\nonumber&#10;\end{equation}&#10;&#10;\end{document}"/>
  <p:tag name="IGUANATEXSIZE" val="20"/>
  <p:tag name="IGUANATEXCURSOR" val="150"/>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4841"/>
  <p:tag name="OUTPUTTYPE" val="PNG"/>
  <p:tag name="IGUANATEXVERSION" val="160"/>
  <p:tag name="LATEXADDIN" val="\documentclass{article}&#10;\usepackage{amsmath}&#10;\pagestyle{empty}&#10;\def\*#1{\mathbf{#1}}&#10;\begin{document}&#10;&#10;\begin{equation}&#10;\theta_{ij}\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718.4102"/>
  <p:tag name="OUTPUTTYPE" val="PNG"/>
  <p:tag name="IGUANATEXVERSION" val="160"/>
  <p:tag name="LATEXADDIN" val="\documentclass{article}&#10;\usepackage{amsmath}&#10;\pagestyle{empty}&#10;\def\*#1{\mathbf{#1}}&#10;\begin{document}&#10;&#10;\begin{equation}&#10; F_\text{st} \sim \frac{kT}{Nb^2}R^2\nonumber&#10;\end{equation}&#10;&#10;\end{document}"/>
  <p:tag name="IGUANATEXSIZE" val="20"/>
  <p:tag name="IGUANATEXCURSOR" val="120"/>
  <p:tag name="TRANSPARENCY" val="True"/>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319.835"/>
  <p:tag name="OUTPUTTYPE" val="PNG"/>
  <p:tag name="IGUANATEXVERSION" val="160"/>
  <p:tag name="LATEXADDIN" val="\documentclass{article}&#10;\usepackage{amsmath}&#10;\pagestyle{empty}&#10;\def\*#1{\mathbf{#1}}&#10;\begin{document}&#10;&#10;\begin{equation}&#10;F_\text{ev}\sim NkT v\rho\sim kT v \frac{N^2}{R^3}\nonumber&#10;\end{equation}&#10;&#10;\end{document}"/>
  <p:tag name="IGUANATEXSIZE" val="20"/>
  <p:tag name="IGUANATEXCURSOR" val="120"/>
  <p:tag name="TRANSPARENCY" val="True"/>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931.009"/>
  <p:tag name="OUTPUTTYPE" val="PNG"/>
  <p:tag name="IGUANATEXVERSION" val="160"/>
  <p:tag name="LATEXADDIN" val="\documentclass{article}&#10;\usepackage{amsmath}&#10;\pagestyle{empty}&#10;\def\*#1{\mathbf{#1}}&#10;\begin{document}&#10;&#10;\begin{equation}&#10;F=F_\text{st}+F_\text{ev}\approx kT\left(v\frac{N^2}{R^3}+\frac{R^2}{Nb^2}\right)\nonumber&#10;\end{equation}&#10;&#10;\end{document}"/>
  <p:tag name="IGUANATEXSIZE" val="20"/>
  <p:tag name="IGUANATEXCURSOR" val="193"/>
  <p:tag name="TRANSPARENCY" val="True"/>
  <p:tag name="LATEXENGINEID" val="0"/>
  <p:tag name="TEMPFOLDER" val="c:\temp\"/>
  <p:tag name="LATEXFORMHEIGHT" val="312"/>
  <p:tag name="LATEXFORMWIDTH" val="769"/>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634.4207"/>
  <p:tag name="OUTPUTTYPE" val="PNG"/>
  <p:tag name="IGUANATEXVERSION" val="160"/>
  <p:tag name="LATEXADDIN" val="\documentclass{article}&#10;\usepackage{amsmath}&#10;\pagestyle{empty}&#10;\def\*#1{\mathbf{#1}}&#10;\begin{document}&#10;&#10;\begin{equation}&#10;\frac{\partial F}{\partial R}=0\;\;\rightarrow\nonumber&#10;\end{equation}&#10;&#10;\end{document}"/>
  <p:tag name="IGUANATEXSIZE" val="20"/>
  <p:tag name="IGUANATEXCURSOR" val="166"/>
  <p:tag name="TRANSPARENCY" val="True"/>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1028.121"/>
  <p:tag name="OUTPUTTYPE" val="PNG"/>
  <p:tag name="IGUANATEXVERSION" val="160"/>
  <p:tag name="LATEXADDIN" val="\documentclass{article}&#10;\usepackage{amsmath}&#10;\pagestyle{empty}&#10;\def\*#1{\mathbf{#1}}&#10;\begin{document}&#10;&#10;\begin{equation}&#10;R_F\approx v^{1/5}b^{2/5}N^{3/5}\nonumber&#10;\end{equation}&#10;&#10;\end{document}"/>
  <p:tag name="IGUANATEXSIZE" val="20"/>
  <p:tag name="IGUANATEXCURSOR" val="152"/>
  <p:tag name="TRANSPARENCY" val="True"/>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50.8811"/>
  <p:tag name="OUTPUTTYPE" val="PNG"/>
  <p:tag name="IGUANATEXVERSION" val="160"/>
  <p:tag name="LATEXADDIN" val="\documentclass{article}&#10;\usepackage{amsmath}&#10;\pagestyle{empty}&#10;\def\*#1{\mathbf{#1}}&#10;\begin{document}&#10;&#10;\begin{equation}&#10;R\sim N^{3/5}&gt;N^{1/2}\nonumber&#10;\end{equation}&#10;&#10;\end{document}"/>
  <p:tag name="IGUANATEXSIZE" val="20"/>
  <p:tag name="IGUANATEXCURSOR" val="141"/>
  <p:tag name="TRANSPARENCY" val="True"/>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442.82"/>
  <p:tag name="OUTPUTTYPE" val="PNG"/>
  <p:tag name="IGUANATEXVERSION" val="160"/>
  <p:tag name="LATEXADDIN" val="\documentclass{article}&#10;\usepackage{amsmath}&#10;\pagestyle{empty}&#10;\def\*#1{\mathbf{#1}}&#10;\begin{document}&#10;&#10;\begin{equation}&#10;F_\text{ev}\sim vkT\frac{N^2}{R^3}\sim vkT\frac{N^{1/2}}{b^3}\nonumber&#10;\end{equation}&#10;&#10;\end{document}"/>
  <p:tag name="IGUANATEXSIZE" val="20"/>
  <p:tag name="IGUANATEXCURSOR" val="180"/>
  <p:tag name="TRANSPARENCY" val="True"/>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57.6303"/>
  <p:tag name="OUTPUTTYPE" val="PNG"/>
  <p:tag name="IGUANATEXVERSION" val="160"/>
  <p:tag name="LATEXADDIN" val="\documentclass{article}&#10;\usepackage{amsmath}&#10;\pagestyle{empty}&#10;\def\*#1{\mathbf{#1}}&#10;\begin{document}&#10;&#10;\begin{equation}&#10;kT\sim vkT\frac{m^2}{\xi^3}\;\;\rightarrow\nonumber&#10;\end{equation}&#10;&#10;\end{document}"/>
  <p:tag name="IGUANATEXSIZE" val="20"/>
  <p:tag name="IGUANATEXCURSOR" val="162"/>
  <p:tag name="TRANSPARENCY" val="True"/>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498.6877"/>
  <p:tag name="OUTPUTTYPE" val="PNG"/>
  <p:tag name="IGUANATEXVERSION" val="160"/>
  <p:tag name="LATEXADDIN" val="\documentclass{article}&#10;\usepackage{amsmath}&#10;\pagestyle{empty}&#10;\def\*#1{\mathbf{#1}}&#10;\begin{document}&#10;&#10;\begin{equation}&#10;\xi^3\sim vm^2\nonumber&#10;\end{equation}&#10;&#10;\end{document}"/>
  <p:tag name="IGUANATEXSIZE" val="20"/>
  <p:tag name="IGUANATEXCURSOR" val="134"/>
  <p:tag name="TRANSPARENCY" val="True"/>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486.6891"/>
  <p:tag name="OUTPUTTYPE" val="PNG"/>
  <p:tag name="IGUANATEXVERSION" val="160"/>
  <p:tag name="LATEXADDIN" val="\documentclass{article}&#10;\usepackage{amsmath}&#10;\pagestyle{empty}&#10;\def\*#1{\mathbf{#1}}&#10;\begin{document}&#10;&#10;\begin{equation}&#10;\xi^2\sim mb^2\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348.7064"/>
  <p:tag name="OUTPUTTYPE" val="PNG"/>
  <p:tag name="IGUANATEXVERSION" val="160"/>
  <p:tag name="LATEXADDIN" val="\documentclass{article}&#10;\usepackage{amsmath}&#10;\pagestyle{empty}&#10;\def\*#1{\mathbf{#1}}&#10;\begin{document}&#10;&#10;\begin{equation}&#10;\xi\sim \frac{b^4}{v}\nonumber&#10;\end{equation}&#10;&#10;\end{document}"/>
  <p:tag name="IGUANATEXSIZE" val="20"/>
  <p:tag name="IGUANATEXCURSOR" val="140"/>
  <p:tag name="TRANSPARENCY" val="True"/>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638.9202"/>
  <p:tag name="OUTPUTTYPE" val="PNG"/>
  <p:tag name="IGUANATEXVERSION" val="160"/>
  <p:tag name="LATEXADDIN" val="\documentclass{article}&#10;\usepackage{amsmath}&#10;\pagestyle{empty}&#10;\def\*#1{\mathbf{#1}}&#10;\begin{document}&#10;&#10;\begin{equation}&#10;m\sim \left(\frac{b^3}{v}\right)^2\nonumber&#10;\end{equation}&#10;&#10;\end{document}"/>
  <p:tag name="IGUANATEXSIZE" val="20"/>
  <p:tag name="IGUANATEXCURSOR" val="154"/>
  <p:tag name="TRANSPARENCY" val="True"/>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333.7083"/>
  <p:tag name="ORIGINALWIDTH" val="2584.177"/>
  <p:tag name="OUTPUTTYPE" val="PNG"/>
  <p:tag name="IGUANATEXVERSION" val="160"/>
  <p:tag name="LATEXADDIN" val="\documentclass{article}&#10;\usepackage{amsmath}&#10;\pagestyle{empty}&#10;\def\*#1{\mathbf{#1}}&#10;\begin{document}&#10;&#10;\begin{equation}&#10;R^3\sim \xi^3 \left(\frac{N}{m}\right)\;\;\;\rightarrow\;\;\;R\sim \xi\left(\frac{N}{m}\right)^{1/3}\sim b^2 \frac{N^{1/3}}{|v|^{1/3}}\nonumber&#10;\end{equation}&#10;&#10;\end{document}"/>
  <p:tag name="IGUANATEXSIZE" val="20"/>
  <p:tag name="IGUANATEXCURSOR" val="213"/>
  <p:tag name="TRANSPARENCY" val="True"/>
  <p:tag name="LATEXENGINEID" val="0"/>
  <p:tag name="TEMPFOLDER" val="c:\temp\"/>
  <p:tag name="LATEXFORMHEIGHT" val="312"/>
  <p:tag name="LATEXFORMWIDTH" val="827.5"/>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50.8811"/>
  <p:tag name="OUTPUTTYPE" val="PNG"/>
  <p:tag name="IGUANATEXVERSION" val="160"/>
  <p:tag name="LATEXADDIN" val="\documentclass{article}&#10;\usepackage{amsmath}&#10;\pagestyle{empty}&#10;\def\*#1{\mathbf{#1}}&#10;\begin{document}&#10;&#10;\begin{equation}&#10;R\sim N^{1/3}&lt;N^{1/2}\nonumber&#10;\end{equation}&#10;&#10;\end{document}"/>
  <p:tag name="IGUANATEXSIZE" val="20"/>
  <p:tag name="IGUANATEXCURSOR" val="134"/>
  <p:tag name="TRANSPARENCY" val="True"/>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4007.499"/>
  <p:tag name="OUTPUTTYPE" val="PNG"/>
  <p:tag name="IGUANATEXVERSION" val="160"/>
  <p:tag name="LATEXADDIN" val="\documentclass{article}&#10;\usepackage{amsmath}&#10;\pagestyle{empty}&#10;\def\*#1{\mathbf{#1}}&#10;\begin{document}&#10;&#10;\begin{equation}&#10;Z_0=\int d\*r^{N+1}\;\exp\left[-\beta U_0 (\*r^{N+1})\right]=\int d\*r^{N+1}\;\exp\left[-\frac{3}{2b^2}\sum_{i=1}^N |\*r_i-\*r_{i-1}|^2\right]\nonumber&#10;\end{equation}&#10;&#10;\end{document}"/>
  <p:tag name="IGUANATEXSIZE" val="20"/>
  <p:tag name="IGUANATEXCURSOR" val="255"/>
  <p:tag name="TRANSPARENCY" val="True"/>
  <p:tag name="LATEXENGINEID" val="0"/>
  <p:tag name="TEMPFOLDER" val="c:\temp\"/>
  <p:tag name="LATEXFORMHEIGHT" val="312"/>
  <p:tag name="LATEXFORMWIDTH" val="948"/>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84.852"/>
  <p:tag name="OUTPUTTYPE" val="PNG"/>
  <p:tag name="IGUANATEXVERSION" val="160"/>
  <p:tag name="LATEXADDIN" val="\documentclass{article}&#10;\usepackage{amsmath}&#10;\pagestyle{empty}&#10;\def\*#1{\mathbf{#1}}&#10;\begin{document}&#10;&#10;\begin{equation}&#10;\*r^{N+1}=\left(\*r_0,\*r_1,\dots\*r_N \right)\nonumber&#10;\end{equation}&#10;&#10;\end{document}"/>
  <p:tag name="IGUANATEXSIZE" val="20"/>
  <p:tag name="IGUANATEXCURSOR" val="165"/>
  <p:tag name="TRANSPARENCY" val="True"/>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611.548"/>
  <p:tag name="OUTPUTTYPE" val="PNG"/>
  <p:tag name="IGUANATEXVERSION" val="160"/>
  <p:tag name="LATEXADDIN" val="\documentclass{article}&#10;\usepackage{amsmath}&#10;\pagestyle{empty}&#10;\def\*#1{\mathbf{#1}}&#10;\begin{document}&#10;&#10;\begin{equation}&#10;=V\int d\*b^{N} \exp\left[-\frac{3}{2b^2}\sum_{i=1}^N \*b_i\cdot\*b_i\right] = V\left(\int d\*b \exp\left[-\frac{3}{2b^2}\*b\cdot\*b\right]\right)^N\nonumber&#10;\end{equation}&#10;&#10;\end{document}"/>
  <p:tag name="IGUANATEXSIZE" val="20"/>
  <p:tag name="IGUANATEXCURSOR" val="252"/>
  <p:tag name="TRANSPARENCY" val="True"/>
  <p:tag name="LATEXENGINEID" val="0"/>
  <p:tag name="TEMPFOLDER" val="c:\temp\"/>
  <p:tag name="LATEXFORMHEIGHT" val="312"/>
  <p:tag name="LATEXFORMWIDTH" val="827.5"/>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16.2354"/>
  <p:tag name="OUTPUTTYPE" val="PNG"/>
  <p:tag name="IGUANATEXVERSION" val="160"/>
  <p:tag name="LATEXADDIN" val="\documentclass{article}&#10;\usepackage{amsmath}&#10;\pagestyle{empty}&#10;\def\*#1{\mathbf{#1}}&#10;\begin{document}&#10;&#10;\begin{equation}&#10;\*b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19.2351"/>
  <p:tag name="OUTPUTTYPE" val="PNG"/>
  <p:tag name="IGUANATEXVERSION" val="160"/>
  <p:tag name="LATEXADDIN" val="\documentclass{article}&#10;\usepackage{amsmath}&#10;\pagestyle{empty}&#10;\def\*#1{\mathbf{#1}}&#10;\begin{document}&#10;&#10;\begin{equation}&#10;\*b_2\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8.9802"/>
  <p:tag name="OUTPUTTYPE" val="PNG"/>
  <p:tag name="IGUANATEXVERSION" val="160"/>
  <p:tag name="LATEXADDIN" val="\documentclass{article}&#10;\usepackage{amsmath}&#10;\pagestyle{empty}&#10;\def\*#1{\mathbf{#1}}&#10;\begin{document}&#10;&#10;\begin{equation}&#10;\*b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2312.711"/>
  <p:tag name="OUTPUTTYPE" val="PNG"/>
  <p:tag name="IGUANATEXVERSION" val="160"/>
  <p:tag name="LATEXADDIN" val="\documentclass{article}&#10;\usepackage{amsmath}&#10;\pagestyle{empty}&#10;\def\*#1{\mathbf{#1}}&#10;\begin{document}&#10;&#10;\begin{equation}&#10;P(\*r_0,\*b^N)=\frac{1}{V}\prod_{i=1}^N\frac{\exp\left[-\beta h(\*b\cdot\*b)\right]}{\int d\*b_i \exp\left[-\beta h(\*b_i\cdot\*b_i)\right]}\nonumber&#10;\end{equation}&#10;&#10;\end{document}"/>
  <p:tag name="IGUANATEXSIZE" val="20"/>
  <p:tag name="IGUANATEXCURSOR" val="251"/>
  <p:tag name="TRANSPARENCY" val="True"/>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765.6542"/>
  <p:tag name="OUTPUTTYPE" val="PNG"/>
  <p:tag name="IGUANATEXVERSION" val="160"/>
  <p:tag name="LATEXADDIN" val="\documentclass{article}&#10;\usepackage{amsmath}&#10;\pagestyle{empty}&#10;\def\*#1{\mathbf{#1}}&#10;\begin{document}&#10;&#10;\begin{equation}&#10;h(x)=\frac{3kT}{2b^2}x^2\nonumber&#10;\end{equation}&#10;&#10;\end{document}"/>
  <p:tag name="IGUANATEXSIZE" val="20"/>
  <p:tag name="IGUANATEXCURSOR" val="144"/>
  <p:tag name="TRANSPARENCY" val="True"/>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24.7094"/>
  <p:tag name="OUTPUTTYPE" val="PNG"/>
  <p:tag name="IGUANATEXVERSION" val="160"/>
  <p:tag name="LATEXADDIN" val="\documentclass{article}&#10;\usepackage{amsmath}&#10;\pagestyle{empty}&#10;\def\*#1{\mathbf{#1}}&#10;\begin{document}&#10;&#10;\begin{equation}&#10;p(\*r,j)\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844.769"/>
  <p:tag name="OUTPUTTYPE" val="PNG"/>
  <p:tag name="IGUANATEXVERSION" val="160"/>
  <p:tag name="LATEXADDIN" val="\documentclass{article}&#10;\usepackage{amsmath}&#10;\pagestyle{empty}&#10;\def\*#1{\mathbf{#1}}&#10;\begin{document}&#10;&#10;\begin{equation}&#10;p(\*r,j) = \int d\*b \,\Phi(\*b)p(\*r-\*b,j-1)\nonumber&#10;\end{equation}&#10;&#10;\end{document}"/>
  <p:tag name="IGUANATEXSIZE" val="20"/>
  <p:tag name="IGUANATEXCURSOR" val="165"/>
  <p:tag name="TRANSPARENCY" val="True"/>
  <p:tag name="LATEXENGINEID" val="0"/>
  <p:tag name="TEMPFOLDER" val="c:\temp\"/>
  <p:tag name="LATEXFORMHEIGHT" val="312"/>
  <p:tag name="LATEXFORMWIDTH" val="67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921.26"/>
  <p:tag name="OUTPUTTYPE" val="PNG"/>
  <p:tag name="IGUANATEXVERSION" val="160"/>
  <p:tag name="LATEXADDIN" val="\documentclass{article}&#10;\usepackage{amsmath}&#10;\pagestyle{empty}&#10;\def\*#1{\mathbf{#1}}&#10;\begin{document}&#10;&#10;\begin{equation}&#10;\Phi(\*b)=\left(\frac{3}{2\pi b^2}\right)^{3/2}\exp\left[-\frac{3}{2b^2}\*b\cdot\*b\right]\nonumber&#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332.583"/>
  <p:tag name="OUTPUTTYPE" val="PNG"/>
  <p:tag name="IGUANATEXVERSION" val="160"/>
  <p:tag name="LATEXADDIN" val="\documentclass{article}&#10;\usepackage{amsmath}&#10;\pagestyle{empty}&#10;\def\*#1{\mathbf{#1}}&#10;\begin{document}&#10;&#10;\begin{equation}&#10;\hat p(\*k,j)=\hat\Phi(\*k)\hat p(\*k,j-1)\nonumber&#10;\end{equation}&#10;&#10;\end{document}"/>
  <p:tag name="IGUANATEXSIZE" val="20"/>
  <p:tag name="IGUANATEXCURSOR" val="162"/>
  <p:tag name="TRANSPARENCY" val="True"/>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933.633"/>
  <p:tag name="OUTPUTTYPE" val="PNG"/>
  <p:tag name="IGUANATEXVERSION" val="160"/>
  <p:tag name="LATEXADDIN" val="\documentclass{article}&#10;\usepackage{amsmath}&#10;\pagestyle{empty}&#10;\def\*#1{\mathbf{#1}}&#10;\begin{document}&#10;&#10;\begin{equation}&#10;\hat p(\*k,N)=\left[\hat\Phi(\*k)\right]^N \hat p(\*k,0) = \exp\left(-\frac{Nb^2}{6}\*k\cdot\*k\right)\hat p(\*k,0)\nonumber&#10;\end{equation}&#10;&#10;\end{document}"/>
  <p:tag name="IGUANATEXSIZE" val="20"/>
  <p:tag name="IGUANATEXCURSOR" val="235"/>
  <p:tag name="TRANSPARENCY" val="True"/>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2442.445"/>
  <p:tag name="OUTPUTTYPE" val="PNG"/>
  <p:tag name="IGUANATEXVERSION" val="160"/>
  <p:tag name="LATEXADDIN" val="\documentclass{article}&#10;\usepackage{amsmath}&#10;\pagestyle{empty}&#10;\def\*#1{\mathbf{#1}}&#10;\begin{document}&#10;&#10;\begin{equation}&#10;\hat p(\*R,N) = \left(\frac{3}{2\pi Nb^2}\right)^{3/2}\exp\left(-\frac{3}{2Nb^2}\*R\cdot\*R\right)\nonumber&#10;\end{equation}&#10;&#10;\end{document}"/>
  <p:tag name="IGUANATEXSIZE" val="20"/>
  <p:tag name="IGUANATEXCURSOR" val="211"/>
  <p:tag name="TRANSPARENCY" val="True"/>
  <p:tag name="LATEXENGINEID" val="0"/>
  <p:tag name="TEMPFOLDER" val="c:\temp\"/>
  <p:tag name="LATEXFORMHEIGHT" val="312"/>
  <p:tag name="LATEXFORMWIDTH" val="1010"/>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1529.059"/>
  <p:tag name="OUTPUTTYPE" val="PNG"/>
  <p:tag name="IGUANATEXVERSION" val="160"/>
  <p:tag name="LATEXADDIN" val="\documentclass{article}&#10;\usepackage{amsmath}&#10;\pagestyle{empty}&#10;\def\*#1{\mathbf{#1}}&#10;\begin{document}&#10;&#10;\begin{equation}&#10;\beta U\left[\*r\right]=\frac{3}{2b^2}\int_0^N ds \left|\frac{d\*r(s)}{ds}\right|^2\nonumber&#10;\end{equation}&#10;&#10;\end{document}"/>
  <p:tag name="IGUANATEXSIZE" val="20"/>
  <p:tag name="IGUANATEXCURSOR" val="193"/>
  <p:tag name="TRANSPARENCY" val="True"/>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262.842"/>
  <p:tag name="OUTPUTTYPE" val="PNG"/>
  <p:tag name="IGUANATEXVERSION" val="160"/>
  <p:tag name="LATEXADDIN" val="\documentclass{article}&#10;\usepackage{amsmath}&#10;\pagestyle{empty}&#10;\def\*#1{\mathbf{#1}}&#10;\begin{document}&#10;&#10;\begin{equation}&#10;\frac{\partial}{\partial s}p(\*r,s) = \frac{b^2}{6}\nabla^2 p(\*r,s)\nonumber&#10;\end{equation}&#10;&#10;\end{document}"/>
  <p:tag name="IGUANATEXSIZE" val="20"/>
  <p:tag name="IGUANATEXCURSOR" val="188"/>
  <p:tag name="TRANSPARENCY" val="True"/>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262.842"/>
  <p:tag name="OUTPUTTYPE" val="PNG"/>
  <p:tag name="IGUANATEXVERSION" val="160"/>
  <p:tag name="LATEXADDIN" val="\documentclass{article}&#10;\usepackage{amsmath}&#10;\pagestyle{empty}&#10;\def\*#1{\mathbf{#1}}&#10;\begin{document}&#10;&#10;\begin{equation}&#10;\frac{\partial}{\partial s}p(\*r,s) = \frac{b^2}{6}\nabla^2 p(\*r,s)\nonumber&#10;\end{equation}&#10;&#10;\end{document}"/>
  <p:tag name="IGUANATEXSIZE" val="20"/>
  <p:tag name="IGUANATEXCURSOR" val="188"/>
  <p:tag name="TRANSPARENCY" val="True"/>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10.1613"/>
  <p:tag name="OUTPUTTYPE" val="PNG"/>
  <p:tag name="IGUANATEXVERSION" val="160"/>
  <p:tag name="LATEXADDIN" val="\documentclass{article}&#10;\usepackage{amsmath}&#10;\pagestyle{empty}&#10;\def\*#1{\mathbf{#1}}&#10;\begin{document}&#10;&#10;\begin{equation}&#10;p(\*r,0)=\delta(\*r)\nonumber&#10;\end{equation}&#10;&#10;\end{document}"/>
  <p:tag name="IGUANATEXSIZE" val="20"/>
  <p:tag name="IGUANATEXCURSOR" val="139"/>
  <p:tag name="TRANSPARENCY" val="True"/>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923.51"/>
  <p:tag name="OUTPUTTYPE" val="PNG"/>
  <p:tag name="IGUANATEXVERSION" val="160"/>
  <p:tag name="LATEXADDIN" val="\documentclass{article}&#10;\usepackage{amsmath}&#10;\pagestyle{empty}&#10;\def\*#1{\mathbf{#1}}&#10;\begin{document}&#10;&#10;\begin{equation}&#10;p(\*r,s)=\left(\frac{3}{2\pi s b^2}\right)^{3/2}\exp\left(-\frac{3r^2}{2sb^2}\right)\nonumber&#10;\end{equation}&#10;&#10;\end{document}"/>
  <p:tag name="IGUANATEXSIZE" val="20"/>
  <p:tag name="IGUANATEXCURSOR" val="197"/>
  <p:tag name="TRANSPARENCY" val="True"/>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032.996"/>
  <p:tag name="OUTPUTTYPE" val="PNG"/>
  <p:tag name="IGUANATEXVERSION" val="160"/>
  <p:tag name="LATEXADDIN" val="\documentclass{article}&#10;\usepackage{amsmath}&#10;\pagestyle{empty}&#10;\def\*#1{\mathbf{#1}}&#10;\begin{document}&#10;&#10;\begin{equation}&#10;\hat\rho(\*r,s) = \int d\*R \,\,p(\*r,s)p(\*R-\*r,N-s) \nonumber&#10;\end{equation}&#10;&#10;\end{document}"/>
  <p:tag name="IGUANATEXSIZE" val="20"/>
  <p:tag name="IGUANATEXCURSOR" val="124"/>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66.9291"/>
  <p:tag name="OUTPUTTYPE" val="PNG"/>
  <p:tag name="IGUANATEXVERSION" val="160"/>
  <p:tag name="LATEXADDIN" val="\documentclass{article}&#10;\usepackage{amsmath}&#10;\pagestyle{empty}&#10;\def\*#1{\mathbf{#1}}&#10;\begin{document}&#10;&#10;\begin{equation}&#10;\langle \*R_\text{e2e} \rangle = \*0\nonumber&#10;\end{equation}&#10;&#10;\end{document}"/>
  <p:tag name="IGUANATEXSIZE" val="20"/>
  <p:tag name="IGUANATEXCURSOR" val="156"/>
  <p:tag name="TRANSPARENCY" val="True"/>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09.111"/>
  <p:tag name="OUTPUTTYPE" val="PNG"/>
  <p:tag name="IGUANATEXVERSION" val="160"/>
  <p:tag name="LATEXADDIN" val="\documentclass{article}&#10;\usepackage{amsmath}&#10;\pagestyle{empty}&#10;\def\*#1{\mathbf{#1}}&#10;\begin{document}&#10;&#10;\begin{equation}&#10;\rho(\*r)=\int_0^N ds\,\,\hat\rho(\*r,s)\nonumber&#10;\end{equation}&#10;&#10;\end{document}"/>
  <p:tag name="IGUANATEXSIZE" val="20"/>
  <p:tag name="IGUANATEXCURSOR" val="138"/>
  <p:tag name="TRANSPARENCY" val="True"/>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5.519"/>
  <p:tag name="OUTPUTTYPE" val="PNG"/>
  <p:tag name="IGUANATEXVERSION" val="160"/>
  <p:tag name="LATEXADDIN" val="\documentclass{article}&#10;\usepackage{amsmath}&#10;\pagestyle{empty}&#10;\def\*#1{\mathbf{#1}}&#10;\begin{document}&#10;&#10;\begin{equation}&#10;\rho(r)=\frac{3}{2\pi b^2 r}\left[1-\text{erf}\left(\sqrt{\frac{3}{2N}}\frac{r}{b}\right)\right]\nonumber&#10;\end{equation}&#10;&#10;\end{document}"/>
  <p:tag name="IGUANATEXSIZE" val="20"/>
  <p:tag name="IGUANATEXCURSOR" val="202"/>
  <p:tag name="TRANSPARENCY" val="True"/>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553.4308"/>
  <p:tag name="OUTPUTTYPE" val="PNG"/>
  <p:tag name="IGUANATEXVERSION" val="160"/>
  <p:tag name="LATEXADDIN" val="\documentclass{article}&#10;\usepackage{amsmath}&#10;\pagestyle{empty}&#10;\def\*#1{\mathbf{#1}}&#10;\begin{document}&#10;&#10;\begin{equation}&#10;G(\*r,\*r',N)\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449.569"/>
  <p:tag name="OUTPUTTYPE" val="PNG"/>
  <p:tag name="IGUANATEXVERSION" val="160"/>
  <p:tag name="LATEXADDIN" val="\documentclass{article}&#10;\usepackage{amsmath}&#10;\pagestyle{empty}&#10;\def\*#1{\mathbf{#1}}&#10;\begin{document}&#10;&#10;\begin{equation}&#10;G(\*r-\*r',N)=p(\*r-\*r',N)\nonumber&#10;\end{equation}&#10;&#10;\end{document}"/>
  <p:tag name="IGUANATEXSIZE" val="20"/>
  <p:tag name="IGUANATEXCURSOR" val="147"/>
  <p:tag name="TRANSPARENCY" val="True"/>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137.983"/>
  <p:tag name="OUTPUTTYPE" val="PNG"/>
  <p:tag name="IGUANATEXVERSION" val="160"/>
  <p:tag name="LATEXADDIN" val="\documentclass{article}&#10;\usepackage{amsmath}&#10;\pagestyle{empty}&#10;\def\*#1{\mathbf{#1}}&#10;\begin{document}&#10;&#10;\begin{equation}&#10;\left(\frac{\partial}{\partial s}-\frac{b^2}{6}\nabla^2\right)G(\*r,\*r',s) = \delta(\*r-\*r')\delta(s)\nonumber&#10;\end{equation}&#10;&#10;\end{document}"/>
  <p:tag name="IGUANATEXSIZE" val="20"/>
  <p:tag name="IGUANATEXCURSOR" val="223"/>
  <p:tag name="TRANSPARENCY" val="True"/>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5517.811"/>
  <p:tag name="OUTPUTTYPE" val="PNG"/>
  <p:tag name="IGUANATEXVERSION" val="160"/>
  <p:tag name="LATEXADDIN" val="\documentclass{article}&#10;\usepackage{amsmath}&#10;\pagestyle{empty}&#10;\def\*#1{\mathbf{#1}}&#10;\begin{document}&#10;&#10;\begin{equation}&#10;Z=\int \mathcal{D}\*r\;\exp\left[-\beta U_0 [\*r] - \beta U_1[\*r]\right] = \int \mathcal{D}\*r\;\exp\left[-\frac{3}{2b^2}\int ds \left|\frac{d\*r(s)}{ds}\right|^2 - \int_0^N ds\,\int d\*r'\,w(\*r')\delta(\*r'-\*r(s))\right]\nonumber&#10;\end{equation}&#10;&#10;\end{document}"/>
  <p:tag name="IGUANATEXSIZE" val="20"/>
  <p:tag name="IGUANATEXCURSOR" val="337"/>
  <p:tag name="TRANSPARENCY" val="True"/>
  <p:tag name="LATEXENGINEID" val="0"/>
  <p:tag name="TEMPFOLDER" val="c:\temp\"/>
  <p:tag name="LATEXFORMHEIGHT" val="312"/>
  <p:tag name="LATEXFORMWIDTH" val="1480.5"/>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443.945"/>
  <p:tag name="OUTPUTTYPE" val="PNG"/>
  <p:tag name="IGUANATEXVERSION" val="160"/>
  <p:tag name="LATEXADDIN" val="\documentclass{article}&#10;\usepackage{amsmath}&#10;\pagestyle{empty}&#10;\def\*#1{\mathbf{#1}}&#10;\begin{document}&#10;&#10;\begin{equation}&#10;\frac{\partial}{\partial s}q(\*r,s) = \left(\frac{b^2}{6}\nabla^2 - w(\*r)\right)q(\*r,s) = \mathcal{L}q(\*r,s)\nonumber&#10;\end{equation}&#10;&#10;\end{document}"/>
  <p:tag name="IGUANATEXSIZE" val="20"/>
  <p:tag name="IGUANATEXCURSOR" val="231"/>
  <p:tag name="TRANSPARENCY" val="True"/>
  <p:tag name="LATEXENGINEID" val="0"/>
  <p:tag name="TEMPFOLDER" val="c:\temp\"/>
  <p:tag name="LATEXFORMHEIGHT" val="312"/>
  <p:tag name="LATEXFORMWIDTH" val="805"/>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49.569"/>
  <p:tag name="OUTPUTTYPE" val="PNG"/>
  <p:tag name="IGUANATEXVERSION" val="160"/>
  <p:tag name="LATEXADDIN" val="\documentclass{article}&#10;\usepackage{amsmath}&#10;\pagestyle{empty}&#10;\def\*#1{\mathbf{#1}}&#10;\begin{document}&#10;&#10;\begin{equation}&#10;Q[w]=\frac{1}{V}\int d\*r\, q(\*r,N;[w])\nonumber&#10;\end{equation}&#10;&#10;\end{document}"/>
  <p:tag name="IGUANATEXSIZE" val="20"/>
  <p:tag name="IGUANATEXCURSOR" val="160"/>
  <p:tag name="TRANSPARENCY" val="True"/>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314.9606"/>
  <p:tag name="ORIGINALWIDTH" val="3856.768"/>
  <p:tag name="OUTPUTTYPE" val="PNG"/>
  <p:tag name="IGUANATEXVERSION" val="160"/>
  <p:tag name="LATEXADDIN" val="\documentclass{article}&#10;\usepackage{amsmath}&#10;\pagestyle{empty}&#10;\def\*#1{\mathbf{#1}}&#10;\begin{document}&#10;&#10;\begin{equation}&#10;\rho(\*r) = \frac{\delta \beta F}{\delta w} = -\frac{1}{Q[w]}\frac{\delta Q[w]}{\delta w} = \frac{1}{VQ[w]}\int_0^N ds\, q(\*r,N-s;[w])q(\*r,s;[w])\nonumber&#10;\end{equation}&#10;&#10;\end{document}"/>
  <p:tag name="IGUANATEXSIZE" val="20"/>
  <p:tag name="IGUANATEXCURSOR" val="267"/>
  <p:tag name="TRANSPARENCY" val="True"/>
  <p:tag name="LATEXENGINEID" val="0"/>
  <p:tag name="TEMPFOLDER" val="c:\temp\"/>
  <p:tag name="LATEXFORMHEIGHT" val="312"/>
  <p:tag name="LATEXFORMWIDTH" val="872.5"/>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443.945"/>
  <p:tag name="OUTPUTTYPE" val="PNG"/>
  <p:tag name="IGUANATEXVERSION" val="160"/>
  <p:tag name="LATEXADDIN" val="\documentclass{article}&#10;\usepackage{amsmath}&#10;\pagestyle{empty}&#10;\def\*#1{\mathbf{#1}}&#10;\begin{document}&#10;&#10;\begin{equation}&#10;\frac{\partial}{\partial s}q(\*r,s) = \left(\frac{b^2}{6}\nabla^2 - w(\*r)\right)q(\*r,s) = \mathcal{L}q(\*r,s)\nonumber&#10;\end{equation}&#10;&#10;\end{document}"/>
  <p:tag name="IGUANATEXSIZE" val="20"/>
  <p:tag name="IGUANATEXCURSOR" val="231"/>
  <p:tag name="TRANSPARENCY" val="True"/>
  <p:tag name="LATEXENGINEID" val="0"/>
  <p:tag name="TEMPFOLDER" val="c:\temp\"/>
  <p:tag name="LATEXFORMHEIGHT" val="312"/>
  <p:tag name="LATEXFORMWIDTH" val="80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118.485"/>
  <p:tag name="OUTPUTTYPE" val="PNG"/>
  <p:tag name="IGUANATEXVERSION" val="160"/>
  <p:tag name="LATEXADDIN" val="\documentclass{article}&#10;\usepackage{amsmath}&#10;\pagestyle{empty}&#10;\def\*#1{\mathbf{#1}}&#10;\begin{document}&#10;&#10;\begin{equation}&#10;\mathcal{L}\psi_k(\*r)=-\Lambda_k\psi_k(\*r),\;\;\;k=0,1,2,\dots\infty\nonumber&#10;\end{equation}&#10;&#10;\end{document}"/>
  <p:tag name="IGUANATEXSIZE" val="20"/>
  <p:tag name="IGUANATEXCURSOR" val="158"/>
  <p:tag name="TRANSPARENCY" val="True"/>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727.034"/>
  <p:tag name="OUTPUTTYPE" val="PNG"/>
  <p:tag name="IGUANATEXVERSION" val="160"/>
  <p:tag name="LATEXADDIN" val="\documentclass{article}&#10;\usepackage{amsmath}&#10;\pagestyle{empty}&#10;\def\*#1{\mathbf{#1}}&#10;\begin{document}&#10;&#10;\begin{equation}&#10;q(\*r,s)=\sum_{k=0}^\infty q_k\psi_k(\*r)\exp\left(-s\Lambda_k\right)\nonumber&#10;\end{equation}&#10;&#10;\end{document}"/>
  <p:tag name="IGUANATEXSIZE" val="20"/>
  <p:tag name="IGUANATEXCURSOR" val="182"/>
  <p:tag name="TRANSPARENCY" val="True"/>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3506.562"/>
  <p:tag name="OUTPUTTYPE" val="PNG"/>
  <p:tag name="IGUANATEXVERSION" val="160"/>
  <p:tag name="LATEXADDIN" val="\documentclass{article}&#10;\usepackage{amsmath}&#10;\pagestyle{empty}&#10;\def\*#1{\mathbf{#1}}&#10;\begin{document}&#10;&#10;\begin{equation}&#10;Q[w] = \frac{1}{V}\int d\*r\,q(\*r,N) = \frac{1}{V}\sum_{k=0}^\infty q_k^2\exp(-N\Lambda_k)\sim \frac{q_0^2}{V}\exp(-N\Lambda_0)\nonumber&#10;\end{equation}&#10;&#10;\end{document}"/>
  <p:tag name="IGUANATEXSIZE" val="20"/>
  <p:tag name="IGUANATEXCURSOR" val="248"/>
  <p:tag name="TRANSPARENCY" val="True"/>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2537.683"/>
  <p:tag name="OUTPUTTYPE" val="PNG"/>
  <p:tag name="IGUANATEXVERSION" val="160"/>
  <p:tag name="LATEXADDIN" val="\documentclass{article}&#10;\usepackage{amsmath}&#10;\pagestyle{empty}&#10;\def\*#1{\mathbf{#1}}&#10;\begin{document}&#10;&#10;\begin{equation}&#10;\rho(\*r)\sim\frac{N q_0^2}{VQ[w]}\exp(-N\Lambda_0)[\psi_0(\*r)]^2\sim N[\psi_0(\*r)]^2\nonumber&#10;\end{equation}&#10;&#10;\end{document}"/>
  <p:tag name="IGUANATEXSIZE" val="20"/>
  <p:tag name="IGUANATEXCURSOR" val="207"/>
  <p:tag name="TRANSPARENCY" val="True"/>
  <p:tag name="LATEXENGINEID" val="0"/>
  <p:tag name="TEMPFOLDER" val="c:\temp\"/>
  <p:tag name="LATEXFORMHEIGHT" val="312"/>
  <p:tag name="LATEXFORMWIDTH" val="75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6.2205"/>
  <p:tag name="OUTPUTTYPE" val="PNG"/>
  <p:tag name="IGUANATEXVERSION" val="160"/>
  <p:tag name="LATEXADDIN" val="\documentclass{article}&#10;\usepackage{amsmath}&#10;\pagestyle{empty}&#10;\def\*#1{\mathbf{#1}}&#10;\begin{document}&#10;&#10;\begin{equation}&#10;\langle \cdots \rangle\nonumber&#10;\end{equation}&#10;&#10;\end{document}"/>
  <p:tag name="IGUANATEXSIZE" val="20"/>
  <p:tag name="IGUANATEXCURSOR" val="134"/>
  <p:tag name="TRANSPARENCY" val="True"/>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3676.791"/>
  <p:tag name="OUTPUTTYPE" val="PNG"/>
  <p:tag name="IGUANATEXVERSION" val="160"/>
  <p:tag name="LATEXADDIN" val="\documentclass{article}&#10;\usepackage{amsmath}&#10;\pagestyle{empty}&#10;\def\*#1{\mathbf{#1}}&#10;\begin{document}&#10;&#10;\begin{equation}&#10;\langle R^2_\text{e2e}\rangle\equiv\langle\*R_\text{e2e}\cdot\*R_\text{e2e}\rangle=\left\langle\left(\sum_{i=1}^N \*b_i\right)\cdot\left(\sum_{j=1}^N\*b_j\right) \right\rangle = \sum_{i=1}^N \sum_{j=1}^N \langle \*b_i\cdot\*b_j\rangle \nonumber&#10;\end{equation}&#10;&#10;\end{document}"/>
  <p:tag name="IGUANATEXSIZE" val="20"/>
  <p:tag name="IGUANATEXCURSOR" val="354"/>
  <p:tag name="TRANSPARENCY" val="True"/>
  <p:tag name="LATEXENGINEID" val="0"/>
  <p:tag name="TEMPFOLDER" val="c:\temp\"/>
  <p:tag name="LATEXFORMHEIGHT" val="312"/>
  <p:tag name="LATEXFORMWIDTH" val="683.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2855.643"/>
  <p:tag name="OUTPUTTYPE" val="PNG"/>
  <p:tag name="IGUANATEXVERSION" val="160"/>
  <p:tag name="LATEXADDIN" val="\documentclass{article}&#10;\usepackage{amsmath}&#10;\pagestyle{empty}&#10;\def\*#1{\mathbf{#1}}&#10;\begin{document}&#10;&#10;\begin{equation}&#10;\langle R^2_\text{e2e}\rangle = l^2\sum_{i=1}^N \sum_{j=1}^N \langle \cos\theta_{ij}\rangle = Nl^2 + l^2\sum_{i=1}^N\sum_{j\ne i}\langle\cos\theta_{ij}\rangle \nonumber&#10;\end{equation}&#10;&#10;\end{document}"/>
  <p:tag name="IGUANATEXSIZE" val="20"/>
  <p:tag name="IGUANATEXCURSOR" val="215"/>
  <p:tag name="TRANSPARENCY" val="True"/>
  <p:tag name="LATEXENGINEID" val="0"/>
  <p:tag name="TEMPFOLDER" val="c:\temp\"/>
  <p:tag name="LATEXFORMHEIGHT" val="312"/>
  <p:tag name="LATEXFORMWIDTH" val="1202"/>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685.4143"/>
  <p:tag name="OUTPUTTYPE" val="PNG"/>
  <p:tag name="IGUANATEXVERSION" val="160"/>
  <p:tag name="LATEXADDIN" val="\documentclass{article}&#10;\usepackage{amsmath}&#10;\pagestyle{empty}&#10;\def\*#1{\mathbf{#1}}&#10;\begin{document}&#10;&#10;\begin{equation}&#10;\langle R^2_\text{e2e}\rangle = Nl^2 \nonumber&#10;\end{equation}&#10;&#10;\end{document}"/>
  <p:tag name="IGUANATEXSIZE" val="20"/>
  <p:tag name="IGUANATEXCURSOR" val="156"/>
  <p:tag name="TRANSPARENCY" val="True"/>
  <p:tag name="LATEXENGINEID" val="0"/>
  <p:tag name="TEMPFOLDER" val="c:\temp\"/>
  <p:tag name="LATEXFORMHEIGHT" val="312"/>
  <p:tag name="LATEXFORMWIDTH" val="1202"/>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4841"/>
  <p:tag name="OUTPUTTYPE" val="PNG"/>
  <p:tag name="IGUANATEXVERSION" val="160"/>
  <p:tag name="LATEXADDIN" val="\documentclass{article}&#10;\usepackage{amsmath}&#10;\pagestyle{empty}&#10;\def\*#1{\mathbf{#1}}&#10;\begin{document}&#10;&#10;\begin{equation}&#10;\theta_{ij}\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2855.643"/>
  <p:tag name="OUTPUTTYPE" val="PNG"/>
  <p:tag name="IGUANATEXVERSION" val="160"/>
  <p:tag name="LATEXADDIN" val="\documentclass{article}&#10;\usepackage{amsmath}&#10;\pagestyle{empty}&#10;\def\*#1{\mathbf{#1}}&#10;\begin{document}&#10;&#10;\begin{equation}&#10;\langle R^2_\text{e2e}\rangle = l^2\sum_{i=1}^N \sum_{j=1}^N \langle \cos\theta_{ij}\rangle = Nl^2 + l^2\sum_{i=1}^N\sum_{j\ne i}\langle\cos\theta_{ij}\rangle \nonumber&#10;\end{equation}&#10;&#10;\end{document}"/>
  <p:tag name="IGUANATEXSIZE" val="20"/>
  <p:tag name="IGUANATEXCURSOR" val="215"/>
  <p:tag name="TRANSPARENCY" val="True"/>
  <p:tag name="LATEXENGINEID" val="0"/>
  <p:tag name="TEMPFOLDER" val="c:\temp\"/>
  <p:tag name="LATEXFORMHEIGHT" val="312"/>
  <p:tag name="LATEXFORMWIDTH" val="1202"/>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329.959"/>
  <p:tag name="OUTPUTTYPE" val="PNG"/>
  <p:tag name="IGUANATEXVERSION" val="160"/>
  <p:tag name="LATEXADDIN" val="\documentclass{article}&#10;\usepackage{amsmath}&#10;\pagestyle{empty}&#10;\def\*#1{\mathbf{#1}}&#10;\begin{document}&#10;&#10;\begin{equation}&#10;= Nl^2\left(1+\sum_{j\ne i}\langle\cos\theta_{ij}\rangle\right) = C_\infty Nl^2\ge Nl^2\nonumber&#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4841"/>
  <p:tag name="OUTPUTTYPE" val="PNG"/>
  <p:tag name="IGUANATEXVERSION" val="160"/>
  <p:tag name="LATEXADDIN" val="\documentclass{article}&#10;\usepackage{amsmath}&#10;\pagestyle{empty}&#10;\def\*#1{\mathbf{#1}}&#10;\begin{document}&#10;&#10;\begin{equation}&#10;\theta_{ij}\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419.573"/>
  <p:tag name="OUTPUTTYPE" val="PNG"/>
  <p:tag name="IGUANATEXVERSION" val="160"/>
  <p:tag name="LATEXADDIN" val="\documentclass{article}&#10;\usepackage{amsmath}&#10;\pagestyle{empty}&#10;\def\*#1{\mathbf{#1}}&#10;\begin{document}&#10;&#10;\begin{equation}&#10;\langle \cos\theta_{ij} \rangle = \exp\left(-|i-j|/\xi\right)\nonumber&#10;\end{equation}&#10;&#10;\end{document}"/>
  <p:tag name="IGUANATEXSIZE" val="20"/>
  <p:tag name="IGUANATEXCURSOR" val="169"/>
  <p:tag name="TRANSPARENCY" val="True"/>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83.2021"/>
  <p:tag name="ORIGINALWIDTH" val="3978.253"/>
  <p:tag name="OUTPUTTYPE" val="PNG"/>
  <p:tag name="IGUANATEXVERSION" val="160"/>
  <p:tag name="LATEXADDIN" val="\documentclass{article}&#10;\usepackage{amsmath}&#10;\pagestyle{empty}&#10;\def\*#1{\mathbf{#1}}&#10;\begin{document}&#10;&#10;\begin{equation}&#10;\langle R^2_\text{e2e}\rangle = l^2\sum_{i=1}^N \sum_{j=1}^N \exp\left(-|i-j|/\xi\right) = Nl^2 + l^2\sum_{i=1}^N\left[\sum_{k=1}^{i-1}e^{-k/\xi} + \sum_{k=1}^{N-i}e^{-k/\xi}\right] \nonumber&#10;\end{equation}&#10;&#10;\end{document}"/>
  <p:tag name="IGUANATEXSIZE" val="20"/>
  <p:tag name="IGUANATEXCURSOR" val="293"/>
  <p:tag name="TRANSPARENCY" val="True"/>
  <p:tag name="LATEXENGINEID" val="0"/>
  <p:tag name="TEMPFOLDER" val="c:\temp\"/>
  <p:tag name="LATEXFORMHEIGHT" val="312"/>
  <p:tag name="LATEXFORMWIDTH" val="1202"/>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958.38"/>
  <p:tag name="OUTPUTTYPE" val="PNG"/>
  <p:tag name="IGUANATEXVERSION" val="160"/>
  <p:tag name="LATEXADDIN" val="\documentclass{article}&#10;\usepackage{amsmath}&#10;\pagestyle{empty}&#10;\def\*#1{\mathbf{#1}}&#10;\begin{document}&#10;&#10;\begin{equation}&#10;\langle R^2_\text{e2e}\rangle = Nl^2 + 2Nl^2\sum_{k=1}^{\infty}e^{-k/\xi}=Nl^2 + 2Nl^2 \frac{e^{-1/\xi}}{1-e^{-1/\xi}}\nonumber&#10;\end{equation}&#10;&#10;\end{document}"/>
  <p:tag name="IGUANATEXSIZE" val="20"/>
  <p:tag name="IGUANATEXCURSOR" val="229"/>
  <p:tag name="TRANSPARENCY" val="True"/>
  <p:tag name="LATEXENGINEID" val="0"/>
  <p:tag name="TEMPFOLDER" val="c:\temp\"/>
  <p:tag name="LATEXFORMHEIGHT" val="312"/>
  <p:tag name="LATEXFORMWIDTH" val="120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448.069"/>
  <p:tag name="OUTPUTTYPE" val="PNG"/>
  <p:tag name="IGUANATEXVERSION" val="160"/>
  <p:tag name="LATEXADDIN" val="\documentclass{article}&#10;\usepackage{amsmath}&#10;\pagestyle{empty}&#10;\def\*#1{\mathbf{#1}}&#10;\begin{document}&#10;&#10;\begin{equation}&#10;\xi=1\;\;\;\rightarrow\;\;\;\langle R^2_\text{e2e}\rangle \approx 2Nl^2\nonumber&#10;\end{equation}&#10;&#10;\end{document}"/>
  <p:tag name="IGUANATEXSIZE" val="20"/>
  <p:tag name="IGUANATEXCURSOR" val="159"/>
  <p:tag name="TRANSPARENCY" val="True"/>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4841"/>
  <p:tag name="OUTPUTTYPE" val="PNG"/>
  <p:tag name="IGUANATEXVERSION" val="160"/>
  <p:tag name="LATEXADDIN" val="\documentclass{article}&#10;\usepackage{amsmath}&#10;\pagestyle{empty}&#10;\def\*#1{\mathbf{#1}}&#10;\begin{document}&#10;&#10;\begin{equation}&#10;\theta_{ij}\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134.608"/>
  <p:tag name="OUTPUTTYPE" val="PNG"/>
  <p:tag name="IGUANATEXVERSION" val="160"/>
  <p:tag name="LATEXADDIN" val="\documentclass{article}&#10;\usepackage{amsmath}&#10;\pagestyle{empty}&#10;\def\*#1{\mathbf{#1}}&#10;\begin{document}&#10;&#10;\begin{equation}&#10;\langle \cos\theta_{ij} \rangle = (\cos\theta)^{|j-i|}\nonumber&#10;\end{equation}&#10;&#10;\end{document}"/>
  <p:tag name="IGUANATEXSIZE" val="20"/>
  <p:tag name="IGUANATEXCURSOR" val="172"/>
  <p:tag name="TRANSPARENCY" val="True"/>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3327.334"/>
  <p:tag name="OUTPUTTYPE" val="PNG"/>
  <p:tag name="IGUANATEXVERSION" val="160"/>
  <p:tag name="LATEXADDIN" val="\documentclass{article}&#10;\usepackage{amsmath}&#10;\pagestyle{empty}&#10;\def\*#1{\mathbf{#1}}&#10;\begin{document}&#10;&#10;\begin{equation}&#10;\langle R^2_\text{e2e}\rangle = l^2\sum_{i=1}^N \sum_{j=1}^N (\cos\theta)^{|j-i|} = l^2\sum_{i=1}^N \sum_{j=1}^N \exp\left(|j-i|\ln(\cos\theta)\right) \nonumber&#10;\end{equation}&#10;&#10;\end{document}"/>
  <p:tag name="IGUANATEXSIZE" val="20"/>
  <p:tag name="IGUANATEXCURSOR" val="270"/>
  <p:tag name="TRANSPARENCY" val="True"/>
  <p:tag name="LATEXENGINEID" val="0"/>
  <p:tag name="TEMPFOLDER" val="c:\temp\"/>
  <p:tag name="LATEXFORMHEIGHT" val="312"/>
  <p:tag name="LATEXFORMWIDTH" val="1202"/>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85.9017"/>
  <p:tag name="OUTPUTTYPE" val="PNG"/>
  <p:tag name="IGUANATEXVERSION" val="160"/>
  <p:tag name="LATEXADDIN" val="\documentclass{article}&#10;\usepackage{amsmath}&#10;\pagestyle{empty}&#10;\def\*#1{\mathbf{#1}}&#10;\begin{document}&#10;&#10;\begin{equation}&#10;\xi=-\frac{1}{\ln(\cos\theta)}\nonumber&#10;\end{equation}&#10;&#10;\end{document}"/>
  <p:tag name="IGUANATEXSIZE" val="20"/>
  <p:tag name="IGUANATEXCURSOR" val="148"/>
  <p:tag name="TRANSPARENCY" val="True"/>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47.9565"/>
  <p:tag name="OUTPUTTYPE" val="PNG"/>
  <p:tag name="IGUANATEXVERSION" val="160"/>
  <p:tag name="LATEXADDIN" val="\documentclass{article}&#10;\usepackage{amsmath}&#10;\pagestyle{empty}&#10;\def\*#1{\mathbf{#1}}&#10;\begin{document}&#10;&#10;\begin{equation}&#10;l_p=\xi l\nonumber&#10;\end{equation}&#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OUTPUTTYPE" val="PNG"/>
  <p:tag name="IGUANATEXVERSION" val="160"/>
  <p:tag name="LATEXADDIN" val="\documentclass{article}&#10;\usepackage{amsmath}&#10;\pagestyle{empty}&#10;\def\*#1{\mathbf{#1}}&#10;\begin{document}&#10;&#10;\begin{equation}&#10;\theta\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OUTPUTTYPE" val="PNG"/>
  <p:tag name="IGUANATEXVERSION" val="160"/>
  <p:tag name="LATEXADDIN" val="\documentclass{article}&#10;\usepackage{amsmath}&#10;\pagestyle{empty}&#10;\def\*#1{\mathbf{#1}}&#10;\begin{document}&#10;&#10;\begin{equation}&#10;\theta\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OUTPUTTYPE" val="PNG"/>
  <p:tag name="IGUANATEXVERSION" val="160"/>
  <p:tag name="LATEXADDIN" val="\documentclass{article}&#10;\usepackage{amsmath}&#10;\pagestyle{empty}&#10;\def\*#1{\mathbf{#1}}&#10;\begin{document}&#10;&#10;\begin{equation}&#10;\theta\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347.207"/>
  <p:tag name="OUTPUTTYPE" val="PNG"/>
  <p:tag name="IGUANATEXVERSION" val="160"/>
  <p:tag name="LATEXADDIN" val="\documentclass{article}&#10;\usepackage{amsmath}&#10;\pagestyle{empty}&#10;\def\*#1{\mathbf{#1}}&#10;\begin{document}&#10;&#10;\begin{equation}&#10;l_p = \xi l=-\frac{l}{\ln(\cos\theta)} \approx -\frac{l}{\ln(1-\theta^2/2)} \approx \frac{2l}{\theta^2} \nonumber&#10;\end{equation}&#10;&#10;\end{document}"/>
  <p:tag name="IGUANATEXSIZE" val="20"/>
  <p:tag name="IGUANATEXCURSOR" val="222"/>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3646.794"/>
  <p:tag name="OUTPUTTYPE" val="PNG"/>
  <p:tag name="IGUANATEXVERSION" val="160"/>
  <p:tag name="LATEXADDIN" val="\documentclass{article}&#10;\usepackage{amsmath}&#10;\pagestyle{empty}&#10;\def\*#1{\mathbf{#1}}&#10;\begin{document}&#10;&#10;\begin{equation}&#10;\langle R^2_\text{e2e}\rangle = l^2\sum_{i=1}^N \sum_{j=1}^N \exp\left(|j-i|\ln(\cos\theta)\right) = l^2\sum_{i=1}^N \sum_{j=1}^N \exp\left(-\frac{|i-j|l}{l_p}\right) \nonumber&#10;\end{equation}&#10;&#10;\end{document}"/>
  <p:tag name="IGUANATEXSIZE" val="20"/>
  <p:tag name="IGUANATEXCURSOR" val="278"/>
  <p:tag name="TRANSPARENCY" val="True"/>
  <p:tag name="LATEXENGINEID" val="0"/>
  <p:tag name="TEMPFOLDER" val="c:\temp\"/>
  <p:tag name="LATEXFORMHEIGHT" val="312"/>
  <p:tag name="LATEXFORMWIDTH" val="1202"/>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2380.203"/>
  <p:tag name="OUTPUTTYPE" val="PNG"/>
  <p:tag name="IGUANATEXVERSION" val="160"/>
  <p:tag name="LATEXADDIN" val="\documentclass{article}&#10;\usepackage{amsmath}&#10;\pagestyle{empty}&#10;\def\*#1{\mathbf{#1}}&#10;\begin{document}&#10;&#10;\begin{equation}&#10;\langle R^2_\text{e2e} \rangle = 2l_p R_\text{max} - 2 l_p^2\left[1-\exp\left(-\frac{R_\text{max}}{l_p}\right)\right]\nonumber&#10;\end{equation}&#10;&#10;\end{document}"/>
  <p:tag name="IGUANATEXSIZE" val="20"/>
  <p:tag name="IGUANATEXCURSOR" val="170"/>
  <p:tag name="TRANSPARENCY" val="True"/>
  <p:tag name="LATEXENGINEID" val="0"/>
  <p:tag name="TEMPFOLDER" val="c:\temp\"/>
  <p:tag name="LATEXFORMHEIGHT" val="312"/>
  <p:tag name="LATEXFORMWIDTH" val="764.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9.4301"/>
  <p:tag name="OUTPUTTYPE" val="PNG"/>
  <p:tag name="IGUANATEXVERSION" val="160"/>
  <p:tag name="LATEXADDIN" val="\documentclass{article}&#10;\usepackage{amsmath}&#10;\pagestyle{empty}&#10;\def\*#1{\mathbf{#1}}&#10;\begin{document}&#10;&#10;\begin{equation}&#10;R_\text{max} \gg l_p \nonumber&#10;\end{equation}&#10;&#10;\end{document}"/>
  <p:tag name="IGUANATEXSIZE" val="20"/>
  <p:tag name="IGUANATEXCURSOR" val="140"/>
  <p:tag name="TRANSPARENCY" val="True"/>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920.8849"/>
  <p:tag name="OUTPUTTYPE" val="PNG"/>
  <p:tag name="IGUANATEXVERSION" val="160"/>
  <p:tag name="LATEXADDIN" val="\documentclass{article}&#10;\usepackage{amsmath}&#10;\pagestyle{empty}&#10;\def\*#1{\mathbf{#1}}&#10;\begin{document}&#10;&#10;\begin{equation}&#10;\langle R^2_\text{e2e}\rangle\approx 2l_p R_\text{max}\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9.4301"/>
  <p:tag name="OUTPUTTYPE" val="PNG"/>
  <p:tag name="IGUANATEXVERSION" val="160"/>
  <p:tag name="LATEXADDIN" val="\documentclass{article}&#10;\usepackage{amsmath}&#10;\pagestyle{empty}&#10;\def\*#1{\mathbf{#1}}&#10;\begin{document}&#10;&#10;\begin{equation}&#10;R_\text{max} \ll l_p \nonumber&#10;\end{equation}&#10;&#10;\end{document}"/>
  <p:tag name="IGUANATEXSIZE" val="20"/>
  <p:tag name="IGUANATEXCURSOR" val="136"/>
  <p:tag name="TRANSPARENCY" val="True"/>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3.4045"/>
  <p:tag name="OUTPUTTYPE" val="PNG"/>
  <p:tag name="IGUANATEXVERSION" val="160"/>
  <p:tag name="LATEXADDIN" val="\documentclass{article}&#10;\usepackage{amsmath}&#10;\pagestyle{empty}&#10;\def\*#1{\mathbf{#1}}&#10;\begin{document}&#10;&#10;\begin{equation}&#10;\langle R^2_\text{e2e}\rangle\approx R^2_\text{max}\nonumber&#10;\end{equation}&#10;&#10;\end{document}"/>
  <p:tag name="IGUANATEXSIZE" val="20"/>
  <p:tag name="IGUANATEXCURSOR" val="160"/>
  <p:tag name="TRANSPARENCY" val="True"/>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426.322"/>
  <p:tag name="OUTPUTTYPE" val="PNG"/>
  <p:tag name="IGUANATEXVERSION" val="160"/>
  <p:tag name="LATEXADDIN" val="\documentclass{article}&#10;\usepackage{amsmath}&#10;\pagestyle{empty}&#10;\def\*#1{\mathbf{#1}}&#10;\begin{document}&#10;&#10;\begin{equation}&#10;\langle R_g^2 \rangle = \frac{1}{N}\sum_{i=1}^N \langle ( \*r_i - \*r_\text{cm})^2\rangle \nonumber&#10;\end{equation}&#10;&#10;\end{document}"/>
  <p:tag name="IGUANATEXSIZE" val="20"/>
  <p:tag name="IGUANATEXCURSOR" val="209"/>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2806.149"/>
  <p:tag name="OUTPUTTYPE" val="PNG"/>
  <p:tag name="IGUANATEXVERSION" val="160"/>
  <p:tag name="LATEXADDIN" val="\documentclass{article}&#10;\usepackage{amsmath}&#10;\pagestyle{empty}&#10;\def\*#1{\mathbf{#1}}&#10;\begin{document}&#10;&#10;\begin{equation}&#10;\langle R_g^2 \rangle = \frac{1}{N}\sum_{i=1}^N \langle ( \*r_i - \*r_\text{cm})^2\rangle = \frac{1}{N^2}\sum_{i=1}^N\sum_{j=i}^N \langle (\*r_i-\*r_j)^2\rangle \nonumber&#10;\end{equation}&#10;&#10;\end{document}"/>
  <p:tag name="IGUANATEXSIZE" val="20"/>
  <p:tag name="IGUANATEXCURSOR" val="246"/>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807.649"/>
  <p:tag name="OUTPUTTYPE" val="PNG"/>
  <p:tag name="IGUANATEXVERSION" val="160"/>
  <p:tag name="LATEXADDIN" val="\documentclass{article}&#10;\usepackage{amsmath}&#10;\pagestyle{empty}&#10;\def\*#1{\mathbf{#1}}&#10;\begin{document}&#10;&#10;\begin{equation}&#10;\*r_\text{cm}=\frac{1}{N}\sum_{i=1}^N \*r_i\nonumber&#10;\end{equation}&#10;&#10;\end{document}"/>
  <p:tag name="IGUANATEXSIZE" val="20"/>
  <p:tag name="IGUANATEXCURSOR" val="163"/>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57.855"/>
  <p:tag name="OUTPUTTYPE" val="PNG"/>
  <p:tag name="IGUANATEXVERSION" val="160"/>
  <p:tag name="LATEXADDIN" val="\documentclass{article}&#10;\usepackage{amsmath}&#10;\pagestyle{empty}&#10;\def\*#1{\mathbf{#1}}&#10;\begin{document}&#10;&#10;\begin{equation}&#10;\langle R_g^2 \rangle = \frac{Nl^2}{6} = \frac{\langle R_\text{e2e}^2\rangle}{6} \nonumber&#10;\end{equation}&#10;&#10;\end{document}"/>
  <p:tag name="IGUANATEXSIZE" val="20"/>
  <p:tag name="IGUANATEXCURSOR" val="152"/>
  <p:tag name="TRANSPARENCY" val="True"/>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2232.471"/>
  <p:tag name="OUTPUTTYPE" val="PNG"/>
  <p:tag name="IGUANATEXVERSION" val="160"/>
  <p:tag name="LATEXADDIN" val="\documentclass{article}&#10;\usepackage{amsmath}&#10;\pagestyle{empty}&#10;\def\*#1{\mathbf{#1}}&#10;\begin{document}&#10;&#10;\begin{equation}&#10;\langle R_g^2 \rangle = \frac{1}{N^2}\int_0^N\text{d}u\int_u^N\text{d}v \langle (\*r(u) - \*r(v))^2\rangle \nonumber&#10;\end{equation}&#10;&#10;\end{document}"/>
  <p:tag name="IGUANATEXSIZE" val="20"/>
  <p:tag name="IGUANATEXCURSOR" val="191"/>
  <p:tag name="TRANSPARENCY" val="True"/>
  <p:tag name="LATEXENGINEID" val="0"/>
  <p:tag name="TEMPFOLDER" val="c:\temp\"/>
  <p:tag name="LATEXFORMHEIGHT" val="312"/>
  <p:tag name="LATEXFORMWIDTH" val="811"/>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37.2328"/>
  <p:tag name="OUTPUTTYPE" val="PNG"/>
  <p:tag name="IGUANATEXVERSION" val="160"/>
  <p:tag name="LATEXADDIN" val="\documentclass{article}&#10;\usepackage{amsmath}&#10;\pagestyle{empty}&#10;\def\*#1{\mathbf{#1}}&#10;\begin{document}&#10;&#10;\begin{equation}&#10;R_g\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17.6603"/>
  <p:tag name="OUTPUTTYPE" val="PNG"/>
  <p:tag name="IGUANATEXVERSION" val="160"/>
  <p:tag name="LATEXADDIN" val="\documentclass{article}&#10;\usepackage{amsmath}&#10;\pagestyle{empty}&#10;\def\*#1{\mathbf{#1}}&#10;\begin{document}&#10;&#10;\begin{equation}&#10;N:\text{ \# bonds}\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30.8961"/>
  <p:tag name="OUTPUTTYPE" val="PNG"/>
  <p:tag name="IGUANATEXVERSION" val="160"/>
  <p:tag name="LATEXADDIN" val="\documentclass{article}&#10;\usepackage{amsmath}&#10;\pagestyle{empty}&#10;\def\*#1{\mathbf{#1}}&#10;\begin{document}&#10;&#10;\begin{equation}&#10;l:\text{ bond length}\nonumber&#10;\end{equation}&#10;&#10;\end{document}"/>
  <p:tag name="IGUANATEXSIZE" val="20"/>
  <p:tag name="IGUANATEXCURSOR" val="122"/>
  <p:tag name="TRANSPARENCY" val="True"/>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880.3899"/>
  <p:tag name="OUTPUTTYPE" val="PNG"/>
  <p:tag name="IGUANATEXVERSION" val="160"/>
  <p:tag name="LATEXADDIN" val="\documentclass{article}&#10;\usepackage{amsmath}&#10;\pagestyle{empty}&#10;\def\*#1{\mathbf{#1}}&#10;\begin{document}&#10;&#10;\begin{equation}&#10;\langle R^2_\text{e2e} \rangle = C_\infty Nl^2\nonumber&#10;\end{equation}&#10;&#10;\end{document}"/>
  <p:tag name="IGUANATEXSIZE" val="20"/>
  <p:tag name="IGUANATEXCURSOR" val="162"/>
  <p:tag name="TRANSPARENCY" val="True"/>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91.6761"/>
  <p:tag name="OUTPUTTYPE" val="PNG"/>
  <p:tag name="IGUANATEXVERSION" val="160"/>
  <p:tag name="LATEXADDIN" val="\documentclass{article}&#10;\usepackage{amsmath}&#10;\pagestyle{empty}&#10;\def\*#1{\mathbf{#1}}&#10;\begin{document}&#10;&#10;\begin{equation}&#10;R_\text{max}=Nl\nonumber&#10;\end{equation}&#10;&#10;\end{document}"/>
  <p:tag name="IGUANATEXSIZE" val="20"/>
  <p:tag name="IGUANATEXCURSOR" val="135"/>
  <p:tag name="TRANSPARENCY" val="True"/>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43.2321"/>
  <p:tag name="ORIGINALWIDTH" val="884.8893"/>
  <p:tag name="OUTPUTTYPE" val="PNG"/>
  <p:tag name="IGUANATEXVERSION" val="160"/>
  <p:tag name="LATEXADDIN" val="\documentclass{article}&#10;\usepackage{amsmath}&#10;\pagestyle{empty}&#10;\def\*#1{\mathbf{#1}}&#10;\begin{document}&#10;&#10;\begin{equation}&#10;\hat N:\text{ \# segments}\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75.8905"/>
  <p:tag name="OUTPUTTYPE" val="PNG"/>
  <p:tag name="IGUANATEXVERSION" val="160"/>
  <p:tag name="LATEXADDIN" val="\documentclass{article}&#10;\usepackage{amsmath}&#10;\pagestyle{empty}&#10;\def\*#1{\mathbf{#1}}&#10;\begin{document}&#10;&#10;\begin{equation}&#10;b:\text{ Kuhn length}\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13437</TotalTime>
  <Words>1135</Words>
  <Application>Microsoft Macintosh PowerPoint</Application>
  <PresentationFormat>Widescreen</PresentationFormat>
  <Paragraphs>204</Paragraphs>
  <Slides>32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Arial</vt:lpstr>
      <vt:lpstr>Cambria Math</vt:lpstr>
      <vt:lpstr>Grandview</vt:lpstr>
      <vt:lpstr>Wingdings</vt:lpstr>
      <vt:lpstr>CosineVTI</vt:lpstr>
      <vt:lpstr>Polymer Conformation</vt:lpstr>
      <vt:lpstr>Cannot cover everything today!</vt:lpstr>
      <vt:lpstr>Ideal Chain – Basics</vt:lpstr>
      <vt:lpstr>Ideal Chain – Characteristic Size</vt:lpstr>
      <vt:lpstr>Ideal Chain – No Correlations</vt:lpstr>
      <vt:lpstr>Ideal Chain – Correlations</vt:lpstr>
      <vt:lpstr>Ideal Chain – Correlations Example</vt:lpstr>
      <vt:lpstr>Freely Rotating Chain Model</vt:lpstr>
      <vt:lpstr>Wormlike Chain</vt:lpstr>
      <vt:lpstr>Radius of Gyration</vt:lpstr>
      <vt:lpstr>Equivalent Freely Jointed Chain</vt:lpstr>
      <vt:lpstr>Mapping Wormlike Chain to FJC</vt:lpstr>
      <vt:lpstr>End-to-End Vector Distribution</vt:lpstr>
      <vt:lpstr>Gaussian Bonds</vt:lpstr>
      <vt:lpstr>A Case for Gaussian Bonds</vt:lpstr>
      <vt:lpstr>Entropic Spring Constant</vt:lpstr>
      <vt:lpstr>Real Chains</vt:lpstr>
      <vt:lpstr>Effective Interactions and Excluded Volume</vt:lpstr>
      <vt:lpstr>Solvents</vt:lpstr>
      <vt:lpstr>Flory Theory for Good Solvent</vt:lpstr>
      <vt:lpstr>Thermal Blob</vt:lpstr>
      <vt:lpstr>Poor Solvent</vt:lpstr>
      <vt:lpstr>Summary</vt:lpstr>
      <vt:lpstr>Statistical Mechanics Approach</vt:lpstr>
      <vt:lpstr>Discrete Gaussian Chain Model</vt:lpstr>
      <vt:lpstr>Chapman-Kolmogorov Equation</vt:lpstr>
      <vt:lpstr>Continuous Gaussian Chain</vt:lpstr>
      <vt:lpstr>Solving the Fokker-Planck Equation</vt:lpstr>
      <vt:lpstr>Chain with Fixed End</vt:lpstr>
      <vt:lpstr>Two-Point Green’s Function</vt:lpstr>
      <vt:lpstr>Gaussian Chain in External Potential</vt:lpstr>
      <vt:lpstr>Ground-State Dominance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Varner, Samuel L. (Sam)</dc:creator>
  <cp:lastModifiedBy>Varner, Samuel L. (Sam)</cp:lastModifiedBy>
  <cp:revision>31</cp:revision>
  <dcterms:created xsi:type="dcterms:W3CDTF">2024-10-21T22:09:44Z</dcterms:created>
  <dcterms:modified xsi:type="dcterms:W3CDTF">2025-08-25T00:57:01Z</dcterms:modified>
</cp:coreProperties>
</file>